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4" r:id="rId1"/>
  </p:sldMasterIdLst>
  <p:notesMasterIdLst>
    <p:notesMasterId r:id="rId105"/>
  </p:notesMasterIdLst>
  <p:sldIdLst>
    <p:sldId id="323" r:id="rId2"/>
    <p:sldId id="334" r:id="rId3"/>
    <p:sldId id="487" r:id="rId4"/>
    <p:sldId id="335" r:id="rId5"/>
    <p:sldId id="337" r:id="rId6"/>
    <p:sldId id="324" r:id="rId7"/>
    <p:sldId id="325" r:id="rId8"/>
    <p:sldId id="338" r:id="rId9"/>
    <p:sldId id="330" r:id="rId10"/>
    <p:sldId id="364" r:id="rId11"/>
    <p:sldId id="341" r:id="rId12"/>
    <p:sldId id="343" r:id="rId13"/>
    <p:sldId id="456" r:id="rId14"/>
    <p:sldId id="455" r:id="rId15"/>
    <p:sldId id="457" r:id="rId16"/>
    <p:sldId id="485" r:id="rId17"/>
    <p:sldId id="351" r:id="rId18"/>
    <p:sldId id="352" r:id="rId19"/>
    <p:sldId id="458" r:id="rId20"/>
    <p:sldId id="488" r:id="rId21"/>
    <p:sldId id="460" r:id="rId22"/>
    <p:sldId id="357" r:id="rId23"/>
    <p:sldId id="375" r:id="rId24"/>
    <p:sldId id="376" r:id="rId25"/>
    <p:sldId id="378" r:id="rId26"/>
    <p:sldId id="379" r:id="rId27"/>
    <p:sldId id="444" r:id="rId28"/>
    <p:sldId id="484" r:id="rId29"/>
    <p:sldId id="331" r:id="rId30"/>
    <p:sldId id="461" r:id="rId31"/>
    <p:sldId id="346" r:id="rId32"/>
    <p:sldId id="381" r:id="rId33"/>
    <p:sldId id="349" r:id="rId34"/>
    <p:sldId id="462" r:id="rId35"/>
    <p:sldId id="483" r:id="rId36"/>
    <p:sldId id="466" r:id="rId37"/>
    <p:sldId id="383" r:id="rId38"/>
    <p:sldId id="489" r:id="rId39"/>
    <p:sldId id="385" r:id="rId40"/>
    <p:sldId id="386" r:id="rId41"/>
    <p:sldId id="447" r:id="rId42"/>
    <p:sldId id="446" r:id="rId43"/>
    <p:sldId id="490" r:id="rId44"/>
    <p:sldId id="390" r:id="rId45"/>
    <p:sldId id="391" r:id="rId46"/>
    <p:sldId id="361" r:id="rId47"/>
    <p:sldId id="358" r:id="rId48"/>
    <p:sldId id="359" r:id="rId49"/>
    <p:sldId id="362" r:id="rId50"/>
    <p:sldId id="419" r:id="rId51"/>
    <p:sldId id="492" r:id="rId52"/>
    <p:sldId id="491" r:id="rId53"/>
    <p:sldId id="420" r:id="rId54"/>
    <p:sldId id="396" r:id="rId55"/>
    <p:sldId id="397" r:id="rId56"/>
    <p:sldId id="398" r:id="rId57"/>
    <p:sldId id="400" r:id="rId58"/>
    <p:sldId id="404" r:id="rId59"/>
    <p:sldId id="421" r:id="rId60"/>
    <p:sldId id="494" r:id="rId61"/>
    <p:sldId id="495" r:id="rId62"/>
    <p:sldId id="465" r:id="rId63"/>
    <p:sldId id="497" r:id="rId64"/>
    <p:sldId id="496" r:id="rId65"/>
    <p:sldId id="411" r:id="rId66"/>
    <p:sldId id="498" r:id="rId67"/>
    <p:sldId id="414" r:id="rId68"/>
    <p:sldId id="450" r:id="rId69"/>
    <p:sldId id="486" r:id="rId70"/>
    <p:sldId id="425" r:id="rId71"/>
    <p:sldId id="427" r:id="rId72"/>
    <p:sldId id="499" r:id="rId73"/>
    <p:sldId id="429" r:id="rId74"/>
    <p:sldId id="435" r:id="rId75"/>
    <p:sldId id="436" r:id="rId76"/>
    <p:sldId id="449" r:id="rId77"/>
    <p:sldId id="437" r:id="rId78"/>
    <p:sldId id="430" r:id="rId79"/>
    <p:sldId id="451" r:id="rId80"/>
    <p:sldId id="440" r:id="rId81"/>
    <p:sldId id="502" r:id="rId82"/>
    <p:sldId id="500" r:id="rId83"/>
    <p:sldId id="441" r:id="rId84"/>
    <p:sldId id="503" r:id="rId85"/>
    <p:sldId id="442" r:id="rId86"/>
    <p:sldId id="443" r:id="rId87"/>
    <p:sldId id="363" r:id="rId88"/>
    <p:sldId id="467" r:id="rId89"/>
    <p:sldId id="468" r:id="rId90"/>
    <p:sldId id="469" r:id="rId91"/>
    <p:sldId id="470" r:id="rId92"/>
    <p:sldId id="471" r:id="rId93"/>
    <p:sldId id="472" r:id="rId94"/>
    <p:sldId id="473" r:id="rId95"/>
    <p:sldId id="474" r:id="rId96"/>
    <p:sldId id="475" r:id="rId97"/>
    <p:sldId id="476" r:id="rId98"/>
    <p:sldId id="477" r:id="rId99"/>
    <p:sldId id="478" r:id="rId100"/>
    <p:sldId id="480" r:id="rId101"/>
    <p:sldId id="481" r:id="rId102"/>
    <p:sldId id="482" r:id="rId103"/>
    <p:sldId id="504" r:id="rId10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13548C"/>
    <a:srgbClr val="FF9900"/>
    <a:srgbClr val="A6A6A6"/>
    <a:srgbClr val="5B9BD5"/>
    <a:srgbClr val="70AD47"/>
    <a:srgbClr val="4674CA"/>
    <a:srgbClr val="D9D9D9"/>
    <a:srgbClr val="FFCC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88641" autoAdjust="0"/>
  </p:normalViewPr>
  <p:slideViewPr>
    <p:cSldViewPr>
      <p:cViewPr varScale="1">
        <p:scale>
          <a:sx n="91" d="100"/>
          <a:sy n="91" d="100"/>
        </p:scale>
        <p:origin x="948" y="52"/>
      </p:cViewPr>
      <p:guideLst>
        <p:guide orient="horz" pos="2160"/>
        <p:guide pos="2880"/>
      </p:guideLst>
    </p:cSldViewPr>
  </p:slideViewPr>
  <p:notesTextViewPr>
    <p:cViewPr>
      <p:scale>
        <a:sx n="3" d="2"/>
        <a:sy n="3" d="2"/>
      </p:scale>
      <p:origin x="0" y="0"/>
    </p:cViewPr>
  </p:notesTextViewPr>
  <p:sorterViewPr>
    <p:cViewPr>
      <p:scale>
        <a:sx n="100" d="100"/>
        <a:sy n="100" d="100"/>
      </p:scale>
      <p:origin x="0" y="-23676"/>
    </p:cViewPr>
  </p:sorterViewPr>
  <p:notesViewPr>
    <p:cSldViewPr>
      <p:cViewPr>
        <p:scale>
          <a:sx n="150" d="100"/>
          <a:sy n="150" d="100"/>
        </p:scale>
        <p:origin x="2472" y="12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5" Type="http://schemas.openxmlformats.org/officeDocument/2006/relationships/image" Target="../media/image88.wmf"/><Relationship Id="rId4" Type="http://schemas.openxmlformats.org/officeDocument/2006/relationships/image" Target="../media/image8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62.wmf"/><Relationship Id="rId4"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58.wmf"/><Relationship Id="rId4"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3721A0-1885-4C27-A77D-D0F848549FC0}" type="datetimeFigureOut">
              <a:rPr lang="zh-CN" altLang="en-US" smtClean="0"/>
              <a:t>2022/2/22</a:t>
            </a:fld>
            <a:endParaRPr lang="zh-CN" altLang="en-US"/>
          </a:p>
        </p:txBody>
      </p:sp>
      <p:sp>
        <p:nvSpPr>
          <p:cNvPr id="4" name="幻灯片图像占位符 3"/>
          <p:cNvSpPr>
            <a:spLocks noGrp="1" noRot="1" noChangeAspect="1"/>
          </p:cNvSpPr>
          <p:nvPr>
            <p:ph type="sldImg" idx="2"/>
          </p:nvPr>
        </p:nvSpPr>
        <p:spPr>
          <a:xfrm>
            <a:off x="1052736" y="684213"/>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D62BF8-D29B-4EDA-8B2A-F5CB3CB8F5E0}" type="slidenum">
              <a:rPr lang="zh-CN" altLang="en-US" smtClean="0"/>
              <a:t>‹#›</a:t>
            </a:fld>
            <a:endParaRPr lang="zh-CN" altLang="en-US"/>
          </a:p>
        </p:txBody>
      </p:sp>
    </p:spTree>
    <p:extLst>
      <p:ext uri="{BB962C8B-B14F-4D97-AF65-F5344CB8AC3E}">
        <p14:creationId xmlns:p14="http://schemas.microsoft.com/office/powerpoint/2010/main" val="172189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62BF8-D29B-4EDA-8B2A-F5CB3CB8F5E0}" type="slidenum">
              <a:rPr lang="zh-CN" altLang="en-US" smtClean="0"/>
              <a:t>50</a:t>
            </a:fld>
            <a:endParaRPr lang="zh-CN" altLang="en-US"/>
          </a:p>
        </p:txBody>
      </p:sp>
    </p:spTree>
    <p:extLst>
      <p:ext uri="{BB962C8B-B14F-4D97-AF65-F5344CB8AC3E}">
        <p14:creationId xmlns:p14="http://schemas.microsoft.com/office/powerpoint/2010/main" val="2964303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62BF8-D29B-4EDA-8B2A-F5CB3CB8F5E0}" type="slidenum">
              <a:rPr lang="zh-CN" altLang="en-US" smtClean="0"/>
              <a:t>51</a:t>
            </a:fld>
            <a:endParaRPr lang="zh-CN" altLang="en-US"/>
          </a:p>
        </p:txBody>
      </p:sp>
    </p:spTree>
    <p:extLst>
      <p:ext uri="{BB962C8B-B14F-4D97-AF65-F5344CB8AC3E}">
        <p14:creationId xmlns:p14="http://schemas.microsoft.com/office/powerpoint/2010/main" val="126218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62BF8-D29B-4EDA-8B2A-F5CB3CB8F5E0}" type="slidenum">
              <a:rPr lang="zh-CN" altLang="en-US" smtClean="0"/>
              <a:t>52</a:t>
            </a:fld>
            <a:endParaRPr lang="zh-CN" altLang="en-US"/>
          </a:p>
        </p:txBody>
      </p:sp>
    </p:spTree>
    <p:extLst>
      <p:ext uri="{BB962C8B-B14F-4D97-AF65-F5344CB8AC3E}">
        <p14:creationId xmlns:p14="http://schemas.microsoft.com/office/powerpoint/2010/main" val="632935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a:extLst>
              <a:ext uri="{FF2B5EF4-FFF2-40B4-BE49-F238E27FC236}">
                <a16:creationId xmlns:a16="http://schemas.microsoft.com/office/drawing/2014/main" id="{BC161389-8B88-46BF-AA2F-246E019403A6}"/>
              </a:ext>
            </a:extLst>
          </p:cNvPr>
          <p:cNvSpPr>
            <a:spLocks noChangeArrowheads="1"/>
          </p:cNvSpPr>
          <p:nvPr userDrawn="1"/>
        </p:nvSpPr>
        <p:spPr bwMode="auto">
          <a:xfrm>
            <a:off x="2711028" y="5568412"/>
            <a:ext cx="3721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7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a:extLst>
              <a:ext uri="{FF2B5EF4-FFF2-40B4-BE49-F238E27FC236}">
                <a16:creationId xmlns:a16="http://schemas.microsoft.com/office/drawing/2014/main" id="{51FDC179-14B0-4BD2-990A-C7C6C80AC28D}"/>
              </a:ext>
            </a:extLst>
          </p:cNvPr>
          <p:cNvCxnSpPr>
            <a:cxnSpLocks/>
          </p:cNvCxnSpPr>
          <p:nvPr userDrawn="1"/>
        </p:nvCxnSpPr>
        <p:spPr>
          <a:xfrm>
            <a:off x="581318" y="5463114"/>
            <a:ext cx="7981365"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898268" y="4651214"/>
            <a:ext cx="7347461"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rPr>
              <a:t>第九</a:t>
            </a:r>
            <a:r>
              <a:rPr kumimoji="1" lang="zh-CN" altLang="en-US" sz="4000" b="1" i="0" u="none" strike="noStrike" kern="1200" cap="none" spc="300" normalizeH="0" baseline="0" noProof="0">
                <a:ln>
                  <a:noFill/>
                </a:ln>
                <a:solidFill>
                  <a:prstClr val="white"/>
                </a:solidFill>
                <a:effectLst/>
                <a:uLnTx/>
                <a:uFillTx/>
                <a:latin typeface="微软雅黑"/>
                <a:ea typeface="+mn-ea"/>
                <a:cs typeface="+mn-cs"/>
                <a:sym typeface="+mn-ea"/>
              </a:rPr>
              <a:t>课  分类方法 </a:t>
            </a:r>
            <a:r>
              <a:rPr kumimoji="1" lang="zh-CN" altLang="en-US" sz="3200" b="1" i="0" u="none" strike="noStrike" kern="1200" cap="none" spc="0" normalizeH="0" baseline="0" noProof="0">
                <a:ln>
                  <a:noFill/>
                </a:ln>
                <a:solidFill>
                  <a:prstClr val="white"/>
                </a:solidFill>
                <a:effectLst/>
                <a:uLnTx/>
                <a:uFillTx/>
                <a:latin typeface="微软雅黑"/>
                <a:ea typeface="+mn-ea"/>
                <a:cs typeface="+mn-cs"/>
                <a:sym typeface="+mn-ea"/>
              </a:rPr>
              <a:t>（</a:t>
            </a:r>
            <a:r>
              <a:rPr kumimoji="1" lang="en-US" altLang="zh-CN" sz="3200" b="1" i="0" u="none" strike="noStrike" kern="1200" cap="none" spc="0" normalizeH="0" baseline="0" noProof="0">
                <a:ln>
                  <a:noFill/>
                </a:ln>
                <a:solidFill>
                  <a:prstClr val="white"/>
                </a:solidFill>
                <a:effectLst/>
                <a:uLnTx/>
                <a:uFillTx/>
                <a:latin typeface="+mn-lt"/>
                <a:ea typeface="+mn-ea"/>
                <a:cs typeface="+mn-cs"/>
                <a:sym typeface="+mn-ea"/>
              </a:rPr>
              <a:t>Regression</a:t>
            </a:r>
            <a:r>
              <a:rPr kumimoji="1" lang="zh-CN" altLang="en-US" sz="3200" b="1" i="0" u="none" strike="noStrike" kern="1200" cap="none" spc="0" normalizeH="0" baseline="0" noProof="0">
                <a:ln>
                  <a:noFill/>
                </a:ln>
                <a:solidFill>
                  <a:prstClr val="white"/>
                </a:solidFill>
                <a:effectLst/>
                <a:uLnTx/>
                <a:uFillTx/>
                <a:latin typeface="微软雅黑"/>
                <a:ea typeface="+mn-ea"/>
                <a:cs typeface="+mn-cs"/>
                <a:sym typeface="+mn-ea"/>
              </a:rPr>
              <a:t>）</a:t>
            </a:r>
            <a:endParaRPr kumimoji="1" lang="zh-CN" altLang="en-US" sz="3200" b="1" i="0" u="none" strike="noStrike" kern="1200" cap="none" spc="0" normalizeH="0" baseline="0" noProof="0">
              <a:ln>
                <a:noFill/>
              </a:ln>
              <a:solidFill>
                <a:prstClr val="white"/>
              </a:solidFill>
              <a:effectLst/>
              <a:uLnTx/>
              <a:uFillTx/>
              <a:latin typeface="微软雅黑"/>
              <a:ea typeface="微软雅黑"/>
              <a:cs typeface="+mn-cs"/>
              <a:sym typeface="+mn-ea"/>
            </a:endParaRPr>
          </a:p>
        </p:txBody>
      </p:sp>
      <p:grpSp>
        <p:nvGrpSpPr>
          <p:cNvPr id="2" name="组合 1">
            <a:extLst>
              <a:ext uri="{FF2B5EF4-FFF2-40B4-BE49-F238E27FC236}">
                <a16:creationId xmlns:a16="http://schemas.microsoft.com/office/drawing/2014/main" id="{CA2347EF-6C6F-4291-8AD4-146DC49F034C}"/>
              </a:ext>
            </a:extLst>
          </p:cNvPr>
          <p:cNvGrpSpPr/>
          <p:nvPr userDrawn="1"/>
        </p:nvGrpSpPr>
        <p:grpSpPr>
          <a:xfrm>
            <a:off x="377337" y="6382297"/>
            <a:ext cx="8515143" cy="323165"/>
            <a:chOff x="305329" y="6382297"/>
            <a:chExt cx="8515143" cy="323165"/>
          </a:xfrm>
        </p:grpSpPr>
        <p:sp>
          <p:nvSpPr>
            <p:cNvPr id="11"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8316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en-US" altLang="zh-CN" sz="15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https://github.com/zyding1983/datamining</a:t>
              </a:r>
            </a:p>
          </p:txBody>
        </p:sp>
        <p:pic>
          <p:nvPicPr>
            <p:cNvPr id="19" name="图片 18">
              <a:extLst>
                <a:ext uri="{FF2B5EF4-FFF2-40B4-BE49-F238E27FC236}">
                  <a16:creationId xmlns:a16="http://schemas.microsoft.com/office/drawing/2014/main" id="{1C1EE3AE-6A9C-4868-9527-19EF7EB5B7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a:extLst>
                <a:ext uri="{FF2B5EF4-FFF2-40B4-BE49-F238E27FC236}">
                  <a16:creationId xmlns:a16="http://schemas.microsoft.com/office/drawing/2014/main" id="{12B553A3-3229-4CF4-A7F1-BB831DB5EE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a:extLst>
                <a:ext uri="{FF2B5EF4-FFF2-40B4-BE49-F238E27FC236}">
                  <a16:creationId xmlns:a16="http://schemas.microsoft.com/office/drawing/2014/main" id="{CAEC7AD8-3298-4414-85DC-586BBE803B2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extLst>
      <p:ext uri="{BB962C8B-B14F-4D97-AF65-F5344CB8AC3E}">
        <p14:creationId xmlns:p14="http://schemas.microsoft.com/office/powerpoint/2010/main" val="251332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a:extLst>
              <a:ext uri="{FF2B5EF4-FFF2-40B4-BE49-F238E27FC236}">
                <a16:creationId xmlns:a16="http://schemas.microsoft.com/office/drawing/2014/main" id="{51FDC179-14B0-4BD2-990A-C7C6C80AC28D}"/>
              </a:ext>
            </a:extLst>
          </p:cNvPr>
          <p:cNvCxnSpPr/>
          <p:nvPr userDrawn="1"/>
        </p:nvCxnSpPr>
        <p:spPr>
          <a:xfrm>
            <a:off x="2097809" y="5463114"/>
            <a:ext cx="494838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2408910"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en-US" altLang="zh-CN" sz="4000" b="1" i="0" u="none" strike="noStrike" kern="1200" cap="none" spc="300" normalizeH="0" baseline="0" noProof="0">
                <a:ln>
                  <a:noFill/>
                </a:ln>
                <a:solidFill>
                  <a:prstClr val="white"/>
                </a:solidFill>
                <a:effectLst/>
                <a:uLnTx/>
                <a:uFillTx/>
                <a:latin typeface="Times New Roman"/>
                <a:ea typeface="微软雅黑"/>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谢   谢！</a:t>
            </a:r>
          </a:p>
        </p:txBody>
      </p:sp>
    </p:spTree>
    <p:extLst>
      <p:ext uri="{BB962C8B-B14F-4D97-AF65-F5344CB8AC3E}">
        <p14:creationId xmlns:p14="http://schemas.microsoft.com/office/powerpoint/2010/main" val="2759504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87190" y="4701124"/>
            <a:ext cx="8569621" cy="1432742"/>
            <a:chOff x="1118962" y="4467938"/>
            <a:chExt cx="5532798" cy="2112803"/>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501563"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84165"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18975"/>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线性回归</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18973"/>
              <a:ext cx="1383225" cy="726185"/>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优化求解</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18973"/>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逻辑回归</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95370"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12768"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30167" y="4467938"/>
              <a:ext cx="362585" cy="828001"/>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15" name="矩形 14">
              <a:extLst>
                <a:ext uri="{FF2B5EF4-FFF2-40B4-BE49-F238E27FC236}">
                  <a16:creationId xmlns:a16="http://schemas.microsoft.com/office/drawing/2014/main" id="{2AE24755-3573-4840-965A-543E222ADD0C}"/>
                </a:ext>
              </a:extLst>
            </p:cNvPr>
            <p:cNvSpPr/>
            <p:nvPr userDrawn="1"/>
          </p:nvSpPr>
          <p:spPr>
            <a:xfrm>
              <a:off x="5266766"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AC87EB1B-D7F0-4FE4-8E09-0B234AD658AC}"/>
                </a:ext>
              </a:extLst>
            </p:cNvPr>
            <p:cNvSpPr/>
            <p:nvPr userDrawn="1"/>
          </p:nvSpPr>
          <p:spPr>
            <a:xfrm>
              <a:off x="5266766" y="5518973"/>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决策树回归</a:t>
              </a:r>
            </a:p>
          </p:txBody>
        </p:sp>
        <p:sp>
          <p:nvSpPr>
            <p:cNvPr id="17" name="文本框 16">
              <a:extLst>
                <a:ext uri="{FF2B5EF4-FFF2-40B4-BE49-F238E27FC236}">
                  <a16:creationId xmlns:a16="http://schemas.microsoft.com/office/drawing/2014/main" id="{B1B76616-FCD2-4F8F-8F05-68BCF1317405}"/>
                </a:ext>
              </a:extLst>
            </p:cNvPr>
            <p:cNvSpPr txBox="1"/>
            <p:nvPr userDrawn="1"/>
          </p:nvSpPr>
          <p:spPr>
            <a:xfrm>
              <a:off x="5777971"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2699676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87190" y="4701124"/>
            <a:ext cx="8569621" cy="1432742"/>
            <a:chOff x="1118962" y="4467938"/>
            <a:chExt cx="5532798" cy="2112803"/>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501563"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84165"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18975"/>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线性回归</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18973"/>
              <a:ext cx="1383225" cy="726185"/>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优化求解</a:t>
              </a:r>
              <a:endParaRPr kumimoji="1" lang="en-US" altLang="zh-CN"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18973"/>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逻辑回归</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95370"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12768" y="4491022"/>
              <a:ext cx="362585" cy="828001"/>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30167" y="4467938"/>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15" name="矩形 14">
              <a:extLst>
                <a:ext uri="{FF2B5EF4-FFF2-40B4-BE49-F238E27FC236}">
                  <a16:creationId xmlns:a16="http://schemas.microsoft.com/office/drawing/2014/main" id="{2AE24755-3573-4840-965A-543E222ADD0C}"/>
                </a:ext>
              </a:extLst>
            </p:cNvPr>
            <p:cNvSpPr/>
            <p:nvPr userDrawn="1"/>
          </p:nvSpPr>
          <p:spPr>
            <a:xfrm>
              <a:off x="5266766"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AC87EB1B-D7F0-4FE4-8E09-0B234AD658AC}"/>
                </a:ext>
              </a:extLst>
            </p:cNvPr>
            <p:cNvSpPr/>
            <p:nvPr userDrawn="1"/>
          </p:nvSpPr>
          <p:spPr>
            <a:xfrm>
              <a:off x="5266766" y="5518973"/>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决策树回归</a:t>
              </a:r>
            </a:p>
          </p:txBody>
        </p:sp>
        <p:sp>
          <p:nvSpPr>
            <p:cNvPr id="17" name="文本框 16">
              <a:extLst>
                <a:ext uri="{FF2B5EF4-FFF2-40B4-BE49-F238E27FC236}">
                  <a16:creationId xmlns:a16="http://schemas.microsoft.com/office/drawing/2014/main" id="{B1B76616-FCD2-4F8F-8F05-68BCF1317405}"/>
                </a:ext>
              </a:extLst>
            </p:cNvPr>
            <p:cNvSpPr txBox="1"/>
            <p:nvPr userDrawn="1"/>
          </p:nvSpPr>
          <p:spPr>
            <a:xfrm>
              <a:off x="5777971"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1845864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87190" y="4701124"/>
            <a:ext cx="8569621" cy="1432742"/>
            <a:chOff x="1118962" y="4467938"/>
            <a:chExt cx="5532798" cy="2112803"/>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501563"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84165"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18975"/>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线性回归</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18973"/>
              <a:ext cx="1383225" cy="726185"/>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优化求解</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18973"/>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逻辑回归</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95370" y="4491022"/>
              <a:ext cx="362585" cy="828001"/>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12768"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30167" y="4467938"/>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15" name="矩形 14">
              <a:extLst>
                <a:ext uri="{FF2B5EF4-FFF2-40B4-BE49-F238E27FC236}">
                  <a16:creationId xmlns:a16="http://schemas.microsoft.com/office/drawing/2014/main" id="{2AE24755-3573-4840-965A-543E222ADD0C}"/>
                </a:ext>
              </a:extLst>
            </p:cNvPr>
            <p:cNvSpPr/>
            <p:nvPr userDrawn="1"/>
          </p:nvSpPr>
          <p:spPr>
            <a:xfrm>
              <a:off x="5266766"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AC87EB1B-D7F0-4FE4-8E09-0B234AD658AC}"/>
                </a:ext>
              </a:extLst>
            </p:cNvPr>
            <p:cNvSpPr/>
            <p:nvPr userDrawn="1"/>
          </p:nvSpPr>
          <p:spPr>
            <a:xfrm>
              <a:off x="5266766" y="5518973"/>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决策树回归</a:t>
              </a:r>
            </a:p>
          </p:txBody>
        </p:sp>
        <p:sp>
          <p:nvSpPr>
            <p:cNvPr id="17" name="文本框 16">
              <a:extLst>
                <a:ext uri="{FF2B5EF4-FFF2-40B4-BE49-F238E27FC236}">
                  <a16:creationId xmlns:a16="http://schemas.microsoft.com/office/drawing/2014/main" id="{B1B76616-FCD2-4F8F-8F05-68BCF1317405}"/>
                </a:ext>
              </a:extLst>
            </p:cNvPr>
            <p:cNvSpPr txBox="1"/>
            <p:nvPr userDrawn="1"/>
          </p:nvSpPr>
          <p:spPr>
            <a:xfrm>
              <a:off x="5777971"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224702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87190" y="4701124"/>
            <a:ext cx="8569621" cy="1432742"/>
            <a:chOff x="1118962" y="4467938"/>
            <a:chExt cx="5532798" cy="2112803"/>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501563"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84165"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18975"/>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线性回归</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18973"/>
              <a:ext cx="1383225" cy="726185"/>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优化求解</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18973"/>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逻辑回归</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95370"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12768"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30167" y="4467938"/>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15" name="矩形 14">
              <a:extLst>
                <a:ext uri="{FF2B5EF4-FFF2-40B4-BE49-F238E27FC236}">
                  <a16:creationId xmlns:a16="http://schemas.microsoft.com/office/drawing/2014/main" id="{2AE24755-3573-4840-965A-543E222ADD0C}"/>
                </a:ext>
              </a:extLst>
            </p:cNvPr>
            <p:cNvSpPr/>
            <p:nvPr userDrawn="1"/>
          </p:nvSpPr>
          <p:spPr>
            <a:xfrm>
              <a:off x="5266766" y="4881936"/>
              <a:ext cx="1384994" cy="1698805"/>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AC87EB1B-D7F0-4FE4-8E09-0B234AD658AC}"/>
                </a:ext>
              </a:extLst>
            </p:cNvPr>
            <p:cNvSpPr/>
            <p:nvPr userDrawn="1"/>
          </p:nvSpPr>
          <p:spPr>
            <a:xfrm>
              <a:off x="5266766" y="5518973"/>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决策树回归</a:t>
              </a:r>
            </a:p>
          </p:txBody>
        </p:sp>
        <p:sp>
          <p:nvSpPr>
            <p:cNvPr id="17" name="文本框 16">
              <a:extLst>
                <a:ext uri="{FF2B5EF4-FFF2-40B4-BE49-F238E27FC236}">
                  <a16:creationId xmlns:a16="http://schemas.microsoft.com/office/drawing/2014/main" id="{B1B76616-FCD2-4F8F-8F05-68BCF1317405}"/>
                </a:ext>
              </a:extLst>
            </p:cNvPr>
            <p:cNvSpPr txBox="1"/>
            <p:nvPr userDrawn="1"/>
          </p:nvSpPr>
          <p:spPr>
            <a:xfrm>
              <a:off x="5777971" y="4491022"/>
              <a:ext cx="362585" cy="828001"/>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166220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2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608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130843A-30A4-4154-B1B7-825880A447C3}"/>
              </a:ext>
            </a:extLst>
          </p:cNvPr>
          <p:cNvGrpSpPr/>
          <p:nvPr userDrawn="1"/>
        </p:nvGrpSpPr>
        <p:grpSpPr>
          <a:xfrm>
            <a:off x="100208" y="56873"/>
            <a:ext cx="8943584" cy="576000"/>
            <a:chOff x="145280" y="123917"/>
            <a:chExt cx="11880000" cy="790381"/>
          </a:xfrm>
        </p:grpSpPr>
        <p:sp>
          <p:nvSpPr>
            <p:cNvPr id="8" name="任意多边形: 形状 41">
              <a:extLst>
                <a:ext uri="{FF2B5EF4-FFF2-40B4-BE49-F238E27FC236}">
                  <a16:creationId xmlns:a16="http://schemas.microsoft.com/office/drawing/2014/main" id="{89FB4556-E482-4FDF-9A95-CAA2AE729385}"/>
                </a:ext>
              </a:extLst>
            </p:cNvPr>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4DC8B13E-9FF1-46C6-ABFB-24D3C576B99D}"/>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5900"/>
                      </a14:imgEffect>
                      <a14:imgEffect>
                        <a14:brightnessContrast bright="100000"/>
                      </a14:imgEffect>
                    </a14:imgLayer>
                  </a14:imgProps>
                </a:ext>
              </a:extLst>
            </a:blip>
            <a:stretch>
              <a:fillRect/>
            </a:stretch>
          </p:blipFill>
          <p:spPr>
            <a:xfrm>
              <a:off x="145280" y="123917"/>
              <a:ext cx="759645" cy="790381"/>
            </a:xfrm>
            <a:prstGeom prst="rect">
              <a:avLst/>
            </a:prstGeom>
          </p:spPr>
        </p:pic>
      </p:grpSp>
      <p:sp>
        <p:nvSpPr>
          <p:cNvPr id="10" name="椭圆 9">
            <a:extLst>
              <a:ext uri="{FF2B5EF4-FFF2-40B4-BE49-F238E27FC236}">
                <a16:creationId xmlns:a16="http://schemas.microsoft.com/office/drawing/2014/main" id="{537FDDBA-1A73-4052-84EF-CF46F18D0C72}"/>
              </a:ext>
            </a:extLst>
          </p:cNvPr>
          <p:cNvSpPr/>
          <p:nvPr userDrawn="1"/>
        </p:nvSpPr>
        <p:spPr>
          <a:xfrm>
            <a:off x="8576282" y="164873"/>
            <a:ext cx="36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fld id="{E57355C7-BE90-44CE-8345-4146C01DF759}" type="slidenum">
              <a:rPr kumimoji="0" lang="zh-CN" altLang="en-US" sz="1400" b="0" i="0" u="none" strike="noStrike" kern="1200" cap="none" spc="0" normalizeH="0" baseline="0" noProof="0" smtClean="0">
                <a:ln>
                  <a:noFill/>
                </a:ln>
                <a:solidFill>
                  <a:prstClr val="white"/>
                </a:solidFill>
                <a:effectLst/>
                <a:uLnTx/>
                <a:uFillTx/>
                <a:latin typeface="微软雅黑"/>
                <a:ea typeface="微软雅黑"/>
                <a:cs typeface="+mn-cs"/>
              </a:rPr>
              <a:t>‹#›</a:t>
            </a:fld>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76013732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32" r:id="rId4"/>
    <p:sldLayoutId id="2147483733" r:id="rId5"/>
    <p:sldLayoutId id="2147483734"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20.wmf"/><Relationship Id="rId2" Type="http://schemas.openxmlformats.org/officeDocument/2006/relationships/slideLayout" Target="../slideLayouts/slideLayout7.xml"/><Relationship Id="rId16" Type="http://schemas.openxmlformats.org/officeDocument/2006/relationships/image" Target="../media/image22.wmf"/><Relationship Id="rId1" Type="http://schemas.openxmlformats.org/officeDocument/2006/relationships/vmlDrawing" Target="../drawings/vmlDrawing2.vml"/><Relationship Id="rId6" Type="http://schemas.openxmlformats.org/officeDocument/2006/relationships/image" Target="../media/image17.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5.bin"/><Relationship Id="rId14" Type="http://schemas.openxmlformats.org/officeDocument/2006/relationships/image" Target="../media/image21.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23.wmf"/><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image" Target="../media/image26.jpeg"/><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slideLayout" Target="../slideLayouts/slideLayout7.xml"/><Relationship Id="rId2" Type="http://schemas.openxmlformats.org/officeDocument/2006/relationships/tags" Target="../tags/tag1.xml"/><Relationship Id="rId16" Type="http://schemas.openxmlformats.org/officeDocument/2006/relationships/image" Target="../media/image27.tmp"/><Relationship Id="rId1" Type="http://schemas.openxmlformats.org/officeDocument/2006/relationships/vmlDrawing" Target="../drawings/vmlDrawing4.v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image" Target="../media/image24.wmf"/><Relationship Id="rId10" Type="http://schemas.openxmlformats.org/officeDocument/2006/relationships/tags" Target="../tags/tag9.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2.bin"/><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6.jpeg"/><Relationship Id="rId5" Type="http://schemas.openxmlformats.org/officeDocument/2006/relationships/image" Target="../media/image30.png"/><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31.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9.png"/><Relationship Id="rId2" Type="http://schemas.openxmlformats.org/officeDocument/2006/relationships/tags" Target="../tags/tag12.xml"/><Relationship Id="rId16" Type="http://schemas.openxmlformats.org/officeDocument/2006/relationships/image" Target="../media/image27.tmp"/><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5" Type="http://schemas.openxmlformats.org/officeDocument/2006/relationships/image" Target="../media/image33.png"/><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slideLayout" Target="../slideLayouts/slideLayout7.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2" Type="http://schemas.openxmlformats.org/officeDocument/2006/relationships/tags" Target="../tags/tag22.xml"/><Relationship Id="rId16" Type="http://schemas.openxmlformats.org/officeDocument/2006/relationships/image" Target="../media/image27.tmp"/><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image" Target="../media/image37.png"/><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slideLayout" Target="../slideLayouts/slideLayout7.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2" Type="http://schemas.openxmlformats.org/officeDocument/2006/relationships/tags" Target="../tags/tag34.xml"/><Relationship Id="rId16" Type="http://schemas.openxmlformats.org/officeDocument/2006/relationships/image" Target="../media/image27.tmp"/><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image" Target="../media/image37.png"/><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image" Target="../media/image31.png"/><Relationship Id="rId18" Type="http://schemas.openxmlformats.org/officeDocument/2006/relationships/image" Target="../media/image40.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tags" Target="../tags/tag46.xml"/><Relationship Id="rId16" Type="http://schemas.openxmlformats.org/officeDocument/2006/relationships/image" Target="../media/image39.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slideLayout" Target="../slideLayouts/slideLayout7.xml"/><Relationship Id="rId5" Type="http://schemas.openxmlformats.org/officeDocument/2006/relationships/tags" Target="../tags/tag49.xml"/><Relationship Id="rId15" Type="http://schemas.openxmlformats.org/officeDocument/2006/relationships/image" Target="../media/image38.png"/><Relationship Id="rId10" Type="http://schemas.openxmlformats.org/officeDocument/2006/relationships/tags" Target="../tags/tag54.xml"/><Relationship Id="rId19" Type="http://schemas.openxmlformats.org/officeDocument/2006/relationships/image" Target="../media/image27.tmp"/><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57.xml"/><Relationship Id="rId7" Type="http://schemas.openxmlformats.org/officeDocument/2006/relationships/image" Target="../media/image49.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48.png"/><Relationship Id="rId5" Type="http://schemas.openxmlformats.org/officeDocument/2006/relationships/slideLayout" Target="../slideLayouts/slideLayout7.xml"/><Relationship Id="rId4" Type="http://schemas.openxmlformats.org/officeDocument/2006/relationships/tags" Target="../tags/tag58.xml"/><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image" Target="../media/image27.tmp"/><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image" Target="../media/image27.tmp"/><Relationship Id="rId2" Type="http://schemas.openxmlformats.org/officeDocument/2006/relationships/tags" Target="../tags/tag73.xml"/><Relationship Id="rId16" Type="http://schemas.openxmlformats.org/officeDocument/2006/relationships/image" Target="../media/image55.wmf"/><Relationship Id="rId1" Type="http://schemas.openxmlformats.org/officeDocument/2006/relationships/vmlDrawing" Target="../drawings/vmlDrawing6.v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oleObject" Target="../embeddings/oleObject13.bin"/><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62.wmf"/><Relationship Id="rId3" Type="http://schemas.openxmlformats.org/officeDocument/2006/relationships/oleObject" Target="../embeddings/oleObject14.bin"/><Relationship Id="rId7" Type="http://schemas.openxmlformats.org/officeDocument/2006/relationships/image" Target="../media/image59.wmf"/><Relationship Id="rId12"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61.wmf"/><Relationship Id="rId5" Type="http://schemas.openxmlformats.org/officeDocument/2006/relationships/image" Target="../media/image63.emf"/><Relationship Id="rId10" Type="http://schemas.openxmlformats.org/officeDocument/2006/relationships/oleObject" Target="../embeddings/oleObject17.bin"/><Relationship Id="rId4" Type="http://schemas.openxmlformats.org/officeDocument/2006/relationships/image" Target="../media/image58.wmf"/><Relationship Id="rId9" Type="http://schemas.openxmlformats.org/officeDocument/2006/relationships/image" Target="../media/image60.wmf"/></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image" Target="../media/image66.wmf"/><Relationship Id="rId18" Type="http://schemas.openxmlformats.org/officeDocument/2006/relationships/image" Target="../media/image63.emf"/><Relationship Id="rId3" Type="http://schemas.openxmlformats.org/officeDocument/2006/relationships/tags" Target="../tags/tag86.xml"/><Relationship Id="rId21" Type="http://schemas.openxmlformats.org/officeDocument/2006/relationships/oleObject" Target="../embeddings/oleObject23.bin"/><Relationship Id="rId7" Type="http://schemas.openxmlformats.org/officeDocument/2006/relationships/tags" Target="../tags/tag90.xml"/><Relationship Id="rId12" Type="http://schemas.openxmlformats.org/officeDocument/2006/relationships/oleObject" Target="../embeddings/oleObject19.bin"/><Relationship Id="rId17" Type="http://schemas.openxmlformats.org/officeDocument/2006/relationships/image" Target="../media/image68.wmf"/><Relationship Id="rId2" Type="http://schemas.openxmlformats.org/officeDocument/2006/relationships/tags" Target="../tags/tag85.xml"/><Relationship Id="rId16" Type="http://schemas.openxmlformats.org/officeDocument/2006/relationships/oleObject" Target="../embeddings/oleObject21.bin"/><Relationship Id="rId20" Type="http://schemas.openxmlformats.org/officeDocument/2006/relationships/image" Target="../media/image69.wmf"/><Relationship Id="rId1" Type="http://schemas.openxmlformats.org/officeDocument/2006/relationships/vmlDrawing" Target="../drawings/vmlDrawing8.vml"/><Relationship Id="rId6" Type="http://schemas.openxmlformats.org/officeDocument/2006/relationships/tags" Target="../tags/tag89.xml"/><Relationship Id="rId11" Type="http://schemas.openxmlformats.org/officeDocument/2006/relationships/slideLayout" Target="../slideLayouts/slideLayout7.xml"/><Relationship Id="rId5" Type="http://schemas.openxmlformats.org/officeDocument/2006/relationships/tags" Target="../tags/tag88.xml"/><Relationship Id="rId15" Type="http://schemas.openxmlformats.org/officeDocument/2006/relationships/image" Target="../media/image67.wmf"/><Relationship Id="rId23" Type="http://schemas.openxmlformats.org/officeDocument/2006/relationships/image" Target="../media/image27.tmp"/><Relationship Id="rId10" Type="http://schemas.openxmlformats.org/officeDocument/2006/relationships/tags" Target="../tags/tag93.xml"/><Relationship Id="rId19" Type="http://schemas.openxmlformats.org/officeDocument/2006/relationships/oleObject" Target="../embeddings/oleObject22.bin"/><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oleObject" Target="../embeddings/oleObject20.bin"/><Relationship Id="rId22" Type="http://schemas.openxmlformats.org/officeDocument/2006/relationships/image" Target="../media/image58.wmf"/></Relationships>
</file>

<file path=ppt/slides/_rels/slide36.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70.png"/><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9.wmf"/><Relationship Id="rId5" Type="http://schemas.openxmlformats.org/officeDocument/2006/relationships/oleObject" Target="../embeddings/oleObject24.bin"/><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74.png"/><Relationship Id="rId5" Type="http://schemas.openxmlformats.org/officeDocument/2006/relationships/image" Target="../media/image71.emf"/><Relationship Id="rId4" Type="http://schemas.openxmlformats.org/officeDocument/2006/relationships/oleObject" Target="../embeddings/oleObject26.bin"/></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slideLayout" Target="../slideLayouts/slideLayout7.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image" Target="../media/image27.tmp"/><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80.png"/></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82.png"/><Relationship Id="rId4" Type="http://schemas.openxmlformats.org/officeDocument/2006/relationships/image" Target="../media/image73.emf"/></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image" Target="../media/image88.w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oleObject" Target="../embeddings/oleObject32.bin"/><Relationship Id="rId17" Type="http://schemas.microsoft.com/office/2007/relationships/hdphoto" Target="../media/hdphoto4.wdp"/><Relationship Id="rId2" Type="http://schemas.openxmlformats.org/officeDocument/2006/relationships/slideLayout" Target="../slideLayouts/slideLayout7.xml"/><Relationship Id="rId16" Type="http://schemas.openxmlformats.org/officeDocument/2006/relationships/image" Target="../media/image91.png"/><Relationship Id="rId1" Type="http://schemas.openxmlformats.org/officeDocument/2006/relationships/vmlDrawing" Target="../drawings/vmlDrawing12.vml"/><Relationship Id="rId6" Type="http://schemas.openxmlformats.org/officeDocument/2006/relationships/image" Target="../media/image85.wmf"/><Relationship Id="rId11" Type="http://schemas.openxmlformats.org/officeDocument/2006/relationships/image" Target="../media/image89.png"/><Relationship Id="rId5" Type="http://schemas.openxmlformats.org/officeDocument/2006/relationships/oleObject" Target="../embeddings/oleObject29.bin"/><Relationship Id="rId15" Type="http://schemas.microsoft.com/office/2007/relationships/hdphoto" Target="../media/hdphoto3.wdp"/><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31.bin"/><Relationship Id="rId14" Type="http://schemas.openxmlformats.org/officeDocument/2006/relationships/image" Target="../media/image90.png"/></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67.wmf"/><Relationship Id="rId4" Type="http://schemas.openxmlformats.org/officeDocument/2006/relationships/oleObject" Target="../embeddings/oleObject33.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67.wmf"/><Relationship Id="rId4" Type="http://schemas.openxmlformats.org/officeDocument/2006/relationships/oleObject" Target="../embeddings/oleObject34.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67.wmf"/><Relationship Id="rId4" Type="http://schemas.openxmlformats.org/officeDocument/2006/relationships/oleObject" Target="../embeddings/oleObject35.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9.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9.w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image" Target="../media/image27.tmp"/><Relationship Id="rId2" Type="http://schemas.openxmlformats.org/officeDocument/2006/relationships/tags" Target="../tags/tag106.xml"/><Relationship Id="rId16" Type="http://schemas.microsoft.com/office/2007/relationships/hdphoto" Target="../media/hdphoto2.wdp"/><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image" Target="../media/image70.png"/><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5" Type="http://schemas.microsoft.com/office/2007/relationships/hdphoto" Target="../media/hdphoto7.wdp"/><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5" Type="http://schemas.microsoft.com/office/2007/relationships/hdphoto" Target="../media/hdphoto7.wdp"/><Relationship Id="rId4" Type="http://schemas.openxmlformats.org/officeDocument/2006/relationships/image" Target="../media/image103.png"/><Relationship Id="rId9" Type="http://schemas.microsoft.com/office/2007/relationships/hdphoto" Target="../media/hdphoto9.wdp"/></Relationships>
</file>

<file path=ppt/slides/_rels/slide75.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11" Type="http://schemas.microsoft.com/office/2007/relationships/hdphoto" Target="../media/hdphoto9.wdp"/><Relationship Id="rId5" Type="http://schemas.microsoft.com/office/2007/relationships/hdphoto" Target="../media/hdphoto7.wdp"/><Relationship Id="rId10" Type="http://schemas.openxmlformats.org/officeDocument/2006/relationships/image" Target="../media/image105.png"/><Relationship Id="rId4" Type="http://schemas.openxmlformats.org/officeDocument/2006/relationships/image" Target="../media/image103.png"/><Relationship Id="rId9" Type="http://schemas.microsoft.com/office/2007/relationships/hdphoto" Target="../media/hdphoto10.wdp"/></Relationships>
</file>

<file path=ppt/slides/_rels/slide76.xml.rels><?xml version="1.0" encoding="UTF-8" standalone="yes"?>
<Relationships xmlns="http://schemas.openxmlformats.org/package/2006/relationships"><Relationship Id="rId8" Type="http://schemas.openxmlformats.org/officeDocument/2006/relationships/tags" Target="../tags/tag125.xml"/><Relationship Id="rId13" Type="http://schemas.microsoft.com/office/2007/relationships/hdphoto" Target="../media/hdphoto6.wdp"/><Relationship Id="rId18" Type="http://schemas.openxmlformats.org/officeDocument/2006/relationships/image" Target="../media/image106.png"/><Relationship Id="rId3" Type="http://schemas.openxmlformats.org/officeDocument/2006/relationships/tags" Target="../tags/tag120.xml"/><Relationship Id="rId21" Type="http://schemas.microsoft.com/office/2007/relationships/hdphoto" Target="../media/hdphoto9.wdp"/><Relationship Id="rId7" Type="http://schemas.openxmlformats.org/officeDocument/2006/relationships/tags" Target="../tags/tag124.xml"/><Relationship Id="rId12" Type="http://schemas.openxmlformats.org/officeDocument/2006/relationships/image" Target="../media/image102.png"/><Relationship Id="rId17" Type="http://schemas.microsoft.com/office/2007/relationships/hdphoto" Target="../media/hdphoto8.wdp"/><Relationship Id="rId2" Type="http://schemas.openxmlformats.org/officeDocument/2006/relationships/tags" Target="../tags/tag119.xml"/><Relationship Id="rId16" Type="http://schemas.openxmlformats.org/officeDocument/2006/relationships/image" Target="../media/image104.png"/><Relationship Id="rId20" Type="http://schemas.openxmlformats.org/officeDocument/2006/relationships/image" Target="../media/image105.png"/><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slideLayout" Target="../slideLayouts/slideLayout7.xml"/><Relationship Id="rId5" Type="http://schemas.openxmlformats.org/officeDocument/2006/relationships/tags" Target="../tags/tag122.xml"/><Relationship Id="rId15" Type="http://schemas.microsoft.com/office/2007/relationships/hdphoto" Target="../media/hdphoto7.wdp"/><Relationship Id="rId10" Type="http://schemas.openxmlformats.org/officeDocument/2006/relationships/tags" Target="../tags/tag127.xml"/><Relationship Id="rId19" Type="http://schemas.microsoft.com/office/2007/relationships/hdphoto" Target="../media/hdphoto10.wdp"/><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image" Target="../media/image103.png"/><Relationship Id="rId22" Type="http://schemas.openxmlformats.org/officeDocument/2006/relationships/image" Target="../media/image27.tmp"/></Relationships>
</file>

<file path=ppt/slides/_rels/slide77.xml.rels><?xml version="1.0" encoding="UTF-8" standalone="yes"?>
<Relationships xmlns="http://schemas.openxmlformats.org/package/2006/relationships"><Relationship Id="rId8" Type="http://schemas.openxmlformats.org/officeDocument/2006/relationships/image" Target="../media/image106.png"/><Relationship Id="rId13" Type="http://schemas.microsoft.com/office/2007/relationships/hdphoto" Target="../media/hdphoto11.wdp"/><Relationship Id="rId3" Type="http://schemas.microsoft.com/office/2007/relationships/hdphoto" Target="../media/hdphoto6.wdp"/><Relationship Id="rId7" Type="http://schemas.microsoft.com/office/2007/relationships/hdphoto" Target="../media/hdphoto8.wdp"/><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11" Type="http://schemas.microsoft.com/office/2007/relationships/hdphoto" Target="../media/hdphoto9.wdp"/><Relationship Id="rId5" Type="http://schemas.microsoft.com/office/2007/relationships/hdphoto" Target="../media/hdphoto7.wdp"/><Relationship Id="rId15" Type="http://schemas.microsoft.com/office/2007/relationships/hdphoto" Target="../media/hdphoto12.wdp"/><Relationship Id="rId10" Type="http://schemas.openxmlformats.org/officeDocument/2006/relationships/image" Target="../media/image105.png"/><Relationship Id="rId4" Type="http://schemas.openxmlformats.org/officeDocument/2006/relationships/image" Target="../media/image103.png"/><Relationship Id="rId9" Type="http://schemas.microsoft.com/office/2007/relationships/hdphoto" Target="../media/hdphoto10.wdp"/><Relationship Id="rId1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microsoft.com/office/2007/relationships/hdphoto" Target="../media/hdphoto13.wdp"/><Relationship Id="rId7" Type="http://schemas.microsoft.com/office/2007/relationships/hdphoto" Target="../media/hdphoto10.wdp"/><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1.png"/><Relationship Id="rId5" Type="http://schemas.microsoft.com/office/2007/relationships/hdphoto" Target="../media/hdphoto14.wdp"/><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8" Type="http://schemas.openxmlformats.org/officeDocument/2006/relationships/tags" Target="../tags/tag135.xml"/><Relationship Id="rId13" Type="http://schemas.microsoft.com/office/2007/relationships/hdphoto" Target="../media/hdphoto15.wdp"/><Relationship Id="rId18" Type="http://schemas.openxmlformats.org/officeDocument/2006/relationships/image" Target="../media/image113.png"/><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112.png"/><Relationship Id="rId17" Type="http://schemas.microsoft.com/office/2007/relationships/hdphoto" Target="../media/hdphoto14.wdp"/><Relationship Id="rId2" Type="http://schemas.openxmlformats.org/officeDocument/2006/relationships/tags" Target="../tags/tag129.xml"/><Relationship Id="rId16" Type="http://schemas.openxmlformats.org/officeDocument/2006/relationships/image" Target="../media/image110.png"/><Relationship Id="rId20" Type="http://schemas.openxmlformats.org/officeDocument/2006/relationships/image" Target="../media/image27.tmp"/><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slideLayout" Target="../slideLayouts/slideLayout7.xml"/><Relationship Id="rId5" Type="http://schemas.openxmlformats.org/officeDocument/2006/relationships/tags" Target="../tags/tag132.xml"/><Relationship Id="rId15" Type="http://schemas.microsoft.com/office/2007/relationships/hdphoto" Target="../media/hdphoto13.wdp"/><Relationship Id="rId10" Type="http://schemas.openxmlformats.org/officeDocument/2006/relationships/tags" Target="../tags/tag137.xml"/><Relationship Id="rId19" Type="http://schemas.microsoft.com/office/2007/relationships/hdphoto" Target="../media/hdphoto6.wdp"/><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image" Target="../media/image109.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113.png"/><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2.png"/><Relationship Id="rId5" Type="http://schemas.microsoft.com/office/2007/relationships/hdphoto" Target="../media/hdphoto14.wdp"/><Relationship Id="rId4" Type="http://schemas.openxmlformats.org/officeDocument/2006/relationships/image" Target="../media/image110.png"/><Relationship Id="rId9" Type="http://schemas.microsoft.com/office/2007/relationships/hdphoto" Target="../media/hdphoto6.wdp"/></Relationships>
</file>

<file path=ppt/slides/_rels/slide81.xml.rels><?xml version="1.0" encoding="UTF-8" standalone="yes"?>
<Relationships xmlns="http://schemas.openxmlformats.org/package/2006/relationships"><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2.png"/><Relationship Id="rId5" Type="http://schemas.microsoft.com/office/2007/relationships/hdphoto" Target="../media/hdphoto14.wdp"/><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2.png"/><Relationship Id="rId5" Type="http://schemas.microsoft.com/office/2007/relationships/hdphoto" Target="../media/hdphoto14.wdp"/><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5.png"/><Relationship Id="rId1" Type="http://schemas.openxmlformats.org/officeDocument/2006/relationships/slideLayout" Target="../slideLayouts/slideLayout7.xml"/><Relationship Id="rId5" Type="http://schemas.microsoft.com/office/2007/relationships/hdphoto" Target="../media/hdphoto16.wdp"/><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117.png"/><Relationship Id="rId7" Type="http://schemas.openxmlformats.org/officeDocument/2006/relationships/image" Target="../media/image112.png"/><Relationship Id="rId2" Type="http://schemas.openxmlformats.org/officeDocument/2006/relationships/image" Target="../media/image116.png"/><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114.png"/><Relationship Id="rId4" Type="http://schemas.openxmlformats.org/officeDocument/2006/relationships/image" Target="../media/image118.png"/></Relationships>
</file>

<file path=ppt/slides/_rels/slide8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527212"/>
      </p:ext>
    </p:extLst>
  </p:cSld>
  <p:clrMapOvr>
    <a:masterClrMapping/>
  </p:clrMapOvr>
  <p:transition spd="med">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6000" y="108000"/>
            <a:ext cx="2839327"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模型</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刻画</a:t>
            </a:r>
          </a:p>
        </p:txBody>
      </p:sp>
      <p:sp>
        <p:nvSpPr>
          <p:cNvPr id="5" name="Text Box 5"/>
          <p:cNvSpPr txBox="1">
            <a:spLocks noChangeArrowheads="1"/>
          </p:cNvSpPr>
          <p:nvPr/>
        </p:nvSpPr>
        <p:spPr bwMode="auto">
          <a:xfrm>
            <a:off x="252000" y="756000"/>
            <a:ext cx="7319311" cy="580865"/>
          </a:xfrm>
          <a:prstGeom prst="rect">
            <a:avLst/>
          </a:prstGeom>
        </p:spPr>
        <p:txBody>
          <a:bodyPr wrap="square">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dirty="0">
                <a:solidFill>
                  <a:schemeClr val="tx1"/>
                </a:solidFill>
                <a:sym typeface="Times New Roman" panose="02020603050405020304" pitchFamily="18" charset="0"/>
              </a:rPr>
              <a:t>用什么样的方法刻画点与直线的距离会方便有效？</a:t>
            </a:r>
          </a:p>
        </p:txBody>
      </p:sp>
      <p:sp>
        <p:nvSpPr>
          <p:cNvPr id="6" name="Text Box 6"/>
          <p:cNvSpPr txBox="1">
            <a:spLocks noChangeArrowheads="1"/>
          </p:cNvSpPr>
          <p:nvPr/>
        </p:nvSpPr>
        <p:spPr bwMode="auto">
          <a:xfrm>
            <a:off x="252000" y="1484784"/>
            <a:ext cx="5830442" cy="580865"/>
          </a:xfrm>
          <a:prstGeom prst="rect">
            <a:avLst/>
          </a:prstGeom>
        </p:spPr>
        <p:txBody>
          <a:bodyPr wrap="square">
            <a:spAutoFit/>
          </a:bodyPr>
          <a:lstStyle>
            <a:defPPr>
              <a:defRPr lang="zh-CN"/>
            </a:defPPr>
            <a:lvl1pPr indent="0" algn="just">
              <a:lnSpc>
                <a:spcPct val="150000"/>
              </a:lnSpc>
              <a:spcBef>
                <a:spcPts val="600"/>
              </a:spcBef>
              <a:buClr>
                <a:srgbClr val="FF6600"/>
              </a:buClr>
              <a:buSzPct val="80000"/>
              <a:buFont typeface="Wingdings" panose="05000000000000000000" pitchFamily="2" charset="2"/>
              <a:buNone/>
              <a:defRPr sz="2400">
                <a:solidFill>
                  <a:schemeClr val="tx1">
                    <a:lumMod val="85000"/>
                    <a:lumOff val="15000"/>
                  </a:schemeClr>
                </a:solidFill>
                <a:cs typeface="+mn-ea"/>
              </a:defRPr>
            </a:lvl1pPr>
            <a:lvl2pPr marL="685800" lvl="1" indent="-228600">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olidFill>
                  <a:schemeClr val="tx1"/>
                </a:solidFill>
                <a:sym typeface="Times New Roman" panose="02020603050405020304" pitchFamily="18" charset="0"/>
              </a:rPr>
              <a:t>设直线方程为</a:t>
            </a:r>
            <a:r>
              <a:rPr lang="en-US" altLang="zh-CN" b="1" i="1" dirty="0">
                <a:solidFill>
                  <a:srgbClr val="FF6600"/>
                </a:solidFill>
                <a:sym typeface="Times New Roman" panose="02020603050405020304" pitchFamily="18" charset="0"/>
              </a:rPr>
              <a:t>y=</a:t>
            </a:r>
            <a:r>
              <a:rPr lang="en-US" altLang="zh-CN" b="1" i="1" dirty="0" err="1">
                <a:solidFill>
                  <a:srgbClr val="FF6600"/>
                </a:solidFill>
                <a:sym typeface="Times New Roman" panose="02020603050405020304" pitchFamily="18" charset="0"/>
              </a:rPr>
              <a:t>a+bx</a:t>
            </a:r>
            <a:r>
              <a:rPr lang="zh-CN" altLang="en-US">
                <a:solidFill>
                  <a:schemeClr val="tx1"/>
                </a:solidFill>
                <a:sym typeface="Times New Roman" panose="02020603050405020304" pitchFamily="18" charset="0"/>
              </a:rPr>
              <a:t>，样本点 </a:t>
            </a:r>
            <a:r>
              <a:rPr lang="en-US" altLang="zh-CN" b="1" i="1">
                <a:solidFill>
                  <a:srgbClr val="FF6600"/>
                </a:solidFill>
                <a:sym typeface="Times New Roman" panose="02020603050405020304" pitchFamily="18" charset="0"/>
              </a:rPr>
              <a:t>A</a:t>
            </a:r>
            <a:r>
              <a:rPr lang="zh-CN" altLang="en-US" b="1">
                <a:solidFill>
                  <a:srgbClr val="FF6600"/>
                </a:solidFill>
                <a:sym typeface="Times New Roman" panose="02020603050405020304" pitchFamily="18" charset="0"/>
              </a:rPr>
              <a:t>（</a:t>
            </a:r>
            <a:r>
              <a:rPr lang="en-US" altLang="zh-CN" b="1" i="1">
                <a:solidFill>
                  <a:srgbClr val="FF6600"/>
                </a:solidFill>
                <a:sym typeface="Times New Roman" panose="02020603050405020304" pitchFamily="18" charset="0"/>
              </a:rPr>
              <a:t>x</a:t>
            </a:r>
            <a:r>
              <a:rPr lang="en-US" altLang="zh-CN" b="1" i="1" baseline="-15000">
                <a:solidFill>
                  <a:srgbClr val="FF6600"/>
                </a:solidFill>
                <a:sym typeface="Times New Roman" panose="02020603050405020304" pitchFamily="18" charset="0"/>
              </a:rPr>
              <a:t>i</a:t>
            </a:r>
            <a:r>
              <a:rPr lang="zh-CN" altLang="en-US" b="1" i="1">
                <a:solidFill>
                  <a:srgbClr val="FF6600"/>
                </a:solidFill>
                <a:sym typeface="Times New Roman" panose="02020603050405020304" pitchFamily="18" charset="0"/>
              </a:rPr>
              <a:t>，</a:t>
            </a:r>
            <a:r>
              <a:rPr lang="en-US" altLang="zh-CN" b="1" i="1">
                <a:solidFill>
                  <a:srgbClr val="FF6600"/>
                </a:solidFill>
                <a:sym typeface="Times New Roman" panose="02020603050405020304" pitchFamily="18" charset="0"/>
              </a:rPr>
              <a:t>y</a:t>
            </a:r>
            <a:r>
              <a:rPr lang="en-US" altLang="zh-CN" b="1" i="1" baseline="-15000" dirty="0" err="1">
                <a:solidFill>
                  <a:srgbClr val="FF6600"/>
                </a:solidFill>
                <a:sym typeface="Times New Roman" panose="02020603050405020304" pitchFamily="18" charset="0"/>
              </a:rPr>
              <a:t>i</a:t>
            </a:r>
            <a:r>
              <a:rPr lang="zh-CN" altLang="en-US" b="1">
                <a:solidFill>
                  <a:srgbClr val="FF6600"/>
                </a:solidFill>
                <a:sym typeface="Times New Roman" panose="02020603050405020304" pitchFamily="18" charset="0"/>
              </a:rPr>
              <a:t>）</a:t>
            </a:r>
            <a:endParaRPr lang="zh-CN" altLang="en-US" b="1" dirty="0">
              <a:solidFill>
                <a:srgbClr val="FF6600"/>
              </a:solidFill>
              <a:sym typeface="Times New Roman" panose="02020603050405020304" pitchFamily="18" charset="0"/>
            </a:endParaRPr>
          </a:p>
        </p:txBody>
      </p:sp>
      <p:sp>
        <p:nvSpPr>
          <p:cNvPr id="7" name="Rectangle 15"/>
          <p:cNvSpPr>
            <a:spLocks noChangeArrowheads="1"/>
          </p:cNvSpPr>
          <p:nvPr/>
        </p:nvSpPr>
        <p:spPr bwMode="auto">
          <a:xfrm>
            <a:off x="252001" y="2144936"/>
            <a:ext cx="4357004" cy="580865"/>
          </a:xfrm>
          <a:prstGeom prst="rect">
            <a:avLst/>
          </a:prstGeom>
        </p:spPr>
        <p:txBody>
          <a:bodyPr wrap="square">
            <a:spAutoFit/>
          </a:bodyPr>
          <a:lstStyle/>
          <a:p>
            <a:pPr algn="just">
              <a:lnSpc>
                <a:spcPct val="150000"/>
              </a:lnSpc>
              <a:spcBef>
                <a:spcPts val="600"/>
              </a:spcBef>
              <a:buClr>
                <a:srgbClr val="FF6600"/>
              </a:buClr>
              <a:buSzPct val="80000"/>
              <a:buFont typeface="Wingdings" panose="05000000000000000000" pitchFamily="2" charset="2"/>
              <a:buNone/>
            </a:pPr>
            <a:r>
              <a:rPr lang="zh-CN" altLang="en-US" sz="2400">
                <a:cs typeface="+mn-ea"/>
                <a:sym typeface="Times New Roman" panose="02020603050405020304" pitchFamily="18" charset="0"/>
              </a:rPr>
              <a:t>方法一：点</a:t>
            </a:r>
            <a:r>
              <a:rPr lang="zh-CN" altLang="en-US" sz="2400" dirty="0">
                <a:cs typeface="+mn-ea"/>
                <a:sym typeface="Times New Roman" panose="02020603050405020304" pitchFamily="18" charset="0"/>
              </a:rPr>
              <a:t>到直线的</a:t>
            </a:r>
            <a:r>
              <a:rPr lang="zh-CN" altLang="en-US" sz="2400">
                <a:cs typeface="+mn-ea"/>
                <a:sym typeface="Times New Roman" panose="02020603050405020304" pitchFamily="18" charset="0"/>
              </a:rPr>
              <a:t>距离公式</a:t>
            </a:r>
          </a:p>
        </p:txBody>
      </p:sp>
      <p:graphicFrame>
        <p:nvGraphicFramePr>
          <p:cNvPr id="8" name="Object 2"/>
          <p:cNvGraphicFramePr>
            <a:graphicFrameLocks noChangeAspect="1"/>
          </p:cNvGraphicFramePr>
          <p:nvPr>
            <p:extLst>
              <p:ext uri="{D42A27DB-BD31-4B8C-83A1-F6EECF244321}">
                <p14:modId xmlns:p14="http://schemas.microsoft.com/office/powerpoint/2010/main" val="4130554071"/>
              </p:ext>
            </p:extLst>
          </p:nvPr>
        </p:nvGraphicFramePr>
        <p:xfrm>
          <a:off x="1613042" y="2857213"/>
          <a:ext cx="2655324" cy="1041318"/>
        </p:xfrm>
        <a:graphic>
          <a:graphicData uri="http://schemas.openxmlformats.org/presentationml/2006/ole">
            <mc:AlternateContent xmlns:mc="http://schemas.openxmlformats.org/markup-compatibility/2006">
              <mc:Choice xmlns:v="urn:schemas-microsoft-com:vml" Requires="v">
                <p:oleObj spid="_x0000_s42271" name="公式" r:id="rId3" imgW="1295280" imgH="507960" progId="Equation.3">
                  <p:embed/>
                </p:oleObj>
              </mc:Choice>
              <mc:Fallback>
                <p:oleObj name="公式" r:id="rId3" imgW="1295280" imgH="507960" progId="Equation.3">
                  <p:embed/>
                  <p:pic>
                    <p:nvPicPr>
                      <p:cNvPr id="12302" name="Object 2"/>
                      <p:cNvPicPr>
                        <a:picLocks noChangeAspect="1" noChangeArrowheads="1"/>
                      </p:cNvPicPr>
                      <p:nvPr/>
                    </p:nvPicPr>
                    <p:blipFill>
                      <a:blip r:embed="rId4"/>
                      <a:srcRect/>
                      <a:stretch>
                        <a:fillRect/>
                      </a:stretch>
                    </p:blipFill>
                    <p:spPr bwMode="auto">
                      <a:xfrm>
                        <a:off x="1613042" y="2857213"/>
                        <a:ext cx="2655324" cy="1041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17"/>
          <p:cNvSpPr>
            <a:spLocks noChangeArrowheads="1"/>
          </p:cNvSpPr>
          <p:nvPr/>
        </p:nvSpPr>
        <p:spPr bwMode="auto">
          <a:xfrm>
            <a:off x="252000" y="3945481"/>
            <a:ext cx="1415772" cy="580865"/>
          </a:xfrm>
          <a:prstGeom prst="rect">
            <a:avLst/>
          </a:prstGeom>
        </p:spPr>
        <p:txBody>
          <a:bodyPr wrap="square">
            <a:spAutoFit/>
          </a:bodyPr>
          <a:lstStyle/>
          <a:p>
            <a:pPr algn="just">
              <a:lnSpc>
                <a:spcPct val="150000"/>
              </a:lnSpc>
              <a:spcBef>
                <a:spcPts val="600"/>
              </a:spcBef>
              <a:buClr>
                <a:srgbClr val="FF6600"/>
              </a:buClr>
              <a:buSzPct val="80000"/>
              <a:buFont typeface="Wingdings" panose="05000000000000000000" pitchFamily="2" charset="2"/>
              <a:buNone/>
            </a:pPr>
            <a:r>
              <a:rPr lang="zh-CN" altLang="en-US" sz="2400">
                <a:cs typeface="+mn-ea"/>
                <a:sym typeface="Times New Roman" panose="02020603050405020304" pitchFamily="18" charset="0"/>
              </a:rPr>
              <a:t>方法二：</a:t>
            </a:r>
          </a:p>
        </p:txBody>
      </p:sp>
      <p:graphicFrame>
        <p:nvGraphicFramePr>
          <p:cNvPr id="10" name="Object 3"/>
          <p:cNvGraphicFramePr>
            <a:graphicFrameLocks noChangeAspect="1"/>
          </p:cNvGraphicFramePr>
          <p:nvPr>
            <p:extLst>
              <p:ext uri="{D42A27DB-BD31-4B8C-83A1-F6EECF244321}">
                <p14:modId xmlns:p14="http://schemas.microsoft.com/office/powerpoint/2010/main" val="2895695533"/>
              </p:ext>
            </p:extLst>
          </p:nvPr>
        </p:nvGraphicFramePr>
        <p:xfrm>
          <a:off x="1767598" y="4579926"/>
          <a:ext cx="2413055" cy="588744"/>
        </p:xfrm>
        <a:graphic>
          <a:graphicData uri="http://schemas.openxmlformats.org/presentationml/2006/ole">
            <mc:AlternateContent xmlns:mc="http://schemas.openxmlformats.org/markup-compatibility/2006">
              <mc:Choice xmlns:v="urn:schemas-microsoft-com:vml" Requires="v">
                <p:oleObj spid="_x0000_s42272" name="公式" r:id="rId5" imgW="1091880" imgH="266400" progId="Equation.3">
                  <p:embed/>
                </p:oleObj>
              </mc:Choice>
              <mc:Fallback>
                <p:oleObj name="公式" r:id="rId5" imgW="1091880" imgH="266400" progId="Equation.3">
                  <p:embed/>
                  <p:pic>
                    <p:nvPicPr>
                      <p:cNvPr id="12304" name="Object 3"/>
                      <p:cNvPicPr>
                        <a:picLocks noChangeAspect="1" noChangeArrowheads="1"/>
                      </p:cNvPicPr>
                      <p:nvPr/>
                    </p:nvPicPr>
                    <p:blipFill>
                      <a:blip r:embed="rId6"/>
                      <a:srcRect/>
                      <a:stretch>
                        <a:fillRect/>
                      </a:stretch>
                    </p:blipFill>
                    <p:spPr bwMode="auto">
                      <a:xfrm>
                        <a:off x="1767598" y="4579926"/>
                        <a:ext cx="2413055" cy="588744"/>
                      </a:xfrm>
                      <a:prstGeom prst="rect">
                        <a:avLst/>
                      </a:prstGeom>
                      <a:noFill/>
                    </p:spPr>
                  </p:pic>
                </p:oleObj>
              </mc:Fallback>
            </mc:AlternateContent>
          </a:graphicData>
        </a:graphic>
      </p:graphicFrame>
      <p:sp>
        <p:nvSpPr>
          <p:cNvPr id="11" name="Rectangle 18"/>
          <p:cNvSpPr>
            <a:spLocks noChangeArrowheads="1"/>
          </p:cNvSpPr>
          <p:nvPr/>
        </p:nvSpPr>
        <p:spPr bwMode="auto">
          <a:xfrm>
            <a:off x="3981450" y="3681849"/>
            <a:ext cx="26802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600">
                <a:latin typeface="Times New Roman" panose="02020603050405020304" pitchFamily="18" charset="0"/>
                <a:ea typeface="微软雅黑" panose="020B0503020204020204" pitchFamily="34" charset="-122"/>
                <a:sym typeface="Times New Roman" panose="02020603050405020304" pitchFamily="18" charset="0"/>
              </a:rPr>
              <a:t> </a:t>
            </a:r>
          </a:p>
        </p:txBody>
      </p:sp>
      <p:grpSp>
        <p:nvGrpSpPr>
          <p:cNvPr id="12" name="Group 19"/>
          <p:cNvGrpSpPr>
            <a:grpSpLocks/>
          </p:cNvGrpSpPr>
          <p:nvPr/>
        </p:nvGrpSpPr>
        <p:grpSpPr bwMode="auto">
          <a:xfrm>
            <a:off x="4533068" y="2264032"/>
            <a:ext cx="4328357" cy="2509183"/>
            <a:chOff x="1379" y="718"/>
            <a:chExt cx="2850" cy="2028"/>
          </a:xfrm>
        </p:grpSpPr>
        <p:sp>
          <p:nvSpPr>
            <p:cNvPr id="13" name="Line 20"/>
            <p:cNvSpPr>
              <a:spLocks noChangeShapeType="1"/>
            </p:cNvSpPr>
            <p:nvPr/>
          </p:nvSpPr>
          <p:spPr bwMode="auto">
            <a:xfrm>
              <a:off x="1429" y="2523"/>
              <a:ext cx="2800" cy="0"/>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Line 21"/>
            <p:cNvSpPr>
              <a:spLocks noChangeShapeType="1"/>
            </p:cNvSpPr>
            <p:nvPr/>
          </p:nvSpPr>
          <p:spPr bwMode="auto">
            <a:xfrm flipV="1">
              <a:off x="1565" y="754"/>
              <a:ext cx="0" cy="1951"/>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Line 22"/>
            <p:cNvSpPr>
              <a:spLocks noChangeShapeType="1"/>
            </p:cNvSpPr>
            <p:nvPr/>
          </p:nvSpPr>
          <p:spPr bwMode="auto">
            <a:xfrm flipV="1">
              <a:off x="1429" y="1253"/>
              <a:ext cx="1905" cy="10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6" name="Object 4"/>
            <p:cNvGraphicFramePr>
              <a:graphicFrameLocks noChangeAspect="1"/>
            </p:cNvGraphicFramePr>
            <p:nvPr>
              <p:extLst>
                <p:ext uri="{D42A27DB-BD31-4B8C-83A1-F6EECF244321}">
                  <p14:modId xmlns:p14="http://schemas.microsoft.com/office/powerpoint/2010/main" val="410813565"/>
                </p:ext>
              </p:extLst>
            </p:nvPr>
          </p:nvGraphicFramePr>
          <p:xfrm>
            <a:off x="1379" y="800"/>
            <a:ext cx="140" cy="211"/>
          </p:xfrm>
          <a:graphic>
            <a:graphicData uri="http://schemas.openxmlformats.org/presentationml/2006/ole">
              <mc:AlternateContent xmlns:mc="http://schemas.openxmlformats.org/markup-compatibility/2006">
                <mc:Choice xmlns:v="urn:schemas-microsoft-com:vml" Requires="v">
                  <p:oleObj spid="_x0000_s42273" name="公式" r:id="rId7" imgW="164880" imgH="203040" progId="Equation.3">
                    <p:embed/>
                  </p:oleObj>
                </mc:Choice>
                <mc:Fallback>
                  <p:oleObj name="公式" r:id="rId7" imgW="164880" imgH="203040" progId="Equation.3">
                    <p:embed/>
                    <p:pic>
                      <p:nvPicPr>
                        <p:cNvPr id="106513"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9" y="800"/>
                          <a:ext cx="140"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523288382"/>
                </p:ext>
              </p:extLst>
            </p:nvPr>
          </p:nvGraphicFramePr>
          <p:xfrm>
            <a:off x="1407" y="2535"/>
            <a:ext cx="119" cy="211"/>
          </p:xfrm>
          <a:graphic>
            <a:graphicData uri="http://schemas.openxmlformats.org/presentationml/2006/ole">
              <mc:AlternateContent xmlns:mc="http://schemas.openxmlformats.org/markup-compatibility/2006">
                <mc:Choice xmlns:v="urn:schemas-microsoft-com:vml" Requires="v">
                  <p:oleObj spid="_x0000_s42274" name="公式" r:id="rId9" imgW="139680" imgH="203040" progId="Equation.3">
                    <p:embed/>
                  </p:oleObj>
                </mc:Choice>
                <mc:Fallback>
                  <p:oleObj name="公式" r:id="rId9" imgW="139680" imgH="203040" progId="Equation.3">
                    <p:embed/>
                    <p:pic>
                      <p:nvPicPr>
                        <p:cNvPr id="106514"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7" y="2535"/>
                          <a:ext cx="11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Oval 25"/>
            <p:cNvSpPr>
              <a:spLocks noChangeArrowheads="1"/>
            </p:cNvSpPr>
            <p:nvPr/>
          </p:nvSpPr>
          <p:spPr bwMode="auto">
            <a:xfrm>
              <a:off x="2086" y="1934"/>
              <a:ext cx="45" cy="45"/>
            </a:xfrm>
            <a:prstGeom prst="ellipse">
              <a:avLst/>
            </a:prstGeom>
            <a:solidFill>
              <a:srgbClr val="CC0000"/>
            </a:solidFill>
            <a:ln w="9525">
              <a:solidFill>
                <a:srgbClr val="000000"/>
              </a:solidFill>
              <a:round/>
              <a:headEnd/>
              <a:tailEnd/>
            </a:ln>
          </p:spPr>
          <p:txBody>
            <a:bodyPr anchor="ctr"/>
            <a:lstStyle/>
            <a:p>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Line 26"/>
            <p:cNvSpPr>
              <a:spLocks noChangeShapeType="1"/>
            </p:cNvSpPr>
            <p:nvPr/>
          </p:nvSpPr>
          <p:spPr bwMode="auto">
            <a:xfrm flipV="1">
              <a:off x="2109" y="1027"/>
              <a:ext cx="0" cy="907"/>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Oval 27"/>
            <p:cNvSpPr>
              <a:spLocks noChangeArrowheads="1"/>
            </p:cNvSpPr>
            <p:nvPr/>
          </p:nvSpPr>
          <p:spPr bwMode="auto">
            <a:xfrm>
              <a:off x="2086" y="982"/>
              <a:ext cx="45" cy="45"/>
            </a:xfrm>
            <a:prstGeom prst="ellipse">
              <a:avLst/>
            </a:prstGeom>
            <a:solidFill>
              <a:srgbClr val="CC0000"/>
            </a:solidFill>
            <a:ln w="9525">
              <a:solidFill>
                <a:srgbClr val="000000"/>
              </a:solidFill>
              <a:round/>
              <a:headEnd/>
              <a:tailEnd/>
            </a:ln>
          </p:spPr>
          <p:txBody>
            <a:bodyPr anchor="ctr"/>
            <a:lstStyle/>
            <a:p>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1" name="Object 6"/>
            <p:cNvGraphicFramePr>
              <a:graphicFrameLocks noChangeAspect="1"/>
            </p:cNvGraphicFramePr>
            <p:nvPr>
              <p:extLst>
                <p:ext uri="{D42A27DB-BD31-4B8C-83A1-F6EECF244321}">
                  <p14:modId xmlns:p14="http://schemas.microsoft.com/office/powerpoint/2010/main" val="4215314120"/>
                </p:ext>
              </p:extLst>
            </p:nvPr>
          </p:nvGraphicFramePr>
          <p:xfrm>
            <a:off x="2140" y="718"/>
            <a:ext cx="439" cy="286"/>
          </p:xfrm>
          <a:graphic>
            <a:graphicData uri="http://schemas.openxmlformats.org/presentationml/2006/ole">
              <mc:AlternateContent xmlns:mc="http://schemas.openxmlformats.org/markup-compatibility/2006">
                <mc:Choice xmlns:v="urn:schemas-microsoft-com:vml" Requires="v">
                  <p:oleObj spid="_x0000_s42275" name="公式" r:id="rId11" imgW="431640" imgH="228600" progId="Equation.3">
                    <p:embed/>
                  </p:oleObj>
                </mc:Choice>
                <mc:Fallback>
                  <p:oleObj name="公式" r:id="rId11" imgW="431640" imgH="228600" progId="Equation.3">
                    <p:embed/>
                    <p:pic>
                      <p:nvPicPr>
                        <p:cNvPr id="10651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0" y="718"/>
                          <a:ext cx="439"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7"/>
            <p:cNvGraphicFramePr>
              <a:graphicFrameLocks noChangeAspect="1"/>
            </p:cNvGraphicFramePr>
            <p:nvPr>
              <p:extLst>
                <p:ext uri="{D42A27DB-BD31-4B8C-83A1-F6EECF244321}">
                  <p14:modId xmlns:p14="http://schemas.microsoft.com/office/powerpoint/2010/main" val="813571496"/>
                </p:ext>
              </p:extLst>
            </p:nvPr>
          </p:nvGraphicFramePr>
          <p:xfrm>
            <a:off x="2131" y="1934"/>
            <a:ext cx="724" cy="286"/>
          </p:xfrm>
          <a:graphic>
            <a:graphicData uri="http://schemas.openxmlformats.org/presentationml/2006/ole">
              <mc:AlternateContent xmlns:mc="http://schemas.openxmlformats.org/markup-compatibility/2006">
                <mc:Choice xmlns:v="urn:schemas-microsoft-com:vml" Requires="v">
                  <p:oleObj spid="_x0000_s42276" name="公式" r:id="rId13" imgW="711000" imgH="228600" progId="Equation.3">
                    <p:embed/>
                  </p:oleObj>
                </mc:Choice>
                <mc:Fallback>
                  <p:oleObj name="公式" r:id="rId13" imgW="711000" imgH="228600" progId="Equation.3">
                    <p:embed/>
                    <p:pic>
                      <p:nvPicPr>
                        <p:cNvPr id="10651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1" y="1934"/>
                          <a:ext cx="724"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Line 30"/>
            <p:cNvSpPr>
              <a:spLocks noChangeShapeType="1"/>
            </p:cNvSpPr>
            <p:nvPr/>
          </p:nvSpPr>
          <p:spPr bwMode="auto">
            <a:xfrm>
              <a:off x="2131" y="1027"/>
              <a:ext cx="392" cy="68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4" name="Object 8"/>
            <p:cNvGraphicFramePr>
              <a:graphicFrameLocks noChangeAspect="1"/>
            </p:cNvGraphicFramePr>
            <p:nvPr>
              <p:extLst>
                <p:ext uri="{D42A27DB-BD31-4B8C-83A1-F6EECF244321}">
                  <p14:modId xmlns:p14="http://schemas.microsoft.com/office/powerpoint/2010/main" val="3254024092"/>
                </p:ext>
              </p:extLst>
            </p:nvPr>
          </p:nvGraphicFramePr>
          <p:xfrm>
            <a:off x="3410" y="1103"/>
            <a:ext cx="659" cy="254"/>
          </p:xfrm>
          <a:graphic>
            <a:graphicData uri="http://schemas.openxmlformats.org/presentationml/2006/ole">
              <mc:AlternateContent xmlns:mc="http://schemas.openxmlformats.org/markup-compatibility/2006">
                <mc:Choice xmlns:v="urn:schemas-microsoft-com:vml" Requires="v">
                  <p:oleObj spid="_x0000_s42277" name="公式" r:id="rId15" imgW="647640" imgH="203040" progId="Equation.3">
                    <p:embed/>
                  </p:oleObj>
                </mc:Choice>
                <mc:Fallback>
                  <p:oleObj name="公式" r:id="rId15" imgW="647640" imgH="203040" progId="Equation.3">
                    <p:embed/>
                    <p:pic>
                      <p:nvPicPr>
                        <p:cNvPr id="106521"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10" y="1103"/>
                          <a:ext cx="659"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 name="Rectangle 32"/>
          <p:cNvSpPr>
            <a:spLocks noChangeArrowheads="1"/>
          </p:cNvSpPr>
          <p:nvPr/>
        </p:nvSpPr>
        <p:spPr bwMode="auto">
          <a:xfrm>
            <a:off x="252000" y="5331300"/>
            <a:ext cx="8640000" cy="1174617"/>
          </a:xfrm>
          <a:prstGeom prst="rect">
            <a:avLst/>
          </a:prstGeom>
        </p:spPr>
        <p:txBody>
          <a:bodyPr wrap="square">
            <a:spAutoFit/>
          </a:bodyPr>
          <a:lstStyle/>
          <a:p>
            <a:pPr algn="just">
              <a:lnSpc>
                <a:spcPct val="150000"/>
              </a:lnSpc>
              <a:spcBef>
                <a:spcPts val="600"/>
              </a:spcBef>
              <a:buClr>
                <a:srgbClr val="FF6600"/>
              </a:buClr>
              <a:buSzPct val="80000"/>
              <a:buFont typeface="Wingdings" panose="05000000000000000000" pitchFamily="2" charset="2"/>
              <a:buNone/>
            </a:pPr>
            <a:r>
              <a:rPr lang="en-US" altLang="zh-CN" sz="2400">
                <a:cs typeface="+mn-ea"/>
                <a:sym typeface="Times New Roman" panose="02020603050405020304" pitchFamily="18" charset="0"/>
              </a:rPr>
              <a:t>       </a:t>
            </a:r>
            <a:r>
              <a:rPr lang="zh-CN" altLang="en-US" sz="2400">
                <a:cs typeface="+mn-ea"/>
                <a:sym typeface="Times New Roman" panose="02020603050405020304" pitchFamily="18" charset="0"/>
              </a:rPr>
              <a:t>显然</a:t>
            </a:r>
            <a:r>
              <a:rPr lang="zh-CN" altLang="en-US" sz="2400" dirty="0">
                <a:cs typeface="+mn-ea"/>
                <a:sym typeface="Times New Roman" panose="02020603050405020304" pitchFamily="18" charset="0"/>
              </a:rPr>
              <a:t>方法二能有效地表示点</a:t>
            </a:r>
            <a:r>
              <a:rPr lang="en-US" altLang="zh-CN" sz="2400" i="1" dirty="0">
                <a:cs typeface="+mn-ea"/>
                <a:sym typeface="Times New Roman" panose="02020603050405020304" pitchFamily="18" charset="0"/>
              </a:rPr>
              <a:t>A</a:t>
            </a:r>
            <a:r>
              <a:rPr lang="zh-CN" altLang="en-US" sz="2400">
                <a:cs typeface="+mn-ea"/>
                <a:sym typeface="Times New Roman" panose="02020603050405020304" pitchFamily="18" charset="0"/>
              </a:rPr>
              <a:t>与直线</a:t>
            </a:r>
            <a:r>
              <a:rPr lang="en-US" altLang="zh-CN" sz="2400" i="1">
                <a:cs typeface="+mn-ea"/>
                <a:sym typeface="Times New Roman" panose="02020603050405020304" pitchFamily="18" charset="0"/>
              </a:rPr>
              <a:t>y=</a:t>
            </a:r>
            <a:r>
              <a:rPr lang="en-US" altLang="zh-CN" sz="2400" i="1" dirty="0" err="1">
                <a:cs typeface="+mn-ea"/>
                <a:sym typeface="Times New Roman" panose="02020603050405020304" pitchFamily="18" charset="0"/>
              </a:rPr>
              <a:t>a+bx</a:t>
            </a:r>
            <a:r>
              <a:rPr lang="zh-CN" altLang="en-US" sz="2400">
                <a:cs typeface="+mn-ea"/>
                <a:sym typeface="Times New Roman" panose="02020603050405020304" pitchFamily="18" charset="0"/>
              </a:rPr>
              <a:t>的</a:t>
            </a:r>
            <a:r>
              <a:rPr lang="zh-CN" altLang="en-US" sz="2400" dirty="0">
                <a:cs typeface="+mn-ea"/>
                <a:sym typeface="Times New Roman" panose="02020603050405020304" pitchFamily="18" charset="0"/>
              </a:rPr>
              <a:t>距离，而且比方法一更方便计算，所以我们用它来表示二者之间的接近程度 </a:t>
            </a:r>
          </a:p>
        </p:txBody>
      </p:sp>
    </p:spTree>
    <p:extLst>
      <p:ext uri="{BB962C8B-B14F-4D97-AF65-F5344CB8AC3E}">
        <p14:creationId xmlns:p14="http://schemas.microsoft.com/office/powerpoint/2010/main" val="2817738212"/>
      </p:ext>
    </p:extLst>
  </p:cSld>
  <p:clrMapOvr>
    <a:masterClrMapping/>
  </p:clrMapOvr>
  <p:transition spd="med">
    <p:split orient="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756000" y="108000"/>
            <a:ext cx="6523062"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建模与评估</a:t>
            </a:r>
          </a:p>
        </p:txBody>
      </p:sp>
      <p:sp>
        <p:nvSpPr>
          <p:cNvPr id="17411" name="内容占位符 2"/>
          <p:cNvSpPr>
            <a:spLocks noGrp="1"/>
          </p:cNvSpPr>
          <p:nvPr>
            <p:ph idx="4294967295"/>
          </p:nvPr>
        </p:nvSpPr>
        <p:spPr>
          <a:xfrm>
            <a:off x="251520" y="756000"/>
            <a:ext cx="8297863" cy="1841851"/>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模型建立</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随机森林</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cs typeface="+mn-ea"/>
                <a:sym typeface="Times New Roman" panose="02020603050405020304" pitchFamily="18" charset="0"/>
              </a:rPr>
              <a:t>lstm</a:t>
            </a:r>
            <a:endParaRPr lang="zh-CN" altLang="en-US" sz="2400">
              <a:cs typeface="+mn-ea"/>
              <a:sym typeface="Times New Roman" panose="02020603050405020304" pitchFamily="18" charset="0"/>
            </a:endParaRPr>
          </a:p>
        </p:txBody>
      </p:sp>
    </p:spTree>
    <p:extLst>
      <p:ext uri="{BB962C8B-B14F-4D97-AF65-F5344CB8AC3E}">
        <p14:creationId xmlns:p14="http://schemas.microsoft.com/office/powerpoint/2010/main" val="2849172440"/>
      </p:ext>
    </p:extLst>
  </p:cSld>
  <p:clrMapOvr>
    <a:masterClrMapping/>
  </p:clrMapOvr>
  <p:transition spd="med">
    <p:split orient="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4294967295"/>
          </p:nvPr>
        </p:nvSpPr>
        <p:spPr>
          <a:xfrm>
            <a:off x="252000" y="756000"/>
            <a:ext cx="8297863" cy="1842749"/>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模型评估与优化</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评价函数：</a:t>
            </a:r>
            <a:r>
              <a:rPr lang="en-US" altLang="zh-CN" sz="2400">
                <a:cs typeface="+mn-ea"/>
                <a:sym typeface="Times New Roman" panose="02020603050405020304" pitchFamily="18" charset="0"/>
              </a:rPr>
              <a:t>mse</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调参</a:t>
            </a:r>
            <a:endParaRPr lang="en-US" altLang="zh-CN" sz="2400">
              <a:cs typeface="+mn-ea"/>
              <a:sym typeface="Times New Roman" panose="02020603050405020304" pitchFamily="18" charset="0"/>
            </a:endParaRPr>
          </a:p>
        </p:txBody>
      </p:sp>
      <p:sp>
        <p:nvSpPr>
          <p:cNvPr id="5" name="标题 1">
            <a:extLst>
              <a:ext uri="{FF2B5EF4-FFF2-40B4-BE49-F238E27FC236}">
                <a16:creationId xmlns:a16="http://schemas.microsoft.com/office/drawing/2014/main" id="{DCD05E62-B40D-437F-85E3-4996E741BE4A}"/>
              </a:ext>
            </a:extLst>
          </p:cNvPr>
          <p:cNvSpPr txBox="1">
            <a:spLocks/>
          </p:cNvSpPr>
          <p:nvPr/>
        </p:nvSpPr>
        <p:spPr>
          <a:xfrm>
            <a:off x="756000" y="108000"/>
            <a:ext cx="6523062"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建模与评估</a:t>
            </a:r>
          </a:p>
        </p:txBody>
      </p:sp>
    </p:spTree>
    <p:extLst>
      <p:ext uri="{BB962C8B-B14F-4D97-AF65-F5344CB8AC3E}">
        <p14:creationId xmlns:p14="http://schemas.microsoft.com/office/powerpoint/2010/main" val="3057711327"/>
      </p:ext>
    </p:extLst>
  </p:cSld>
  <p:clrMapOvr>
    <a:masterClrMapping/>
  </p:clrMapOvr>
  <p:transition spd="med">
    <p:split orient="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a:xfrm>
            <a:off x="755576" y="108000"/>
            <a:ext cx="1728192"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实验结果</a:t>
            </a:r>
          </a:p>
        </p:txBody>
      </p:sp>
      <p:pic>
        <p:nvPicPr>
          <p:cNvPr id="19459" name="内容占位符 3"/>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82061" y="836712"/>
            <a:ext cx="8179878" cy="5501455"/>
          </a:xfrm>
          <a:prstGeom prst="rect">
            <a:avLst/>
          </a:prstGeom>
          <a:ln>
            <a:solidFill>
              <a:schemeClr val="bg1">
                <a:lumMod val="85000"/>
              </a:schemeClr>
            </a:solidFill>
          </a:ln>
        </p:spPr>
      </p:pic>
    </p:spTree>
    <p:extLst>
      <p:ext uri="{BB962C8B-B14F-4D97-AF65-F5344CB8AC3E}">
        <p14:creationId xmlns:p14="http://schemas.microsoft.com/office/powerpoint/2010/main" val="2008942725"/>
      </p:ext>
    </p:extLst>
  </p:cSld>
  <p:clrMapOvr>
    <a:masterClrMapping/>
  </p:clrMapOvr>
  <p:transition spd="med">
    <p:split orient="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613463"/>
      </p:ext>
    </p:extLst>
  </p:cSld>
  <p:clrMapOvr>
    <a:masterClrMapping/>
  </p:clrMapOvr>
  <p:transition spd="med">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 name="Picture 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1453" y="673802"/>
            <a:ext cx="2098939" cy="1828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idx="4294967295"/>
          </p:nvPr>
        </p:nvSpPr>
        <p:spPr>
          <a:xfrm>
            <a:off x="252000" y="720000"/>
            <a:ext cx="8640000" cy="4034951"/>
          </a:xfrm>
          <a:prstGeom prst="rect">
            <a:avLst/>
          </a:prstGeom>
        </p:spPr>
        <p:txBody>
          <a:bodyPr>
            <a:spAutoFit/>
          </a:bodyPr>
          <a:lstStyle/>
          <a:p>
            <a:pPr marL="360000" indent="-360000" algn="just">
              <a:lnSpc>
                <a:spcPct val="13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基本思想</a:t>
            </a:r>
            <a:endParaRPr lang="en-US" altLang="zh-CN" sz="2400" dirty="0">
              <a:cs typeface="+mn-ea"/>
              <a:sym typeface="Times New Roman" panose="02020603050405020304" pitchFamily="18" charset="0"/>
            </a:endParaRPr>
          </a:p>
          <a:p>
            <a:pPr lvl="1">
              <a:lnSpc>
                <a:spcPct val="13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保证直线与所有点</a:t>
            </a:r>
            <a:r>
              <a:rPr lang="zh-CN" altLang="en-US" sz="2200">
                <a:sym typeface="Times New Roman" panose="02020603050405020304" pitchFamily="18" charset="0"/>
              </a:rPr>
              <a:t>都近</a:t>
            </a:r>
            <a:endParaRPr lang="en-US" altLang="zh-CN" sz="2200" dirty="0">
              <a:sym typeface="Times New Roman" panose="02020603050405020304" pitchFamily="18" charset="0"/>
            </a:endParaRPr>
          </a:p>
          <a:p>
            <a:pPr marL="360000" indent="-360000" algn="just">
              <a:lnSpc>
                <a:spcPct val="13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详细做法</a:t>
            </a:r>
            <a:endParaRPr lang="en-US" altLang="zh-CN" sz="2400" dirty="0">
              <a:cs typeface="+mn-ea"/>
              <a:sym typeface="Times New Roman" panose="02020603050405020304" pitchFamily="18" charset="0"/>
            </a:endParaRPr>
          </a:p>
          <a:p>
            <a:pPr lvl="1">
              <a:lnSpc>
                <a:spcPct val="13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若有</a:t>
            </a:r>
            <a:r>
              <a:rPr lang="en-US" altLang="zh-CN" sz="2200" dirty="0">
                <a:sym typeface="Times New Roman" panose="02020603050405020304" pitchFamily="18" charset="0"/>
              </a:rPr>
              <a:t>n</a:t>
            </a:r>
            <a:r>
              <a:rPr lang="zh-CN" altLang="en-US" sz="2200" dirty="0">
                <a:sym typeface="Times New Roman" panose="02020603050405020304" pitchFamily="18" charset="0"/>
              </a:rPr>
              <a:t>个样本点</a:t>
            </a:r>
            <a:r>
              <a:rPr lang="zh-CN" altLang="en-US" sz="2200">
                <a:sym typeface="Times New Roman" panose="02020603050405020304" pitchFamily="18" charset="0"/>
              </a:rPr>
              <a:t>：（</a:t>
            </a:r>
            <a:r>
              <a:rPr lang="en-US" altLang="zh-CN" sz="2200">
                <a:sym typeface="Times New Roman" panose="02020603050405020304" pitchFamily="18" charset="0"/>
              </a:rPr>
              <a:t>x</a:t>
            </a:r>
            <a:r>
              <a:rPr lang="en-US" altLang="zh-CN" sz="2200" baseline="-15000">
                <a:sym typeface="Times New Roman" panose="02020603050405020304" pitchFamily="18" charset="0"/>
              </a:rPr>
              <a:t>1</a:t>
            </a:r>
            <a:r>
              <a:rPr lang="zh-CN" altLang="en-US" sz="2200">
                <a:sym typeface="Times New Roman" panose="02020603050405020304" pitchFamily="18" charset="0"/>
              </a:rPr>
              <a:t>，</a:t>
            </a:r>
            <a:r>
              <a:rPr lang="en-US" altLang="zh-CN" sz="2200">
                <a:sym typeface="Times New Roman" panose="02020603050405020304" pitchFamily="18" charset="0"/>
              </a:rPr>
              <a:t>y</a:t>
            </a:r>
            <a:r>
              <a:rPr lang="en-US" altLang="zh-CN" sz="2200" baseline="-15000">
                <a:sym typeface="Times New Roman" panose="02020603050405020304" pitchFamily="18" charset="0"/>
              </a:rPr>
              <a:t>1</a:t>
            </a:r>
            <a:r>
              <a:rPr lang="zh-CN" altLang="en-US" sz="2200">
                <a:sym typeface="Times New Roman" panose="02020603050405020304" pitchFamily="18" charset="0"/>
              </a:rPr>
              <a:t>）</a:t>
            </a:r>
            <a:r>
              <a:rPr lang="en-US" altLang="zh-CN" sz="2200">
                <a:sym typeface="Times New Roman" panose="02020603050405020304" pitchFamily="18" charset="0"/>
              </a:rPr>
              <a:t>,… ,</a:t>
            </a:r>
            <a:r>
              <a:rPr lang="zh-CN" altLang="en-US" sz="2200">
                <a:sym typeface="Times New Roman" panose="02020603050405020304" pitchFamily="18" charset="0"/>
              </a:rPr>
              <a:t>（</a:t>
            </a:r>
            <a:r>
              <a:rPr lang="en-US" altLang="zh-CN" sz="2200">
                <a:sym typeface="Times New Roman" panose="02020603050405020304" pitchFamily="18" charset="0"/>
              </a:rPr>
              <a:t>x</a:t>
            </a:r>
            <a:r>
              <a:rPr lang="en-US" altLang="zh-CN" sz="2200" baseline="-15000" err="1">
                <a:sym typeface="Times New Roman" panose="02020603050405020304" pitchFamily="18" charset="0"/>
              </a:rPr>
              <a:t>n</a:t>
            </a:r>
            <a:r>
              <a:rPr lang="zh-CN" altLang="en-US" sz="2200">
                <a:sym typeface="Times New Roman" panose="02020603050405020304" pitchFamily="18" charset="0"/>
              </a:rPr>
              <a:t>，</a:t>
            </a:r>
            <a:r>
              <a:rPr lang="en-US" altLang="zh-CN" sz="2200">
                <a:sym typeface="Times New Roman" panose="02020603050405020304" pitchFamily="18" charset="0"/>
              </a:rPr>
              <a:t>y</a:t>
            </a:r>
            <a:r>
              <a:rPr lang="en-US" altLang="zh-CN" sz="2200" baseline="-15000" dirty="0" err="1">
                <a:sym typeface="Times New Roman" panose="02020603050405020304" pitchFamily="18" charset="0"/>
              </a:rPr>
              <a:t>n</a:t>
            </a:r>
            <a:r>
              <a:rPr lang="zh-CN" altLang="en-US" sz="2200">
                <a:sym typeface="Times New Roman" panose="02020603050405020304" pitchFamily="18" charset="0"/>
              </a:rPr>
              <a:t>），</a:t>
            </a:r>
            <a:r>
              <a:rPr lang="zh-CN" altLang="en-US" sz="2200" dirty="0">
                <a:sym typeface="Times New Roman" panose="02020603050405020304" pitchFamily="18" charset="0"/>
              </a:rPr>
              <a:t>可以用下面的表达式来刻画这些点</a:t>
            </a:r>
            <a:r>
              <a:rPr lang="zh-CN" altLang="en-US" sz="2200">
                <a:sym typeface="Times New Roman" panose="02020603050405020304" pitchFamily="18" charset="0"/>
              </a:rPr>
              <a:t>与直线</a:t>
            </a:r>
            <a:r>
              <a:rPr lang="en-US" altLang="zh-CN" sz="2200">
                <a:sym typeface="Times New Roman" panose="02020603050405020304" pitchFamily="18" charset="0"/>
              </a:rPr>
              <a:t>y</a:t>
            </a:r>
            <a:r>
              <a:rPr lang="zh-CN" altLang="en-US" sz="2200">
                <a:sym typeface="Times New Roman" panose="02020603050405020304" pitchFamily="18" charset="0"/>
              </a:rPr>
              <a:t>＝</a:t>
            </a:r>
            <a:r>
              <a:rPr lang="en-US" altLang="zh-CN" sz="2200" dirty="0" err="1">
                <a:sym typeface="Times New Roman" panose="02020603050405020304" pitchFamily="18" charset="0"/>
              </a:rPr>
              <a:t>a+bx</a:t>
            </a:r>
            <a:r>
              <a:rPr lang="zh-CN" altLang="en-US" sz="2200" dirty="0">
                <a:sym typeface="Times New Roman" panose="02020603050405020304" pitchFamily="18" charset="0"/>
              </a:rPr>
              <a:t>的</a:t>
            </a:r>
            <a:r>
              <a:rPr lang="zh-CN" altLang="en-US" sz="2200">
                <a:sym typeface="Times New Roman" panose="02020603050405020304" pitchFamily="18" charset="0"/>
              </a:rPr>
              <a:t>接近程度</a:t>
            </a:r>
            <a:r>
              <a:rPr lang="en-US" altLang="zh-CN" sz="2200" dirty="0">
                <a:sym typeface="Times New Roman" panose="02020603050405020304" pitchFamily="18" charset="0"/>
              </a:rPr>
              <a:t>:</a:t>
            </a:r>
          </a:p>
          <a:p>
            <a:pPr lvl="1">
              <a:lnSpc>
                <a:spcPct val="130000"/>
              </a:lnSpc>
              <a:spcBef>
                <a:spcPts val="600"/>
              </a:spcBef>
              <a:buClr>
                <a:srgbClr val="FF6600"/>
              </a:buClr>
              <a:buSzPct val="60000"/>
              <a:buFont typeface="Wingdings" panose="05000000000000000000" pitchFamily="2" charset="2"/>
              <a:buChar char="l"/>
            </a:pPr>
            <a:endParaRPr lang="en-US" altLang="zh-CN" sz="2200" dirty="0">
              <a:sym typeface="Times New Roman" panose="02020603050405020304" pitchFamily="18" charset="0"/>
            </a:endParaRPr>
          </a:p>
          <a:p>
            <a:pPr lvl="1">
              <a:lnSpc>
                <a:spcPct val="13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使上式达到最小值</a:t>
            </a:r>
            <a:r>
              <a:rPr lang="zh-CN" altLang="en-US" sz="2200">
                <a:sym typeface="Times New Roman" panose="02020603050405020304" pitchFamily="18" charset="0"/>
              </a:rPr>
              <a:t>的直线</a:t>
            </a:r>
            <a:r>
              <a:rPr lang="en-US" altLang="zh-CN" sz="2200">
                <a:sym typeface="Times New Roman" panose="02020603050405020304" pitchFamily="18" charset="0"/>
              </a:rPr>
              <a:t>y=</a:t>
            </a:r>
            <a:r>
              <a:rPr lang="en-US" altLang="zh-CN" sz="2200" dirty="0" err="1">
                <a:sym typeface="Times New Roman" panose="02020603050405020304" pitchFamily="18" charset="0"/>
              </a:rPr>
              <a:t>a+bx</a:t>
            </a:r>
            <a:r>
              <a:rPr lang="zh-CN" altLang="en-US" sz="2200" dirty="0">
                <a:sym typeface="Times New Roman" panose="02020603050405020304" pitchFamily="18" charset="0"/>
              </a:rPr>
              <a:t>就是所求的直线，这种方法称为最小二乘法。</a:t>
            </a:r>
          </a:p>
        </p:txBody>
      </p:sp>
      <p:sp>
        <p:nvSpPr>
          <p:cNvPr id="4" name="标题 3"/>
          <p:cNvSpPr>
            <a:spLocks noGrp="1"/>
          </p:cNvSpPr>
          <p:nvPr>
            <p:ph type="title" idx="4294967295"/>
          </p:nvPr>
        </p:nvSpPr>
        <p:spPr>
          <a:xfrm>
            <a:off x="756000" y="108000"/>
            <a:ext cx="3023912"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最小二乘法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3007925283"/>
              </p:ext>
            </p:extLst>
          </p:nvPr>
        </p:nvGraphicFramePr>
        <p:xfrm>
          <a:off x="1891008" y="3245798"/>
          <a:ext cx="5361984" cy="559584"/>
        </p:xfrm>
        <a:graphic>
          <a:graphicData uri="http://schemas.openxmlformats.org/presentationml/2006/ole">
            <mc:AlternateContent xmlns:mc="http://schemas.openxmlformats.org/markup-compatibility/2006">
              <mc:Choice xmlns:v="urn:schemas-microsoft-com:vml" Requires="v">
                <p:oleObj spid="_x0000_s2592" name="Equation" r:id="rId4" imgW="2311200" imgH="241200" progId="Equation.DSMT4">
                  <p:embed/>
                </p:oleObj>
              </mc:Choice>
              <mc:Fallback>
                <p:oleObj name="Equation" r:id="rId4" imgW="2311200" imgH="241200" progId="Equation.DSMT4">
                  <p:embed/>
                  <p:pic>
                    <p:nvPicPr>
                      <p:cNvPr id="61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1008" y="3245798"/>
                        <a:ext cx="5361984" cy="559584"/>
                      </a:xfrm>
                      <a:prstGeom prst="rect">
                        <a:avLst/>
                      </a:prstGeom>
                      <a:noFill/>
                      <a:ln>
                        <a:noFill/>
                      </a:ln>
                      <a:effectLst/>
                    </p:spPr>
                  </p:pic>
                </p:oleObj>
              </mc:Fallback>
            </mc:AlternateContent>
          </a:graphicData>
        </a:graphic>
      </p:graphicFrame>
      <p:sp>
        <p:nvSpPr>
          <p:cNvPr id="8" name="内容占位符 1"/>
          <p:cNvSpPr txBox="1">
            <a:spLocks/>
          </p:cNvSpPr>
          <p:nvPr/>
        </p:nvSpPr>
        <p:spPr bwMode="gray">
          <a:xfrm>
            <a:off x="252000" y="4705297"/>
            <a:ext cx="3959960" cy="525465"/>
          </a:xfrm>
          <a:prstGeom prst="rect">
            <a:avLst/>
          </a:prstGeom>
        </p:spPr>
        <p:txBody>
          <a:bodyPr wrap="square">
            <a:spAutoFit/>
          </a:bodyPr>
          <a:lstStyle>
            <a:lvl1pPr marL="360000" indent="-360000" algn="just">
              <a:lnSpc>
                <a:spcPct val="13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cs typeface="+mn-ea"/>
              </a:defRPr>
            </a:lvl1pPr>
            <a:lvl2pPr marL="685800" lvl="1" indent="-228600">
              <a:lnSpc>
                <a:spcPct val="13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olidFill>
                  <a:schemeClr val="tx1"/>
                </a:solidFill>
                <a:sym typeface="Times New Roman" panose="02020603050405020304" pitchFamily="18" charset="0"/>
              </a:rPr>
              <a:t>求</a:t>
            </a:r>
            <a:r>
              <a:rPr lang="en-US" altLang="zh-CN" dirty="0">
                <a:solidFill>
                  <a:schemeClr val="tx1"/>
                </a:solidFill>
                <a:sym typeface="Times New Roman" panose="02020603050405020304" pitchFamily="18" charset="0"/>
              </a:rPr>
              <a:t>a</a:t>
            </a:r>
            <a:r>
              <a:rPr lang="zh-CN" altLang="en-US" dirty="0">
                <a:solidFill>
                  <a:schemeClr val="tx1"/>
                </a:solidFill>
                <a:sym typeface="Times New Roman" panose="02020603050405020304" pitchFamily="18" charset="0"/>
              </a:rPr>
              <a:t>和</a:t>
            </a:r>
            <a:r>
              <a:rPr lang="en-US" altLang="zh-CN" dirty="0">
                <a:solidFill>
                  <a:schemeClr val="tx1"/>
                </a:solidFill>
                <a:sym typeface="Times New Roman" panose="02020603050405020304" pitchFamily="18" charset="0"/>
              </a:rPr>
              <a:t>b</a:t>
            </a:r>
            <a:r>
              <a:rPr lang="zh-CN" altLang="en-US" dirty="0">
                <a:solidFill>
                  <a:schemeClr val="tx1"/>
                </a:solidFill>
                <a:sym typeface="Times New Roman" panose="02020603050405020304" pitchFamily="18" charset="0"/>
              </a:rPr>
              <a:t>的偏导数，可得</a:t>
            </a:r>
          </a:p>
        </p:txBody>
      </p:sp>
      <p:graphicFrame>
        <p:nvGraphicFramePr>
          <p:cNvPr id="9" name="Object 3"/>
          <p:cNvGraphicFramePr>
            <a:graphicFrameLocks noChangeAspect="1"/>
          </p:cNvGraphicFramePr>
          <p:nvPr>
            <p:extLst>
              <p:ext uri="{D42A27DB-BD31-4B8C-83A1-F6EECF244321}">
                <p14:modId xmlns:p14="http://schemas.microsoft.com/office/powerpoint/2010/main" val="3493464146"/>
              </p:ext>
            </p:extLst>
          </p:nvPr>
        </p:nvGraphicFramePr>
        <p:xfrm>
          <a:off x="2526466" y="5861135"/>
          <a:ext cx="4091069" cy="924487"/>
        </p:xfrm>
        <a:graphic>
          <a:graphicData uri="http://schemas.openxmlformats.org/presentationml/2006/ole">
            <mc:AlternateContent xmlns:mc="http://schemas.openxmlformats.org/markup-compatibility/2006">
              <mc:Choice xmlns:v="urn:schemas-microsoft-com:vml" Requires="v">
                <p:oleObj spid="_x0000_s2593" name="公式" r:id="rId6" imgW="2247840" imgH="507960" progId="Equation.3">
                  <p:embed/>
                </p:oleObj>
              </mc:Choice>
              <mc:Fallback>
                <p:oleObj name="公式" r:id="rId6" imgW="2247840" imgH="5079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6466" y="5861135"/>
                        <a:ext cx="4091069" cy="92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0" name="Object 4"/>
              <p:cNvSpPr txBox="1"/>
              <p:nvPr/>
            </p:nvSpPr>
            <p:spPr bwMode="auto">
              <a:xfrm>
                <a:off x="611560" y="5222275"/>
                <a:ext cx="8046510" cy="68613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如果用</m:t>
                      </m:r>
                      <m:bar>
                        <m:barPr>
                          <m:pos m:val="top"/>
                          <m:ctrlPr>
                            <a:rPr lang="zh-CN" altLang="en-US" sz="2200" i="1">
                              <a:solidFill>
                                <a:srgbClr val="000000"/>
                              </a:solidFill>
                              <a:latin typeface="Cambria Math" panose="02040503050406030204" pitchFamily="18" charset="0"/>
                            </a:rPr>
                          </m:ctrlPr>
                        </m:barPr>
                        <m:e>
                          <m:r>
                            <m:rPr>
                              <m:sty m:val="p"/>
                            </m:rPr>
                            <a:rPr lang="zh-CN" altLang="en-US" sz="2200" i="0">
                              <a:solidFill>
                                <a:srgbClr val="000000"/>
                              </a:solidFill>
                              <a:latin typeface="Cambria Math" panose="02040503050406030204" pitchFamily="18" charset="0"/>
                            </a:rPr>
                            <m:t>x</m:t>
                          </m:r>
                        </m:e>
                      </m:bar>
                      <m:r>
                        <a:rPr lang="zh-CN" altLang="en-US" sz="2200" i="1">
                          <a:solidFill>
                            <a:srgbClr val="000000"/>
                          </a:solidFill>
                          <a:latin typeface="Cambria Math" panose="02040503050406030204" pitchFamily="18" charset="0"/>
                        </a:rPr>
                        <m:t>表示</m:t>
                      </m:r>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2</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𝑛</m:t>
                              </m:r>
                            </m:sub>
                          </m:sSub>
                        </m:num>
                        <m:den>
                          <m:r>
                            <m:rPr>
                              <m:sty m:val="p"/>
                            </m:rPr>
                            <a:rPr lang="zh-CN" altLang="en-US" sz="2200" i="0">
                              <a:solidFill>
                                <a:srgbClr val="000000"/>
                              </a:solidFill>
                              <a:latin typeface="Cambria Math" panose="02040503050406030204" pitchFamily="18" charset="0"/>
                            </a:rPr>
                            <m:t>n</m:t>
                          </m:r>
                        </m:den>
                      </m:f>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用</m:t>
                      </m:r>
                      <m:bar>
                        <m:barPr>
                          <m:pos m:val="top"/>
                          <m:ctrlPr>
                            <a:rPr lang="zh-CN" altLang="en-US" sz="2200" i="1">
                              <a:solidFill>
                                <a:srgbClr val="000000"/>
                              </a:solidFill>
                              <a:latin typeface="Cambria Math" panose="02040503050406030204" pitchFamily="18" charset="0"/>
                            </a:rPr>
                          </m:ctrlPr>
                        </m:barPr>
                        <m:e>
                          <m:r>
                            <m:rPr>
                              <m:sty m:val="p"/>
                            </m:rPr>
                            <a:rPr lang="zh-CN" altLang="en-US" sz="2200" i="0">
                              <a:solidFill>
                                <a:srgbClr val="000000"/>
                              </a:solidFill>
                              <a:latin typeface="Cambria Math" panose="02040503050406030204" pitchFamily="18" charset="0"/>
                            </a:rPr>
                            <m:t>y</m:t>
                          </m:r>
                        </m:e>
                      </m:bar>
                      <m:r>
                        <a:rPr lang="zh-CN" altLang="en-US" sz="2200" i="1">
                          <a:solidFill>
                            <a:srgbClr val="000000"/>
                          </a:solidFill>
                          <a:latin typeface="Cambria Math" panose="02040503050406030204" pitchFamily="18" charset="0"/>
                        </a:rPr>
                        <m:t>表示</m:t>
                      </m:r>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𝑦</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𝑦</m:t>
                              </m:r>
                            </m:e>
                            <m:sub>
                              <m:r>
                                <a:rPr lang="zh-CN" altLang="en-US" sz="2200" i="1">
                                  <a:solidFill>
                                    <a:srgbClr val="000000"/>
                                  </a:solidFill>
                                  <a:latin typeface="Cambria Math" panose="02040503050406030204" pitchFamily="18" charset="0"/>
                                </a:rPr>
                                <m:t>2</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𝑦</m:t>
                              </m:r>
                            </m:e>
                            <m:sub>
                              <m:r>
                                <a:rPr lang="zh-CN" altLang="en-US" sz="2200" i="1">
                                  <a:solidFill>
                                    <a:srgbClr val="000000"/>
                                  </a:solidFill>
                                  <a:latin typeface="Cambria Math" panose="02040503050406030204" pitchFamily="18" charset="0"/>
                                </a:rPr>
                                <m:t>𝑛</m:t>
                              </m:r>
                            </m:sub>
                          </m:sSub>
                        </m:num>
                        <m:den>
                          <m:r>
                            <a:rPr lang="zh-CN" altLang="en-US" sz="2200" i="1">
                              <a:solidFill>
                                <a:srgbClr val="000000"/>
                              </a:solidFill>
                              <a:latin typeface="Cambria Math" panose="02040503050406030204" pitchFamily="18" charset="0"/>
                            </a:rPr>
                            <m:t>𝑛</m:t>
                          </m:r>
                        </m:den>
                      </m:f>
                      <m:r>
                        <a:rPr lang="zh-CN" altLang="en-US" sz="2200" i="1">
                          <a:solidFill>
                            <a:srgbClr val="000000"/>
                          </a:solidFill>
                          <a:latin typeface="Cambria Math" panose="02040503050406030204" pitchFamily="18" charset="0"/>
                        </a:rPr>
                        <m:t>则可得到</m:t>
                      </m:r>
                    </m:oMath>
                  </m:oMathPara>
                </a14:m>
                <a:endParaRPr lang="zh-CN" altLang="en-US" sz="2200"/>
              </a:p>
            </p:txBody>
          </p:sp>
        </mc:Choice>
        <mc:Fallback xmlns="">
          <p:sp>
            <p:nvSpPr>
              <p:cNvPr id="10" name="Object 4"/>
              <p:cNvSpPr txBox="1">
                <a:spLocks noRot="1" noChangeAspect="1" noMove="1" noResize="1" noEditPoints="1" noAdjustHandles="1" noChangeArrowheads="1" noChangeShapeType="1" noTextEdit="1"/>
              </p:cNvSpPr>
              <p:nvPr/>
            </p:nvSpPr>
            <p:spPr bwMode="auto">
              <a:xfrm>
                <a:off x="611560" y="5222275"/>
                <a:ext cx="8046510" cy="686132"/>
              </a:xfrm>
              <a:prstGeom prst="rect">
                <a:avLst/>
              </a:prstGeom>
              <a:blipFill>
                <a:blip r:embed="rId8"/>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602205149"/>
      </p:ext>
    </p:extLst>
  </p:cSld>
  <p:clrMapOvr>
    <a:masterClrMapping/>
  </p:clrMapOvr>
  <p:transition spd="med">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52000" y="756000"/>
            <a:ext cx="8640000" cy="1134862"/>
          </a:xfrm>
          <a:prstGeom prst="rect">
            <a:avLst/>
          </a:prstGeom>
        </p:spPr>
        <p:txBody>
          <a:bodyPr wrap="square">
            <a:spAutoFit/>
          </a:bodyPr>
          <a:lstStyle>
            <a:defPPr>
              <a:defRPr lang="zh-CN"/>
            </a:defPPr>
            <a:lvl1pPr indent="0" algn="just">
              <a:lnSpc>
                <a:spcPct val="150000"/>
              </a:lnSpc>
              <a:spcBef>
                <a:spcPts val="600"/>
              </a:spcBef>
              <a:buClr>
                <a:srgbClr val="FF6600"/>
              </a:buClr>
              <a:buSzPct val="80000"/>
              <a:buFont typeface="Wingdings" panose="05000000000000000000" pitchFamily="2" charset="2"/>
              <a:buNone/>
              <a:defRPr sz="2400">
                <a:cs typeface="+mn-ea"/>
              </a:defRPr>
            </a:lvl1pPr>
            <a:lvl2pPr marL="685800" lvl="1" indent="-228600">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b="1" dirty="0">
                <a:solidFill>
                  <a:srgbClr val="FF6600"/>
                </a:solidFill>
                <a:sym typeface="Times New Roman" panose="02020603050405020304" pitchFamily="18" charset="0"/>
              </a:rPr>
              <a:t>例题</a:t>
            </a:r>
            <a:r>
              <a:rPr lang="en-US" altLang="zh-CN" b="1" dirty="0">
                <a:solidFill>
                  <a:srgbClr val="FF6600"/>
                </a:solidFill>
                <a:sym typeface="Times New Roman" panose="02020603050405020304" pitchFamily="18" charset="0"/>
              </a:rPr>
              <a:t>1 </a:t>
            </a:r>
            <a:r>
              <a:rPr lang="zh-CN" altLang="en-US" dirty="0">
                <a:sym typeface="Times New Roman" panose="02020603050405020304" pitchFamily="18" charset="0"/>
              </a:rPr>
              <a:t>从某大学中随机选出</a:t>
            </a:r>
            <a:r>
              <a:rPr lang="en-US" altLang="zh-CN" dirty="0">
                <a:sym typeface="Times New Roman" panose="02020603050405020304" pitchFamily="18" charset="0"/>
              </a:rPr>
              <a:t>8</a:t>
            </a:r>
            <a:r>
              <a:rPr lang="zh-CN" altLang="en-US" dirty="0">
                <a:sym typeface="Times New Roman" panose="02020603050405020304" pitchFamily="18" charset="0"/>
              </a:rPr>
              <a:t>名女大学生，其身高和体重数据如下表：</a:t>
            </a:r>
          </a:p>
        </p:txBody>
      </p:sp>
      <p:graphicFrame>
        <p:nvGraphicFramePr>
          <p:cNvPr id="6" name="Group 3"/>
          <p:cNvGraphicFramePr>
            <a:graphicFrameLocks/>
          </p:cNvGraphicFramePr>
          <p:nvPr>
            <p:extLst>
              <p:ext uri="{D42A27DB-BD31-4B8C-83A1-F6EECF244321}">
                <p14:modId xmlns:p14="http://schemas.microsoft.com/office/powerpoint/2010/main" val="2751088406"/>
              </p:ext>
            </p:extLst>
          </p:nvPr>
        </p:nvGraphicFramePr>
        <p:xfrm>
          <a:off x="283958" y="2079553"/>
          <a:ext cx="8540750" cy="2016126"/>
        </p:xfrm>
        <a:graphic>
          <a:graphicData uri="http://schemas.openxmlformats.org/drawingml/2006/table">
            <a:tbl>
              <a:tblPr/>
              <a:tblGrid>
                <a:gridCol w="949325">
                  <a:extLst>
                    <a:ext uri="{9D8B030D-6E8A-4147-A177-3AD203B41FA5}">
                      <a16:colId xmlns:a16="http://schemas.microsoft.com/office/drawing/2014/main" val="20000"/>
                    </a:ext>
                  </a:extLst>
                </a:gridCol>
                <a:gridCol w="947738">
                  <a:extLst>
                    <a:ext uri="{9D8B030D-6E8A-4147-A177-3AD203B41FA5}">
                      <a16:colId xmlns:a16="http://schemas.microsoft.com/office/drawing/2014/main" val="20001"/>
                    </a:ext>
                  </a:extLst>
                </a:gridCol>
                <a:gridCol w="949325">
                  <a:extLst>
                    <a:ext uri="{9D8B030D-6E8A-4147-A177-3AD203B41FA5}">
                      <a16:colId xmlns:a16="http://schemas.microsoft.com/office/drawing/2014/main" val="20002"/>
                    </a:ext>
                  </a:extLst>
                </a:gridCol>
                <a:gridCol w="950912">
                  <a:extLst>
                    <a:ext uri="{9D8B030D-6E8A-4147-A177-3AD203B41FA5}">
                      <a16:colId xmlns:a16="http://schemas.microsoft.com/office/drawing/2014/main" val="20003"/>
                    </a:ext>
                  </a:extLst>
                </a:gridCol>
                <a:gridCol w="946150">
                  <a:extLst>
                    <a:ext uri="{9D8B030D-6E8A-4147-A177-3AD203B41FA5}">
                      <a16:colId xmlns:a16="http://schemas.microsoft.com/office/drawing/2014/main" val="20004"/>
                    </a:ext>
                  </a:extLst>
                </a:gridCol>
                <a:gridCol w="950913">
                  <a:extLst>
                    <a:ext uri="{9D8B030D-6E8A-4147-A177-3AD203B41FA5}">
                      <a16:colId xmlns:a16="http://schemas.microsoft.com/office/drawing/2014/main" val="20005"/>
                    </a:ext>
                  </a:extLst>
                </a:gridCol>
                <a:gridCol w="949325">
                  <a:extLst>
                    <a:ext uri="{9D8B030D-6E8A-4147-A177-3AD203B41FA5}">
                      <a16:colId xmlns:a16="http://schemas.microsoft.com/office/drawing/2014/main" val="20006"/>
                    </a:ext>
                  </a:extLst>
                </a:gridCol>
                <a:gridCol w="947737">
                  <a:extLst>
                    <a:ext uri="{9D8B030D-6E8A-4147-A177-3AD203B41FA5}">
                      <a16:colId xmlns:a16="http://schemas.microsoft.com/office/drawing/2014/main" val="20007"/>
                    </a:ext>
                  </a:extLst>
                </a:gridCol>
                <a:gridCol w="949325">
                  <a:extLst>
                    <a:ext uri="{9D8B030D-6E8A-4147-A177-3AD203B41FA5}">
                      <a16:colId xmlns:a16="http://schemas.microsoft.com/office/drawing/2014/main" val="20008"/>
                    </a:ext>
                  </a:extLst>
                </a:gridCol>
              </a:tblGrid>
              <a:tr h="671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编号</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6731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身高</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165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165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157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170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175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165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155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170</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1"/>
                  </a:ext>
                </a:extLst>
              </a:tr>
              <a:tr h="671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体重</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59</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
        <p:nvSpPr>
          <p:cNvPr id="7" name="Text Box 45"/>
          <p:cNvSpPr txBox="1">
            <a:spLocks noChangeArrowheads="1"/>
          </p:cNvSpPr>
          <p:nvPr/>
        </p:nvSpPr>
        <p:spPr bwMode="auto">
          <a:xfrm>
            <a:off x="283958" y="4302626"/>
            <a:ext cx="8540750" cy="1134862"/>
          </a:xfrm>
          <a:prstGeom prst="rect">
            <a:avLst/>
          </a:prstGeom>
        </p:spPr>
        <p:txBody>
          <a:bodyPr wrap="square">
            <a:spAutoFit/>
          </a:bodyPr>
          <a:lstStyle>
            <a:defPPr>
              <a:defRPr lang="zh-CN"/>
            </a:defPPr>
            <a:lvl1pPr indent="0" algn="just">
              <a:lnSpc>
                <a:spcPct val="150000"/>
              </a:lnSpc>
              <a:spcBef>
                <a:spcPts val="600"/>
              </a:spcBef>
              <a:buClr>
                <a:srgbClr val="FF6600"/>
              </a:buClr>
              <a:buSzPct val="80000"/>
              <a:buFont typeface="Wingdings" panose="05000000000000000000" pitchFamily="2" charset="2"/>
              <a:buNone/>
              <a:defRPr sz="2400" b="1">
                <a:solidFill>
                  <a:srgbClr val="FF6600"/>
                </a:solidFill>
                <a:cs typeface="+mn-ea"/>
              </a:defRPr>
            </a:lvl1pPr>
            <a:lvl2pPr marL="685800" lvl="1" indent="-228600">
              <a:lnSpc>
                <a:spcPct val="15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b="0">
                <a:solidFill>
                  <a:schemeClr val="tx1"/>
                </a:solidFill>
                <a:sym typeface="Times New Roman" panose="02020603050405020304" pitchFamily="18" charset="0"/>
              </a:rPr>
              <a:t>       求</a:t>
            </a:r>
            <a:r>
              <a:rPr lang="zh-CN" altLang="en-US" b="0" dirty="0">
                <a:solidFill>
                  <a:schemeClr val="tx1"/>
                </a:solidFill>
                <a:sym typeface="Times New Roman" panose="02020603050405020304" pitchFamily="18" charset="0"/>
              </a:rPr>
              <a:t>根据一名女大学生的身高预报她的体重的回归方程，并预报一名身高为</a:t>
            </a:r>
            <a:r>
              <a:rPr lang="en-US" altLang="zh-CN" b="0" dirty="0">
                <a:solidFill>
                  <a:schemeClr val="tx1"/>
                </a:solidFill>
                <a:sym typeface="Times New Roman" panose="02020603050405020304" pitchFamily="18" charset="0"/>
              </a:rPr>
              <a:t>172</a:t>
            </a:r>
            <a:r>
              <a:rPr lang="zh-CN" altLang="en-US" b="0" dirty="0">
                <a:solidFill>
                  <a:schemeClr val="tx1"/>
                </a:solidFill>
                <a:sym typeface="Times New Roman" panose="02020603050405020304" pitchFamily="18" charset="0"/>
              </a:rPr>
              <a:t>ｃｍ的女大学生的体重。　</a:t>
            </a:r>
          </a:p>
        </p:txBody>
      </p:sp>
      <p:sp>
        <p:nvSpPr>
          <p:cNvPr id="8" name="标题 3">
            <a:extLst>
              <a:ext uri="{FF2B5EF4-FFF2-40B4-BE49-F238E27FC236}">
                <a16:creationId xmlns:a16="http://schemas.microsoft.com/office/drawing/2014/main" id="{08839130-E0F4-4A61-AB1B-91D88A958551}"/>
              </a:ext>
            </a:extLst>
          </p:cNvPr>
          <p:cNvSpPr txBox="1">
            <a:spLocks/>
          </p:cNvSpPr>
          <p:nvPr/>
        </p:nvSpPr>
        <p:spPr>
          <a:xfrm>
            <a:off x="756000" y="108000"/>
            <a:ext cx="3023912"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最小二乘法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567157526"/>
      </p:ext>
    </p:extLst>
  </p:cSld>
  <p:clrMapOvr>
    <a:masterClrMapping/>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3"/>
            </p:custDataLst>
          </p:nvPr>
        </p:nvSpPr>
        <p:spPr>
          <a:xfrm>
            <a:off x="271624" y="5238919"/>
            <a:ext cx="7315200" cy="638353"/>
          </a:xfrm>
          <a:prstGeom prst="rect">
            <a:avLst/>
          </a:prstGeom>
          <a:noFill/>
        </p:spPr>
        <p:txBody>
          <a:bodyPr vert="horz" wrap="square" rtlCol="0" anchor="ctr" anchorCtr="0">
            <a:noAutofit/>
          </a:bodyPr>
          <a:lstStyle/>
          <a:p>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计算</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b=85.172</a:t>
            </a: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，则</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4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7" name="圆角矩形 6"/>
          <p:cNvSpPr/>
          <p:nvPr>
            <p:custDataLst>
              <p:tags r:id="rId4"/>
            </p:custDataLst>
          </p:nvPr>
        </p:nvSpPr>
        <p:spPr bwMode="auto">
          <a:xfrm>
            <a:off x="6172200" y="5902747"/>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3" name="矩形 12"/>
          <p:cNvSpPr/>
          <p:nvPr>
            <p:custDataLst>
              <p:tags r:id="rId5"/>
            </p:custDataLst>
          </p:nvPr>
        </p:nvSpPr>
        <p:spPr bwMode="auto">
          <a:xfrm>
            <a:off x="0" y="6505082"/>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pic>
        <p:nvPicPr>
          <p:cNvPr id="15" name="Picture 3" descr="散点图"/>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4694927" y="2242238"/>
            <a:ext cx="4086225" cy="30099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5"/>
          <p:cNvSpPr>
            <a:spLocks noChangeShapeType="1"/>
          </p:cNvSpPr>
          <p:nvPr/>
        </p:nvSpPr>
        <p:spPr bwMode="auto">
          <a:xfrm flipV="1">
            <a:off x="5796135" y="2045388"/>
            <a:ext cx="2148673" cy="2700892"/>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ext Box 6"/>
          <p:cNvSpPr txBox="1">
            <a:spLocks noChangeArrowheads="1"/>
          </p:cNvSpPr>
          <p:nvPr/>
        </p:nvSpPr>
        <p:spPr bwMode="auto">
          <a:xfrm>
            <a:off x="271624" y="3536392"/>
            <a:ext cx="367208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分析：</a:t>
            </a:r>
            <a:endPar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lvl="1">
              <a:spcBef>
                <a:spcPct val="50000"/>
              </a:spcBef>
            </a:pP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身高</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y</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为自变量</a:t>
            </a:r>
            <a:endPar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lvl="1">
              <a:spcBef>
                <a:spcPct val="50000"/>
              </a:spcBef>
            </a:pP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体重</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为因变量</a:t>
            </a:r>
            <a:endPar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73057341"/>
              </p:ext>
            </p:extLst>
          </p:nvPr>
        </p:nvGraphicFramePr>
        <p:xfrm>
          <a:off x="1799696" y="805869"/>
          <a:ext cx="5544608" cy="1253019"/>
        </p:xfrm>
        <a:graphic>
          <a:graphicData uri="http://schemas.openxmlformats.org/presentationml/2006/ole">
            <mc:AlternateContent xmlns:mc="http://schemas.openxmlformats.org/markup-compatibility/2006">
              <mc:Choice xmlns:v="urn:schemas-microsoft-com:vml" Requires="v">
                <p:oleObj spid="_x0000_s33874" name="Equation" r:id="rId14" imgW="2247900" imgH="508000" progId="Equation.DSMT4">
                  <p:embed/>
                </p:oleObj>
              </mc:Choice>
              <mc:Fallback>
                <p:oleObj name="Equation" r:id="rId14" imgW="2247900" imgH="5080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99696" y="805869"/>
                        <a:ext cx="5544608" cy="1253019"/>
                      </a:xfrm>
                      <a:prstGeom prst="rect">
                        <a:avLst/>
                      </a:prstGeom>
                      <a:noFill/>
                      <a:ln>
                        <a:noFill/>
                      </a:ln>
                      <a:effectLst/>
                    </p:spPr>
                  </p:pic>
                </p:oleObj>
              </mc:Fallback>
            </mc:AlternateContent>
          </a:graphicData>
        </a:graphic>
      </p:graphicFrame>
      <p:graphicFrame>
        <p:nvGraphicFramePr>
          <p:cNvPr id="21" name="Group 3">
            <a:extLst>
              <a:ext uri="{FF2B5EF4-FFF2-40B4-BE49-F238E27FC236}">
                <a16:creationId xmlns:a16="http://schemas.microsoft.com/office/drawing/2014/main" id="{6E181673-E391-4C8D-B27D-697487A8210B}"/>
              </a:ext>
            </a:extLst>
          </p:cNvPr>
          <p:cNvGraphicFramePr>
            <a:graphicFrameLocks/>
          </p:cNvGraphicFramePr>
          <p:nvPr>
            <p:extLst>
              <p:ext uri="{D42A27DB-BD31-4B8C-83A1-F6EECF244321}">
                <p14:modId xmlns:p14="http://schemas.microsoft.com/office/powerpoint/2010/main" val="1220705974"/>
              </p:ext>
            </p:extLst>
          </p:nvPr>
        </p:nvGraphicFramePr>
        <p:xfrm>
          <a:off x="294748" y="2297421"/>
          <a:ext cx="4347113" cy="1131221"/>
        </p:xfrm>
        <a:graphic>
          <a:graphicData uri="http://schemas.openxmlformats.org/drawingml/2006/table">
            <a:tbl>
              <a:tblPr/>
              <a:tblGrid>
                <a:gridCol w="483192">
                  <a:extLst>
                    <a:ext uri="{9D8B030D-6E8A-4147-A177-3AD203B41FA5}">
                      <a16:colId xmlns:a16="http://schemas.microsoft.com/office/drawing/2014/main" val="20000"/>
                    </a:ext>
                  </a:extLst>
                </a:gridCol>
                <a:gridCol w="482385">
                  <a:extLst>
                    <a:ext uri="{9D8B030D-6E8A-4147-A177-3AD203B41FA5}">
                      <a16:colId xmlns:a16="http://schemas.microsoft.com/office/drawing/2014/main" val="20001"/>
                    </a:ext>
                  </a:extLst>
                </a:gridCol>
                <a:gridCol w="483192">
                  <a:extLst>
                    <a:ext uri="{9D8B030D-6E8A-4147-A177-3AD203B41FA5}">
                      <a16:colId xmlns:a16="http://schemas.microsoft.com/office/drawing/2014/main" val="20002"/>
                    </a:ext>
                  </a:extLst>
                </a:gridCol>
                <a:gridCol w="484000">
                  <a:extLst>
                    <a:ext uri="{9D8B030D-6E8A-4147-A177-3AD203B41FA5}">
                      <a16:colId xmlns:a16="http://schemas.microsoft.com/office/drawing/2014/main" val="20003"/>
                    </a:ext>
                  </a:extLst>
                </a:gridCol>
                <a:gridCol w="481576">
                  <a:extLst>
                    <a:ext uri="{9D8B030D-6E8A-4147-A177-3AD203B41FA5}">
                      <a16:colId xmlns:a16="http://schemas.microsoft.com/office/drawing/2014/main" val="20004"/>
                    </a:ext>
                  </a:extLst>
                </a:gridCol>
                <a:gridCol w="484000">
                  <a:extLst>
                    <a:ext uri="{9D8B030D-6E8A-4147-A177-3AD203B41FA5}">
                      <a16:colId xmlns:a16="http://schemas.microsoft.com/office/drawing/2014/main" val="20005"/>
                    </a:ext>
                  </a:extLst>
                </a:gridCol>
                <a:gridCol w="483192">
                  <a:extLst>
                    <a:ext uri="{9D8B030D-6E8A-4147-A177-3AD203B41FA5}">
                      <a16:colId xmlns:a16="http://schemas.microsoft.com/office/drawing/2014/main" val="20006"/>
                    </a:ext>
                  </a:extLst>
                </a:gridCol>
                <a:gridCol w="482384">
                  <a:extLst>
                    <a:ext uri="{9D8B030D-6E8A-4147-A177-3AD203B41FA5}">
                      <a16:colId xmlns:a16="http://schemas.microsoft.com/office/drawing/2014/main" val="20007"/>
                    </a:ext>
                  </a:extLst>
                </a:gridCol>
                <a:gridCol w="483192">
                  <a:extLst>
                    <a:ext uri="{9D8B030D-6E8A-4147-A177-3AD203B41FA5}">
                      <a16:colId xmlns:a16="http://schemas.microsoft.com/office/drawing/2014/main" val="20008"/>
                    </a:ext>
                  </a:extLst>
                </a:gridCol>
              </a:tblGrid>
              <a:tr h="3767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编号</a:t>
                      </a:r>
                    </a:p>
                  </a:txBody>
                  <a:tcPr marL="51306" marR="51306" marT="25653" marB="25653"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3776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身高</a:t>
                      </a:r>
                    </a:p>
                  </a:txBody>
                  <a:tcPr marL="51306" marR="51306" marT="25653" marB="25653"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165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165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157</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170</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175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165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155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170</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1"/>
                  </a:ext>
                </a:extLst>
              </a:tr>
              <a:tr h="3767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体重</a:t>
                      </a:r>
                    </a:p>
                  </a:txBody>
                  <a:tcPr marL="51306" marR="51306" marT="25653" marB="25653"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48</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57</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50</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54</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64</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61</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43</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59</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pSp>
        <p:nvGrpSpPr>
          <p:cNvPr id="12" name="组合 11"/>
          <p:cNvGrpSpPr/>
          <p:nvPr>
            <p:custDataLst>
              <p:tags r:id="rId6"/>
            </p:custDataLst>
          </p:nvPr>
        </p:nvGrpSpPr>
        <p:grpSpPr>
          <a:xfrm>
            <a:off x="0" y="0"/>
            <a:ext cx="9144000" cy="635000"/>
            <a:chOff x="0" y="0"/>
            <a:chExt cx="9144000" cy="635000"/>
          </a:xfrm>
        </p:grpSpPr>
        <p:sp>
          <p:nvSpPr>
            <p:cNvPr id="8"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1"/>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2399585796"/>
      </p:ext>
    </p:extLst>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p:cNvGraphicFramePr>
            <a:graphicFrameLocks noChangeAspect="1"/>
          </p:cNvGraphicFramePr>
          <p:nvPr>
            <p:extLst>
              <p:ext uri="{D42A27DB-BD31-4B8C-83A1-F6EECF244321}">
                <p14:modId xmlns:p14="http://schemas.microsoft.com/office/powerpoint/2010/main" val="388551769"/>
              </p:ext>
            </p:extLst>
          </p:nvPr>
        </p:nvGraphicFramePr>
        <p:xfrm>
          <a:off x="2758507" y="5213802"/>
          <a:ext cx="3121625" cy="489326"/>
        </p:xfrm>
        <a:graphic>
          <a:graphicData uri="http://schemas.openxmlformats.org/presentationml/2006/ole">
            <mc:AlternateContent xmlns:mc="http://schemas.openxmlformats.org/markup-compatibility/2006">
              <mc:Choice xmlns:v="urn:schemas-microsoft-com:vml" Requires="v">
                <p:oleObj spid="_x0000_s35034" name="公式" r:id="rId3" imgW="1295280" imgH="203040" progId="Equation.3">
                  <p:embed/>
                </p:oleObj>
              </mc:Choice>
              <mc:Fallback>
                <p:oleObj name="公式" r:id="rId3" imgW="1295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507" y="5213802"/>
                        <a:ext cx="3121625" cy="489326"/>
                      </a:xfrm>
                      <a:prstGeom prst="rect">
                        <a:avLst/>
                      </a:prstGeom>
                      <a:solidFill>
                        <a:schemeClr val="bg1"/>
                      </a:solid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9" name="Object 3"/>
              <p:cNvSpPr txBox="1"/>
              <p:nvPr/>
            </p:nvSpPr>
            <p:spPr bwMode="auto">
              <a:xfrm>
                <a:off x="1151463" y="5634754"/>
                <a:ext cx="6335712" cy="1206228"/>
              </a:xfrm>
              <a:prstGeom prst="rect">
                <a:avLst/>
              </a:prstGeom>
              <a:noFill/>
              <a:ln>
                <a:noFill/>
              </a:ln>
              <a:effectLst/>
            </p:spPr>
            <p:txBody>
              <a:bodyPr>
                <a:spAutoFit/>
              </a:bodyPr>
              <a:lstStyle/>
              <a:p>
                <a:pPr algn="ctr">
                  <a:lnSpc>
                    <a:spcPct val="150000"/>
                  </a:lnSpc>
                  <a:spcBef>
                    <a:spcPts val="600"/>
                  </a:spcBef>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身高</m:t>
                      </m:r>
                      <m:r>
                        <a:rPr lang="zh-CN" altLang="en-US" sz="2400" i="1">
                          <a:solidFill>
                            <a:srgbClr val="000000"/>
                          </a:solidFill>
                          <a:latin typeface="Cambria Math" panose="02040503050406030204" pitchFamily="18" charset="0"/>
                        </a:rPr>
                        <m:t>172</m:t>
                      </m:r>
                      <m:r>
                        <m:rPr>
                          <m:sty m:val="p"/>
                        </m:rPr>
                        <a:rPr lang="zh-CN" altLang="en-US" sz="2400" i="1">
                          <a:solidFill>
                            <a:srgbClr val="000000"/>
                          </a:solidFill>
                          <a:latin typeface="Cambria Math" panose="02040503050406030204" pitchFamily="18" charset="0"/>
                        </a:rPr>
                        <m:t>cm</m:t>
                      </m:r>
                      <m:r>
                        <a:rPr lang="zh-CN" altLang="en-US" sz="2400" i="1">
                          <a:solidFill>
                            <a:srgbClr val="000000"/>
                          </a:solidFill>
                          <a:latin typeface="Cambria Math" panose="02040503050406030204" pitchFamily="18" charset="0"/>
                        </a:rPr>
                        <m:t>女大学生体重</m:t>
                      </m:r>
                    </m:oMath>
                    <m:oMath xmlns:m="http://schemas.openxmlformats.org/officeDocument/2006/math">
                      <m:acc>
                        <m:accPr>
                          <m:chr m:val="̂"/>
                          <m:ctrlPr>
                            <a:rPr lang="zh-CN" altLang="en-US" sz="2400" i="1">
                              <a:solidFill>
                                <a:srgbClr val="000000"/>
                              </a:solidFill>
                              <a:latin typeface="Cambria Math" panose="02040503050406030204" pitchFamily="18" charset="0"/>
                            </a:rPr>
                          </m:ctrlPr>
                        </m:accPr>
                        <m:e>
                          <m:r>
                            <m:rPr>
                              <m:sty m:val="p"/>
                            </m:rPr>
                            <a:rPr lang="zh-CN" altLang="en-US" sz="2400" i="1">
                              <a:solidFill>
                                <a:srgbClr val="000000"/>
                              </a:solidFill>
                              <a:latin typeface="Cambria Math" panose="02040503050406030204" pitchFamily="18" charset="0"/>
                            </a:rPr>
                            <m:t>y</m:t>
                          </m:r>
                        </m:e>
                      </m:acc>
                      <m:r>
                        <a:rPr lang="zh-CN" altLang="en-US" sz="2400" i="1">
                          <a:solidFill>
                            <a:srgbClr val="000000"/>
                          </a:solidFill>
                          <a:latin typeface="Cambria Math" panose="02040503050406030204" pitchFamily="18" charset="0"/>
                        </a:rPr>
                        <m:t>=0.849×172−85.712=60.316(</m:t>
                      </m:r>
                      <m:r>
                        <m:rPr>
                          <m:sty m:val="p"/>
                        </m:rPr>
                        <a:rPr lang="zh-CN" altLang="en-US" sz="2400" i="1">
                          <a:solidFill>
                            <a:srgbClr val="000000"/>
                          </a:solidFill>
                          <a:latin typeface="Cambria Math" panose="02040503050406030204" pitchFamily="18" charset="0"/>
                        </a:rPr>
                        <m:t>kg</m:t>
                      </m:r>
                      <m:r>
                        <a:rPr lang="zh-CN" altLang="en-US" sz="2400" i="1">
                          <a:solidFill>
                            <a:srgbClr val="000000"/>
                          </a:solidFill>
                          <a:latin typeface="Cambria Math" panose="02040503050406030204" pitchFamily="18" charset="0"/>
                        </a:rPr>
                        <m:t>)</m:t>
                      </m:r>
                    </m:oMath>
                  </m:oMathPara>
                </a14:m>
                <a:endParaRPr lang="zh-CN" altLang="en-US" sz="2400"/>
              </a:p>
            </p:txBody>
          </p:sp>
        </mc:Choice>
        <mc:Fallback xmlns="">
          <p:sp>
            <p:nvSpPr>
              <p:cNvPr id="9" name="Object 3"/>
              <p:cNvSpPr txBox="1">
                <a:spLocks noRot="1" noChangeAspect="1" noMove="1" noResize="1" noEditPoints="1" noAdjustHandles="1" noChangeArrowheads="1" noChangeShapeType="1" noTextEdit="1"/>
              </p:cNvSpPr>
              <p:nvPr/>
            </p:nvSpPr>
            <p:spPr bwMode="auto">
              <a:xfrm>
                <a:off x="1151463" y="5634754"/>
                <a:ext cx="6335712" cy="1206228"/>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11" name="标题 3">
            <a:extLst>
              <a:ext uri="{FF2B5EF4-FFF2-40B4-BE49-F238E27FC236}">
                <a16:creationId xmlns:a16="http://schemas.microsoft.com/office/drawing/2014/main" id="{FF8AB51C-1BFA-4E54-95B0-05FBBEACF778}"/>
              </a:ext>
            </a:extLst>
          </p:cNvPr>
          <p:cNvSpPr txBox="1">
            <a:spLocks/>
          </p:cNvSpPr>
          <p:nvPr/>
        </p:nvSpPr>
        <p:spPr>
          <a:xfrm>
            <a:off x="756000" y="108000"/>
            <a:ext cx="3023912"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最小二乘法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2" name="Picture 3" descr="散点图">
            <a:extLst>
              <a:ext uri="{FF2B5EF4-FFF2-40B4-BE49-F238E27FC236}">
                <a16:creationId xmlns:a16="http://schemas.microsoft.com/office/drawing/2014/main" id="{CDC97475-795A-455F-B159-0446506F8AED}"/>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694927" y="2242238"/>
            <a:ext cx="4086225" cy="30099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5">
            <a:extLst>
              <a:ext uri="{FF2B5EF4-FFF2-40B4-BE49-F238E27FC236}">
                <a16:creationId xmlns:a16="http://schemas.microsoft.com/office/drawing/2014/main" id="{09606F22-AAC2-4DEF-B566-A2821325D822}"/>
              </a:ext>
            </a:extLst>
          </p:cNvPr>
          <p:cNvSpPr>
            <a:spLocks noChangeShapeType="1"/>
          </p:cNvSpPr>
          <p:nvPr/>
        </p:nvSpPr>
        <p:spPr bwMode="auto">
          <a:xfrm flipV="1">
            <a:off x="5796135" y="2045388"/>
            <a:ext cx="2148673" cy="2700892"/>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Text Box 6">
            <a:extLst>
              <a:ext uri="{FF2B5EF4-FFF2-40B4-BE49-F238E27FC236}">
                <a16:creationId xmlns:a16="http://schemas.microsoft.com/office/drawing/2014/main" id="{5A771D06-3129-41A7-9FF1-72D68B96598E}"/>
              </a:ext>
            </a:extLst>
          </p:cNvPr>
          <p:cNvSpPr txBox="1">
            <a:spLocks noChangeArrowheads="1"/>
          </p:cNvSpPr>
          <p:nvPr/>
        </p:nvSpPr>
        <p:spPr bwMode="auto">
          <a:xfrm>
            <a:off x="271624" y="3536392"/>
            <a:ext cx="367208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分析：</a:t>
            </a:r>
            <a:endPar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lvl="1">
              <a:spcBef>
                <a:spcPct val="50000"/>
              </a:spcBef>
            </a:pP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身高</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y</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为自变量</a:t>
            </a:r>
            <a:endPar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lvl="1">
              <a:spcBef>
                <a:spcPct val="50000"/>
              </a:spcBef>
            </a:pP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体重</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为因变量</a:t>
            </a:r>
            <a:endPar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5" name="对象 14">
            <a:extLst>
              <a:ext uri="{FF2B5EF4-FFF2-40B4-BE49-F238E27FC236}">
                <a16:creationId xmlns:a16="http://schemas.microsoft.com/office/drawing/2014/main" id="{1EBF7ADF-EBCB-4954-9B1F-E182B2FCA8D1}"/>
              </a:ext>
            </a:extLst>
          </p:cNvPr>
          <p:cNvGraphicFramePr>
            <a:graphicFrameLocks noChangeAspect="1"/>
          </p:cNvGraphicFramePr>
          <p:nvPr>
            <p:extLst>
              <p:ext uri="{D42A27DB-BD31-4B8C-83A1-F6EECF244321}">
                <p14:modId xmlns:p14="http://schemas.microsoft.com/office/powerpoint/2010/main" val="3604588979"/>
              </p:ext>
            </p:extLst>
          </p:nvPr>
        </p:nvGraphicFramePr>
        <p:xfrm>
          <a:off x="1799696" y="805869"/>
          <a:ext cx="5544608" cy="1253019"/>
        </p:xfrm>
        <a:graphic>
          <a:graphicData uri="http://schemas.openxmlformats.org/presentationml/2006/ole">
            <mc:AlternateContent xmlns:mc="http://schemas.openxmlformats.org/markup-compatibility/2006">
              <mc:Choice xmlns:v="urn:schemas-microsoft-com:vml" Requires="v">
                <p:oleObj spid="_x0000_s35035" name="Equation" r:id="rId7" imgW="2247900" imgH="508000" progId="Equation.DSMT4">
                  <p:embed/>
                </p:oleObj>
              </mc:Choice>
              <mc:Fallback>
                <p:oleObj name="Equation" r:id="rId7" imgW="2247900" imgH="508000" progId="Equation.DSMT4">
                  <p:embed/>
                  <p:pic>
                    <p:nvPicPr>
                      <p:cNvPr id="19" name="对象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9696" y="805869"/>
                        <a:ext cx="5544608" cy="1253019"/>
                      </a:xfrm>
                      <a:prstGeom prst="rect">
                        <a:avLst/>
                      </a:prstGeom>
                      <a:noFill/>
                      <a:ln>
                        <a:noFill/>
                      </a:ln>
                      <a:effectLst/>
                    </p:spPr>
                  </p:pic>
                </p:oleObj>
              </mc:Fallback>
            </mc:AlternateContent>
          </a:graphicData>
        </a:graphic>
      </p:graphicFrame>
      <p:graphicFrame>
        <p:nvGraphicFramePr>
          <p:cNvPr id="16" name="Group 3">
            <a:extLst>
              <a:ext uri="{FF2B5EF4-FFF2-40B4-BE49-F238E27FC236}">
                <a16:creationId xmlns:a16="http://schemas.microsoft.com/office/drawing/2014/main" id="{B3B36B12-6494-4C46-A58C-0C16D4B05C6D}"/>
              </a:ext>
            </a:extLst>
          </p:cNvPr>
          <p:cNvGraphicFramePr>
            <a:graphicFrameLocks/>
          </p:cNvGraphicFramePr>
          <p:nvPr>
            <p:extLst>
              <p:ext uri="{D42A27DB-BD31-4B8C-83A1-F6EECF244321}">
                <p14:modId xmlns:p14="http://schemas.microsoft.com/office/powerpoint/2010/main" val="1162397223"/>
              </p:ext>
            </p:extLst>
          </p:nvPr>
        </p:nvGraphicFramePr>
        <p:xfrm>
          <a:off x="294748" y="2297421"/>
          <a:ext cx="4347113" cy="1131221"/>
        </p:xfrm>
        <a:graphic>
          <a:graphicData uri="http://schemas.openxmlformats.org/drawingml/2006/table">
            <a:tbl>
              <a:tblPr/>
              <a:tblGrid>
                <a:gridCol w="483192">
                  <a:extLst>
                    <a:ext uri="{9D8B030D-6E8A-4147-A177-3AD203B41FA5}">
                      <a16:colId xmlns:a16="http://schemas.microsoft.com/office/drawing/2014/main" val="20000"/>
                    </a:ext>
                  </a:extLst>
                </a:gridCol>
                <a:gridCol w="482385">
                  <a:extLst>
                    <a:ext uri="{9D8B030D-6E8A-4147-A177-3AD203B41FA5}">
                      <a16:colId xmlns:a16="http://schemas.microsoft.com/office/drawing/2014/main" val="20001"/>
                    </a:ext>
                  </a:extLst>
                </a:gridCol>
                <a:gridCol w="483192">
                  <a:extLst>
                    <a:ext uri="{9D8B030D-6E8A-4147-A177-3AD203B41FA5}">
                      <a16:colId xmlns:a16="http://schemas.microsoft.com/office/drawing/2014/main" val="20002"/>
                    </a:ext>
                  </a:extLst>
                </a:gridCol>
                <a:gridCol w="484000">
                  <a:extLst>
                    <a:ext uri="{9D8B030D-6E8A-4147-A177-3AD203B41FA5}">
                      <a16:colId xmlns:a16="http://schemas.microsoft.com/office/drawing/2014/main" val="20003"/>
                    </a:ext>
                  </a:extLst>
                </a:gridCol>
                <a:gridCol w="481576">
                  <a:extLst>
                    <a:ext uri="{9D8B030D-6E8A-4147-A177-3AD203B41FA5}">
                      <a16:colId xmlns:a16="http://schemas.microsoft.com/office/drawing/2014/main" val="20004"/>
                    </a:ext>
                  </a:extLst>
                </a:gridCol>
                <a:gridCol w="484000">
                  <a:extLst>
                    <a:ext uri="{9D8B030D-6E8A-4147-A177-3AD203B41FA5}">
                      <a16:colId xmlns:a16="http://schemas.microsoft.com/office/drawing/2014/main" val="20005"/>
                    </a:ext>
                  </a:extLst>
                </a:gridCol>
                <a:gridCol w="483192">
                  <a:extLst>
                    <a:ext uri="{9D8B030D-6E8A-4147-A177-3AD203B41FA5}">
                      <a16:colId xmlns:a16="http://schemas.microsoft.com/office/drawing/2014/main" val="20006"/>
                    </a:ext>
                  </a:extLst>
                </a:gridCol>
                <a:gridCol w="482384">
                  <a:extLst>
                    <a:ext uri="{9D8B030D-6E8A-4147-A177-3AD203B41FA5}">
                      <a16:colId xmlns:a16="http://schemas.microsoft.com/office/drawing/2014/main" val="20007"/>
                    </a:ext>
                  </a:extLst>
                </a:gridCol>
                <a:gridCol w="483192">
                  <a:extLst>
                    <a:ext uri="{9D8B030D-6E8A-4147-A177-3AD203B41FA5}">
                      <a16:colId xmlns:a16="http://schemas.microsoft.com/office/drawing/2014/main" val="20008"/>
                    </a:ext>
                  </a:extLst>
                </a:gridCol>
              </a:tblGrid>
              <a:tr h="3767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编号</a:t>
                      </a:r>
                    </a:p>
                  </a:txBody>
                  <a:tcPr marL="51306" marR="51306" marT="25653" marB="25653"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7</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8</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3776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身高</a:t>
                      </a:r>
                    </a:p>
                  </a:txBody>
                  <a:tcPr marL="51306" marR="51306" marT="25653" marB="25653"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165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165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157</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170</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175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165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155</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170</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1"/>
                  </a:ext>
                </a:extLst>
              </a:tr>
              <a:tr h="3767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体重</a:t>
                      </a:r>
                    </a:p>
                  </a:txBody>
                  <a:tcPr marL="51306" marR="51306" marT="25653" marB="25653"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48</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57</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50</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54</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64</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61</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43</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59</a:t>
                      </a:r>
                    </a:p>
                  </a:txBody>
                  <a:tcPr marL="51306" marR="51306" marT="25653" marB="25653"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90351921"/>
      </p:ext>
    </p:extLst>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8578850" y="6411913"/>
            <a:ext cx="565150" cy="365125"/>
          </a:xfrm>
          <a:prstGeom prst="rect">
            <a:avLst/>
          </a:prstGeom>
        </p:spPr>
        <p:txBody>
          <a:bodyPr/>
          <a:lstStyle/>
          <a:p>
            <a:fld id="{D9A2D461-AF4D-47C7-9839-6831AAAE9194}"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15</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custDataLst>
              <p:tags r:id="rId2"/>
            </p:custDataLst>
          </p:nvPr>
        </p:nvSpPr>
        <p:spPr>
          <a:xfrm>
            <a:off x="5076056" y="2273213"/>
            <a:ext cx="4320480" cy="635001"/>
          </a:xfrm>
          <a:prstGeom prst="rect">
            <a:avLst/>
          </a:prstGeom>
          <a:noFill/>
        </p:spPr>
        <p:txBody>
          <a:bodyPr vert="horz" wrap="square" rtlCol="0" anchor="ctr" anchorCtr="0">
            <a:noAutofit/>
          </a:bodyPr>
          <a:lstStyle/>
          <a:p>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Theta=</a:t>
            </a:r>
            <a:r>
              <a:rPr lang="zh-CN" altLang="en-US" sz="240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custDataLst>
              <p:tags r:id="rId3"/>
            </p:custDataLst>
          </p:nvPr>
        </p:nvSpPr>
        <p:spPr bwMode="auto">
          <a:xfrm>
            <a:off x="0" y="6501584"/>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20" name="内容占位符 1"/>
          <p:cNvSpPr txBox="1">
            <a:spLocks/>
          </p:cNvSpPr>
          <p:nvPr/>
        </p:nvSpPr>
        <p:spPr>
          <a:xfrm>
            <a:off x="297815" y="821137"/>
            <a:ext cx="8229600" cy="2143125"/>
          </a:xfrm>
          <a:prstGeom prst="rect">
            <a:avLst/>
          </a:prstGeom>
        </p:spPr>
        <p:txBody>
          <a:bodyPr/>
          <a:lstStyle>
            <a:lvl1pPr marL="342900" indent="-342900" algn="l" rtl="0" eaLnBrk="1" fontAlgn="base" hangingPunct="1">
              <a:lnSpc>
                <a:spcPct val="120000"/>
              </a:lnSpc>
              <a:spcBef>
                <a:spcPct val="20000"/>
              </a:spcBef>
              <a:spcAft>
                <a:spcPct val="0"/>
              </a:spcAft>
              <a:buClrTx/>
              <a:buFont typeface="Wingdings" pitchFamily="2" charset="2"/>
              <a:buChar char=""/>
              <a:defRPr sz="3000" b="0" spc="0" baseline="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sz="2600" b="0" spc="0" baseline="0">
                <a:solidFill>
                  <a:schemeClr val="tx1"/>
                </a:solidFill>
                <a:latin typeface="华文中宋" panose="02010600040101010101" pitchFamily="2" charset="-122"/>
                <a:ea typeface="华文中宋" panose="02010600040101010101" pitchFamily="2" charset="-122"/>
              </a:defRPr>
            </a:lvl2pPr>
            <a:lvl3pPr marL="914400" indent="0" algn="l" rtl="0" eaLnBrk="1" fontAlgn="base" hangingPunct="1">
              <a:lnSpc>
                <a:spcPct val="120000"/>
              </a:lnSpc>
              <a:spcBef>
                <a:spcPct val="20000"/>
              </a:spcBef>
              <a:spcAft>
                <a:spcPct val="0"/>
              </a:spcAft>
              <a:buClr>
                <a:srgbClr val="00B0F0"/>
              </a:buClr>
              <a:buNone/>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sz="2200" b="0" spc="0" baseline="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原函数</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误差最小化：如何求得</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theta</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使得</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min</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J</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函数的微分</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求解</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J</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：简单方法即</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求解方程</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1" name="Picture 2" descr="https://upload-images.jianshu.io/upload_images/1234352-abb73822fb6d2a2c.png?imageMogr2/auto-ori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9511" y="894502"/>
            <a:ext cx="1270159" cy="43005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upload-images.jianshu.io/upload_images/1234352-66ce0cdcef5e2686.png?imageMogr2/auto-ori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9511" y="1878158"/>
            <a:ext cx="1410176" cy="3900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https://upload-images.jianshu.io/upload_images/1234352-bb7fa36d116fcadc.png?imageMogr2/auto-ori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18441" y="2844245"/>
            <a:ext cx="3159296" cy="30699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9" y="3020720"/>
            <a:ext cx="3357219" cy="2924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圆角矩形 6">
            <a:extLst>
              <a:ext uri="{FF2B5EF4-FFF2-40B4-BE49-F238E27FC236}">
                <a16:creationId xmlns:a16="http://schemas.microsoft.com/office/drawing/2014/main" id="{90043277-4B67-4650-9877-4D77416ED74A}"/>
              </a:ext>
            </a:extLst>
          </p:cNvPr>
          <p:cNvSpPr/>
          <p:nvPr>
            <p:custDataLst>
              <p:tags r:id="rId4"/>
            </p:custDataLst>
          </p:nvPr>
        </p:nvSpPr>
        <p:spPr bwMode="auto">
          <a:xfrm>
            <a:off x="6172200" y="5956927"/>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78045312"/>
      </p:ext>
    </p:extLst>
  </p:cSld>
  <p:clrMapOvr>
    <a:masterClrMapping/>
  </p:clrMapOvr>
  <p:transition spd="med">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829978"/>
      </p:ext>
    </p:extLst>
  </p:cSld>
  <p:clrMapOvr>
    <a:masterClrMapping/>
  </p:clrMapOvr>
  <p:transition spd="med">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1926681"/>
          </a:xfrm>
          <a:prstGeom prst="rect">
            <a:avLst/>
          </a:prstGeom>
        </p:spPr>
        <p:txBody>
          <a:bodyPr>
            <a:spAutoFit/>
          </a:bodyPr>
          <a:lstStyle/>
          <a:p>
            <a:pPr marL="360000" indent="-360000" algn="just">
              <a:lnSpc>
                <a:spcPct val="13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梯度</a:t>
            </a:r>
            <a:endParaRPr lang="en-US" altLang="zh-CN" sz="2400" dirty="0">
              <a:cs typeface="+mn-ea"/>
              <a:sym typeface="Times New Roman" panose="02020603050405020304" pitchFamily="18" charset="0"/>
            </a:endParaRPr>
          </a:p>
          <a:p>
            <a:pPr lvl="1">
              <a:lnSpc>
                <a:spcPct val="13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梯度的本意是一个向量（矢量），表示某一函数在该点处的方向导数沿着该方向取得最大值，即函数在该点处沿着该方向（此梯度的方向）变化最快，变化率最大（为该梯度的模</a:t>
            </a:r>
            <a:r>
              <a:rPr lang="zh-CN" altLang="en-US" sz="2200">
                <a:sym typeface="Times New Roman" panose="02020603050405020304" pitchFamily="18" charset="0"/>
              </a:rPr>
              <a:t>）。</a:t>
            </a:r>
            <a:endParaRPr lang="en-US" altLang="zh-CN" sz="2200" dirty="0">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优化求解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梯度</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下降法</a:t>
            </a:r>
          </a:p>
        </p:txBody>
      </p:sp>
      <p:pic>
        <p:nvPicPr>
          <p:cNvPr id="12292" name="Picture 4" descr="https://upload-images.jianshu.io/upload_images/1234352-6ae594f795406b8b.png?imageMogr2/auto-or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528" y="2838238"/>
            <a:ext cx="6028944" cy="3377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702754"/>
      </p:ext>
    </p:extLst>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1563505"/>
          </a:xfrm>
          <a:prstGeom prst="rect">
            <a:avLst/>
          </a:prstGeom>
        </p:spPr>
        <p:txBody>
          <a:bodyPr>
            <a:spAutoFit/>
          </a:bodyPr>
          <a:lstStyle/>
          <a:p>
            <a:pPr marL="360000" indent="-360000" algn="just">
              <a:lnSpc>
                <a:spcPct val="13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基本思想</a:t>
            </a:r>
            <a:endParaRPr lang="en-US" altLang="zh-CN" sz="2400" dirty="0">
              <a:cs typeface="+mn-ea"/>
              <a:sym typeface="Times New Roman" panose="02020603050405020304" pitchFamily="18" charset="0"/>
            </a:endParaRPr>
          </a:p>
          <a:p>
            <a:pPr lvl="1">
              <a:lnSpc>
                <a:spcPct val="13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向着梯度的</a:t>
            </a:r>
            <a:r>
              <a:rPr lang="zh-CN" altLang="en-US" sz="2200">
                <a:sym typeface="Times New Roman" panose="02020603050405020304" pitchFamily="18" charset="0"/>
              </a:rPr>
              <a:t>反方向调整</a:t>
            </a:r>
            <a:endParaRPr lang="en-US" altLang="zh-CN" sz="2200" dirty="0">
              <a:sym typeface="Times New Roman" panose="02020603050405020304" pitchFamily="18" charset="0"/>
            </a:endParaRPr>
          </a:p>
          <a:p>
            <a:pPr lvl="1">
              <a:lnSpc>
                <a:spcPct val="13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步长不能太大，也不能太小</a:t>
            </a:r>
          </a:p>
        </p:txBody>
      </p:sp>
      <p:pic>
        <p:nvPicPr>
          <p:cNvPr id="21506" name="Picture 2" descr="https://upload-images.jianshu.io/upload_images/1234352-af8dd9722c762c13.png?imageMogr2/auto-or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402" y="2636912"/>
            <a:ext cx="7571184" cy="226907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3">
            <a:extLst>
              <a:ext uri="{FF2B5EF4-FFF2-40B4-BE49-F238E27FC236}">
                <a16:creationId xmlns:a16="http://schemas.microsoft.com/office/drawing/2014/main" id="{083897F3-E907-4794-B87C-05C74E53ADFF}"/>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优化求解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梯度下降法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2861914026"/>
      </p:ext>
    </p:extLst>
  </p:cSld>
  <p:clrMapOvr>
    <a:masterClrMapping/>
  </p:clrMapOvr>
  <p:transition spd="med">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https://upload-images.jianshu.io/upload_images/1234352-af8dd9722c762c13.png?imageMogr2/auto-ori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738" y="4429134"/>
            <a:ext cx="5583779" cy="1673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custDataLst>
              <p:tags r:id="rId2"/>
            </p:custDataLst>
          </p:nvPr>
        </p:nvSpPr>
        <p:spPr>
          <a:xfrm>
            <a:off x="7230591" y="4588843"/>
            <a:ext cx="112239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增大</a:t>
            </a:r>
          </a:p>
        </p:txBody>
      </p:sp>
      <p:sp>
        <p:nvSpPr>
          <p:cNvPr id="6" name="TextBox 5"/>
          <p:cNvSpPr txBox="1"/>
          <p:nvPr>
            <p:custDataLst>
              <p:tags r:id="rId3"/>
            </p:custDataLst>
          </p:nvPr>
        </p:nvSpPr>
        <p:spPr>
          <a:xfrm>
            <a:off x="7230591" y="5305330"/>
            <a:ext cx="112239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减少</a:t>
            </a:r>
          </a:p>
        </p:txBody>
      </p:sp>
      <p:sp>
        <p:nvSpPr>
          <p:cNvPr id="9" name="椭圆 8"/>
          <p:cNvSpPr>
            <a:spLocks noChangeAspect="1"/>
          </p:cNvSpPr>
          <p:nvPr>
            <p:custDataLst>
              <p:tags r:id="rId4"/>
            </p:custDataLst>
          </p:nvPr>
        </p:nvSpPr>
        <p:spPr bwMode="auto">
          <a:xfrm>
            <a:off x="6516216" y="4653136"/>
            <a:ext cx="514350" cy="514350"/>
          </a:xfrm>
          <a:prstGeom prst="ellipse">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椭圆 9"/>
          <p:cNvSpPr>
            <a:spLocks noChangeAspect="1"/>
          </p:cNvSpPr>
          <p:nvPr>
            <p:custDataLst>
              <p:tags r:id="rId5"/>
            </p:custDataLst>
          </p:nvPr>
        </p:nvSpPr>
        <p:spPr bwMode="auto">
          <a:xfrm>
            <a:off x="6516216" y="536962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圆角矩形 12"/>
          <p:cNvSpPr/>
          <p:nvPr>
            <p:custDataLst>
              <p:tags r:id="rId6"/>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sp>
        <p:nvSpPr>
          <p:cNvPr id="20" name="Rectangle 3"/>
          <p:cNvSpPr txBox="1">
            <a:spLocks noChangeArrowheads="1"/>
          </p:cNvSpPr>
          <p:nvPr/>
        </p:nvSpPr>
        <p:spPr bwMode="gray">
          <a:xfrm>
            <a:off x="254001" y="833045"/>
            <a:ext cx="4262468" cy="3483198"/>
          </a:xfrm>
          <a:prstGeom prst="rect">
            <a:avLst/>
          </a:prstGeom>
        </p:spPr>
        <p:txBody>
          <a:bodyPr wrap="square">
            <a:spAutoFit/>
          </a:bodyPr>
          <a:lstStyle>
            <a:lvl1pPr marL="360000" indent="-360000" algn="just">
              <a:lnSpc>
                <a:spcPct val="130000"/>
              </a:lnSpc>
              <a:spcBef>
                <a:spcPts val="600"/>
              </a:spcBef>
              <a:buClr>
                <a:srgbClr val="FF6600"/>
              </a:buClr>
              <a:buSzPct val="80000"/>
              <a:buFont typeface="Wingdings" panose="05000000000000000000" pitchFamily="2" charset="2"/>
              <a:buChar char="l"/>
              <a:defRPr sz="2400">
                <a:cs typeface="+mn-ea"/>
              </a:defRPr>
            </a:lvl1pPr>
            <a:lvl2pPr marL="685800" lvl="1" indent="-228600">
              <a:lnSpc>
                <a:spcPct val="13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Times New Roman" panose="02020603050405020304" pitchFamily="18" charset="0"/>
              </a:rPr>
              <a:t>情况一直观表达</a:t>
            </a:r>
          </a:p>
          <a:p>
            <a:pPr lvl="1"/>
            <a:r>
              <a:rPr lang="zh-CN" altLang="en-US" sz="2400" dirty="0">
                <a:sym typeface="Times New Roman" panose="02020603050405020304" pitchFamily="18" charset="0"/>
              </a:rPr>
              <a:t>当误差对权值</a:t>
            </a:r>
            <a:r>
              <a:rPr lang="zh-CN" altLang="en-US" sz="2400">
                <a:sym typeface="Times New Roman" panose="02020603050405020304" pitchFamily="18" charset="0"/>
              </a:rPr>
              <a:t>的偏导数小于</a:t>
            </a:r>
            <a:r>
              <a:rPr lang="zh-CN" altLang="en-US" sz="2400" dirty="0">
                <a:sym typeface="Times New Roman" panose="02020603050405020304" pitchFamily="18" charset="0"/>
              </a:rPr>
              <a:t>零时，权值</a:t>
            </a:r>
            <a:r>
              <a:rPr lang="zh-CN" altLang="en-US" sz="2400">
                <a:sym typeface="Times New Roman" panose="02020603050405020304" pitchFamily="18" charset="0"/>
              </a:rPr>
              <a:t>调整量为</a:t>
            </a:r>
            <a:r>
              <a:rPr lang="zh-CN" altLang="en-US" sz="2400" dirty="0">
                <a:sym typeface="Times New Roman" panose="02020603050405020304" pitchFamily="18" charset="0"/>
              </a:rPr>
              <a:t>正，实际输出</a:t>
            </a:r>
            <a:r>
              <a:rPr lang="zh-CN" altLang="en-US" sz="2400">
                <a:sym typeface="Times New Roman" panose="02020603050405020304" pitchFamily="18" charset="0"/>
              </a:rPr>
              <a:t>少于期望输出</a:t>
            </a:r>
            <a:r>
              <a:rPr lang="zh-CN" altLang="en-US" sz="2400" dirty="0">
                <a:sym typeface="Times New Roman" panose="02020603050405020304" pitchFamily="18" charset="0"/>
              </a:rPr>
              <a:t>，权值向</a:t>
            </a:r>
            <a:r>
              <a:rPr lang="en-US" altLang="zh-CN" sz="2400" dirty="0">
                <a:solidFill>
                  <a:srgbClr val="FF6600"/>
                </a:solidFill>
                <a:sym typeface="Times New Roman" panose="02020603050405020304" pitchFamily="18" charset="0"/>
              </a:rPr>
              <a:t>【</a:t>
            </a:r>
            <a:r>
              <a:rPr lang="zh-CN" altLang="en-US" sz="2400" dirty="0">
                <a:solidFill>
                  <a:srgbClr val="FF6600"/>
                </a:solidFill>
                <a:sym typeface="Times New Roman" panose="02020603050405020304" pitchFamily="18" charset="0"/>
              </a:rPr>
              <a:t>选择题</a:t>
            </a:r>
            <a:r>
              <a:rPr lang="en-US" altLang="zh-CN" sz="2400">
                <a:solidFill>
                  <a:srgbClr val="FF6600"/>
                </a:solidFill>
                <a:sym typeface="Times New Roman" panose="02020603050405020304" pitchFamily="18" charset="0"/>
              </a:rPr>
              <a:t>】</a:t>
            </a:r>
            <a:r>
              <a:rPr lang="zh-CN" altLang="en-US" sz="2400">
                <a:sym typeface="Times New Roman" panose="02020603050405020304" pitchFamily="18" charset="0"/>
              </a:rPr>
              <a:t>方向调整</a:t>
            </a:r>
            <a:r>
              <a:rPr lang="zh-CN" altLang="en-US" sz="2400" dirty="0">
                <a:sym typeface="Times New Roman" panose="02020603050405020304" pitchFamily="18" charset="0"/>
              </a:rPr>
              <a:t>，使得实际输出</a:t>
            </a:r>
            <a:r>
              <a:rPr lang="zh-CN" altLang="en-US" sz="2400">
                <a:sym typeface="Times New Roman" panose="02020603050405020304" pitchFamily="18" charset="0"/>
              </a:rPr>
              <a:t>与期望输出</a:t>
            </a:r>
            <a:r>
              <a:rPr lang="zh-CN" altLang="en-US" sz="2400" dirty="0">
                <a:sym typeface="Times New Roman" panose="02020603050405020304" pitchFamily="18" charset="0"/>
              </a:rPr>
              <a:t>的差</a:t>
            </a:r>
            <a:r>
              <a:rPr lang="zh-CN" altLang="en-US" sz="2400">
                <a:sym typeface="Times New Roman" panose="02020603050405020304" pitchFamily="18" charset="0"/>
              </a:rPr>
              <a:t>减少。</a:t>
            </a:r>
            <a:endParaRPr lang="zh-CN" altLang="en-US" sz="2400" dirty="0">
              <a:sym typeface="Times New Roman" panose="02020603050405020304" pitchFamily="18" charset="0"/>
            </a:endParaRPr>
          </a:p>
        </p:txBody>
      </p:sp>
      <p:grpSp>
        <p:nvGrpSpPr>
          <p:cNvPr id="21" name="Group 4"/>
          <p:cNvGrpSpPr>
            <a:grpSpLocks/>
          </p:cNvGrpSpPr>
          <p:nvPr/>
        </p:nvGrpSpPr>
        <p:grpSpPr bwMode="auto">
          <a:xfrm>
            <a:off x="4999203" y="907584"/>
            <a:ext cx="3548376" cy="3602300"/>
            <a:chOff x="0" y="0"/>
            <a:chExt cx="2097" cy="1996"/>
          </a:xfrm>
        </p:grpSpPr>
        <p:grpSp>
          <p:nvGrpSpPr>
            <p:cNvPr id="22" name="Group 5"/>
            <p:cNvGrpSpPr>
              <a:grpSpLocks/>
            </p:cNvGrpSpPr>
            <p:nvPr/>
          </p:nvGrpSpPr>
          <p:grpSpPr bwMode="auto">
            <a:xfrm>
              <a:off x="0" y="0"/>
              <a:ext cx="1982" cy="1996"/>
              <a:chOff x="0" y="0"/>
              <a:chExt cx="1982" cy="1996"/>
            </a:xfrm>
          </p:grpSpPr>
          <p:grpSp>
            <p:nvGrpSpPr>
              <p:cNvPr id="24" name="Group 7"/>
              <p:cNvGrpSpPr>
                <a:grpSpLocks/>
              </p:cNvGrpSpPr>
              <p:nvPr/>
            </p:nvGrpSpPr>
            <p:grpSpPr bwMode="auto">
              <a:xfrm>
                <a:off x="240" y="61"/>
                <a:ext cx="1680" cy="1392"/>
                <a:chOff x="0" y="0"/>
                <a:chExt cx="2520" cy="2340"/>
              </a:xfrm>
            </p:grpSpPr>
            <p:sp>
              <p:nvSpPr>
                <p:cNvPr id="27" name="Line 8"/>
                <p:cNvSpPr>
                  <a:spLocks noChangeShapeType="1"/>
                </p:cNvSpPr>
                <p:nvPr/>
              </p:nvSpPr>
              <p:spPr bwMode="auto">
                <a:xfrm>
                  <a:off x="0" y="2340"/>
                  <a:ext cx="2520" cy="0"/>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Line 9"/>
                <p:cNvSpPr>
                  <a:spLocks noChangeShapeType="1"/>
                </p:cNvSpPr>
                <p:nvPr/>
              </p:nvSpPr>
              <p:spPr bwMode="auto">
                <a:xfrm flipV="1">
                  <a:off x="0" y="0"/>
                  <a:ext cx="0" cy="2340"/>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Freeform 10"/>
                <p:cNvSpPr>
                  <a:spLocks/>
                </p:cNvSpPr>
                <p:nvPr/>
              </p:nvSpPr>
              <p:spPr bwMode="auto">
                <a:xfrm rot="710109" flipH="1">
                  <a:off x="360" y="312"/>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 name="T9" fmla="*/ 0 w 1980"/>
                    <a:gd name="T10" fmla="*/ 0 h 1794"/>
                    <a:gd name="T11" fmla="*/ 1980 w 1980"/>
                    <a:gd name="T12" fmla="*/ 1794 h 1794"/>
                  </a:gdLst>
                  <a:ahLst/>
                  <a:cxnLst>
                    <a:cxn ang="T6">
                      <a:pos x="T0" y="T1"/>
                    </a:cxn>
                    <a:cxn ang="T7">
                      <a:pos x="T2" y="T3"/>
                    </a:cxn>
                    <a:cxn ang="T8">
                      <a:pos x="T4" y="T5"/>
                    </a:cxn>
                  </a:cxnLst>
                  <a:rect l="T9" t="T10" r="T11" b="T12"/>
                  <a:pathLst>
                    <a:path w="1980" h="1794">
                      <a:moveTo>
                        <a:pt x="0" y="0"/>
                      </a:moveTo>
                      <a:cubicBezTo>
                        <a:pt x="195" y="819"/>
                        <a:pt x="390" y="1638"/>
                        <a:pt x="720" y="1716"/>
                      </a:cubicBezTo>
                      <a:cubicBezTo>
                        <a:pt x="1050" y="1794"/>
                        <a:pt x="1515" y="1131"/>
                        <a:pt x="1980" y="468"/>
                      </a:cubicBez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Line 11"/>
                <p:cNvSpPr>
                  <a:spLocks noChangeShapeType="1"/>
                </p:cNvSpPr>
                <p:nvPr/>
              </p:nvSpPr>
              <p:spPr bwMode="auto">
                <a:xfrm>
                  <a:off x="360" y="780"/>
                  <a:ext cx="1080" cy="156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5" name="Rectangle 12"/>
              <p:cNvSpPr>
                <a:spLocks noChangeArrowheads="1"/>
              </p:cNvSpPr>
              <p:nvPr/>
            </p:nvSpPr>
            <p:spPr bwMode="auto">
              <a:xfrm>
                <a:off x="0" y="0"/>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微软雅黑" panose="020B0503020204020204" pitchFamily="34" charset="-122"/>
                    <a:sym typeface="Times New Roman" panose="02020603050405020304" pitchFamily="18" charset="0"/>
                  </a:rPr>
                  <a:t>e</a:t>
                </a:r>
              </a:p>
            </p:txBody>
          </p:sp>
          <p:sp>
            <p:nvSpPr>
              <p:cNvPr id="26" name="Rectangle 13"/>
              <p:cNvSpPr>
                <a:spLocks noChangeArrowheads="1"/>
              </p:cNvSpPr>
              <p:nvPr/>
            </p:nvSpPr>
            <p:spPr bwMode="auto">
              <a:xfrm>
                <a:off x="655" y="1740"/>
                <a:ext cx="132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&lt;0,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此时</a:t>
                </a:r>
                <a:r>
                  <a:rPr lang="en-US" altLang="zh-CN" sz="2400" dirty="0" err="1">
                    <a:latin typeface="Times New Roman" panose="02020603050405020304" pitchFamily="18" charset="0"/>
                    <a:ea typeface="微软雅黑" panose="020B0503020204020204" pitchFamily="34" charset="-122"/>
                    <a:sym typeface="Times New Roman" panose="02020603050405020304" pitchFamily="18" charset="0"/>
                  </a:rPr>
                  <a:t>Δw</a:t>
                </a:r>
                <a:r>
                  <a:rPr lang="en-US" altLang="zh-CN" sz="2400" baseline="-30000" dirty="0" err="1">
                    <a:latin typeface="Times New Roman" panose="02020603050405020304" pitchFamily="18" charset="0"/>
                    <a:ea typeface="微软雅黑" panose="020B0503020204020204" pitchFamily="34" charset="-122"/>
                    <a:sym typeface="Times New Roman" panose="02020603050405020304" pitchFamily="18" charset="0"/>
                  </a:rPr>
                  <a:t>ho</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&gt;0</a:t>
                </a:r>
              </a:p>
            </p:txBody>
          </p:sp>
        </p:grpSp>
        <p:sp>
          <p:nvSpPr>
            <p:cNvPr id="23" name="Rectangle 14"/>
            <p:cNvSpPr>
              <a:spLocks noChangeArrowheads="1"/>
            </p:cNvSpPr>
            <p:nvPr/>
          </p:nvSpPr>
          <p:spPr bwMode="auto">
            <a:xfrm>
              <a:off x="1728" y="1420"/>
              <a:ext cx="36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400" b="1" baseline="-30000">
                  <a:latin typeface="Times New Roman" panose="02020603050405020304" pitchFamily="18" charset="0"/>
                  <a:ea typeface="微软雅黑" panose="020B0503020204020204" pitchFamily="34" charset="-122"/>
                  <a:sym typeface="Times New Roman" panose="02020603050405020304" pitchFamily="18" charset="0"/>
                </a:rPr>
                <a:t>ho</a:t>
              </a:r>
            </a:p>
          </p:txBody>
        </p:sp>
      </p:grpSp>
      <mc:AlternateContent xmlns:mc="http://schemas.openxmlformats.org/markup-compatibility/2006" xmlns:a14="http://schemas.microsoft.com/office/drawing/2010/main">
        <mc:Choice Requires="a14">
          <p:sp>
            <p:nvSpPr>
              <p:cNvPr id="31" name="文本框 14"/>
              <p:cNvSpPr txBox="1"/>
              <p:nvPr/>
            </p:nvSpPr>
            <p:spPr>
              <a:xfrm>
                <a:off x="5518392" y="3992130"/>
                <a:ext cx="586058" cy="5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sym typeface="Times New Roman" panose="02020603050405020304" pitchFamily="18" charset="0"/>
                            </a:rPr>
                          </m:ctrlPr>
                        </m:fPr>
                        <m:num>
                          <m:r>
                            <a:rPr lang="zh-CN" altLang="en-US" i="1" smtClean="0">
                              <a:latin typeface="Cambria Math" panose="02040503050406030204" pitchFamily="18" charset="0"/>
                              <a:sym typeface="Times New Roman" panose="02020603050405020304" pitchFamily="18" charset="0"/>
                            </a:rPr>
                            <m:t>𝜕</m:t>
                          </m:r>
                          <m:r>
                            <m:rPr>
                              <m:sty m:val="p"/>
                            </m:rPr>
                            <a:rPr lang="en-US" altLang="zh-CN" i="1">
                              <a:latin typeface="Cambria Math" panose="02040503050406030204" pitchFamily="18" charset="0"/>
                              <a:sym typeface="Times New Roman" panose="02020603050405020304" pitchFamily="18" charset="0"/>
                            </a:rPr>
                            <m:t>e</m:t>
                          </m:r>
                        </m:num>
                        <m:den>
                          <m:r>
                            <a:rPr lang="zh-CN" altLang="en-US" i="1" smtClean="0">
                              <a:latin typeface="Cambria Math" panose="02040503050406030204" pitchFamily="18" charset="0"/>
                              <a:sym typeface="Times New Roman" panose="02020603050405020304" pitchFamily="18" charset="0"/>
                            </a:rPr>
                            <m:t>𝜕</m:t>
                          </m:r>
                          <m:sSub>
                            <m:sSubPr>
                              <m:ctrlPr>
                                <a:rPr lang="en-US" altLang="zh-CN" i="1" smtClean="0">
                                  <a:latin typeface="Cambria Math" panose="02040503050406030204" pitchFamily="18" charset="0"/>
                                  <a:sym typeface="Times New Roman" panose="02020603050405020304" pitchFamily="18" charset="0"/>
                                </a:rPr>
                              </m:ctrlPr>
                            </m:sSubPr>
                            <m:e>
                              <m:r>
                                <m:rPr>
                                  <m:sty m:val="p"/>
                                </m:rPr>
                                <a:rPr lang="en-US" altLang="zh-CN" i="1">
                                  <a:latin typeface="Cambria Math" panose="02040503050406030204" pitchFamily="18" charset="0"/>
                                  <a:sym typeface="Times New Roman" panose="02020603050405020304" pitchFamily="18" charset="0"/>
                                </a:rPr>
                                <m:t>w</m:t>
                              </m:r>
                            </m:e>
                            <m:sub>
                              <m:r>
                                <m:rPr>
                                  <m:sty m:val="p"/>
                                </m:rPr>
                                <a:rPr lang="en-US" altLang="zh-CN" i="1">
                                  <a:latin typeface="Cambria Math" panose="02040503050406030204" pitchFamily="18" charset="0"/>
                                  <a:sym typeface="Times New Roman" panose="02020603050405020304" pitchFamily="18" charset="0"/>
                                </a:rPr>
                                <m:t>ho</m:t>
                              </m:r>
                            </m:sub>
                          </m:sSub>
                        </m:den>
                      </m:f>
                    </m:oMath>
                  </m:oMathPara>
                </a14:m>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31" name="文本框 14"/>
              <p:cNvSpPr txBox="1">
                <a:spLocks noRot="1" noChangeAspect="1" noMove="1" noResize="1" noEditPoints="1" noAdjustHandles="1" noChangeArrowheads="1" noChangeShapeType="1" noTextEdit="1"/>
              </p:cNvSpPr>
              <p:nvPr/>
            </p:nvSpPr>
            <p:spPr>
              <a:xfrm>
                <a:off x="5518392" y="3992130"/>
                <a:ext cx="586058" cy="573490"/>
              </a:xfrm>
              <a:prstGeom prst="rect">
                <a:avLst/>
              </a:prstGeom>
              <a:blipFill>
                <a:blip r:embed="rId15"/>
                <a:stretch>
                  <a:fillRect/>
                </a:stretch>
              </a:blipFill>
            </p:spPr>
            <p:txBody>
              <a:bodyPr/>
              <a:lstStyle/>
              <a:p>
                <a:r>
                  <a:rPr lang="zh-CN" altLang="en-US">
                    <a:noFill/>
                  </a:rPr>
                  <a:t> </a:t>
                </a:r>
              </a:p>
            </p:txBody>
          </p:sp>
        </mc:Fallback>
      </mc:AlternateContent>
      <p:grpSp>
        <p:nvGrpSpPr>
          <p:cNvPr id="18" name="组合 17"/>
          <p:cNvGrpSpPr/>
          <p:nvPr>
            <p:custDataLst>
              <p:tags r:id="rId7"/>
            </p:custDataLst>
          </p:nvPr>
        </p:nvGrpSpPr>
        <p:grpSpPr>
          <a:xfrm>
            <a:off x="0" y="0"/>
            <a:ext cx="9144000" cy="635000"/>
            <a:chOff x="0" y="0"/>
            <a:chExt cx="9144000" cy="635000"/>
          </a:xfrm>
        </p:grpSpPr>
        <p:sp>
          <p:nvSpPr>
            <p:cNvPr id="14" name="TitleBackground"/>
            <p:cNvSpPr/>
            <p:nvPr>
              <p:custDataLst>
                <p:tags r:id="rId9"/>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ColorBlock"/>
            <p:cNvSpPr/>
            <p:nvPr>
              <p:custDataLst>
                <p:tags r:id="rId10"/>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TypeText"/>
            <p:cNvSpPr txBox="1"/>
            <p:nvPr>
              <p:custDataLst>
                <p:tags r:id="rId11"/>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17" name="TipText"/>
            <p:cNvSpPr txBox="1"/>
            <p:nvPr>
              <p:custDataLst>
                <p:tags r:id="rId12"/>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3" name="图片 2"/>
          <p:cNvPicPr>
            <a:picLocks/>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0576396"/>
      </p:ext>
    </p:extLst>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580865"/>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买房子问题</a:t>
            </a:r>
          </a:p>
        </p:txBody>
      </p:sp>
      <p:sp>
        <p:nvSpPr>
          <p:cNvPr id="4" name="标题 3"/>
          <p:cNvSpPr>
            <a:spLocks noGrp="1"/>
          </p:cNvSpPr>
          <p:nvPr>
            <p:ph type="title" idx="4294967295"/>
          </p:nvPr>
        </p:nvSpPr>
        <p:spPr>
          <a:xfrm>
            <a:off x="756000" y="108000"/>
            <a:ext cx="2375840" cy="492443"/>
          </a:xfrm>
          <a:prstGeom prst="rect">
            <a:avLst/>
          </a:prstGeom>
        </p:spPr>
        <p:txBody>
          <a:bodyPr wrap="square">
            <a:spAutoFit/>
          </a:bodyPr>
          <a:lstStyle/>
          <a:p>
            <a:pPr>
              <a:lnSpc>
                <a:spcPct val="100000"/>
              </a:lnSpc>
            </a:pP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案例引入</a:t>
            </a:r>
          </a:p>
        </p:txBody>
      </p:sp>
      <p:sp>
        <p:nvSpPr>
          <p:cNvPr id="5" name="Rectangle 3"/>
          <p:cNvSpPr>
            <a:spLocks noChangeArrowheads="1"/>
          </p:cNvSpPr>
          <p:nvPr/>
        </p:nvSpPr>
        <p:spPr bwMode="auto">
          <a:xfrm>
            <a:off x="934135" y="1667049"/>
            <a:ext cx="792088" cy="3459956"/>
          </a:xfrm>
          <a:prstGeom prst="rect">
            <a:avLst/>
          </a:prstGeom>
          <a:solidFill>
            <a:srgbClr val="13548C"/>
          </a:solidFill>
          <a:ln>
            <a:noFill/>
          </a:ln>
        </p:spPr>
        <p:txBody>
          <a:bodyPr vert="eaVert" lIns="36000" tIns="34294" rIns="34294" bIns="34294" anchor="ctr"/>
          <a:lstStyle/>
          <a:p>
            <a:pPr algn="ctr"/>
            <a:r>
              <a:rPr lang="zh-CN" altLang="en-US" sz="24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房屋价格</a:t>
            </a:r>
            <a:r>
              <a:rPr lang="zh-CN" altLang="en-US"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销售表</a:t>
            </a:r>
            <a:endParaRPr lang="en-US" altLang="zh-CN"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Rectangle 17"/>
          <p:cNvSpPr>
            <a:spLocks noChangeArrowheads="1"/>
          </p:cNvSpPr>
          <p:nvPr/>
        </p:nvSpPr>
        <p:spPr bwMode="auto">
          <a:xfrm>
            <a:off x="1763688" y="2348880"/>
            <a:ext cx="6362700" cy="2778125"/>
          </a:xfrm>
          <a:prstGeom prst="rect">
            <a:avLst/>
          </a:prstGeom>
          <a:solidFill>
            <a:schemeClr val="tx2">
              <a:lumMod val="20000"/>
              <a:lumOff val="80000"/>
            </a:schemeClr>
          </a:solidFill>
          <a:ln>
            <a:noFill/>
          </a:ln>
        </p:spPr>
        <p:txBody>
          <a:bodyPr lIns="274320" tIns="91440" rIns="45720"/>
          <a:lstStyle/>
          <a:p>
            <a:pPr marL="214313" indent="-214313"/>
            <a:endParaRPr lang="zh-CN" altLang="zh-CN">
              <a:solidFill>
                <a:srgbClr val="FFFFFF"/>
              </a:solidFill>
              <a:latin typeface="Times New Roman" panose="02020603050405020304" pitchFamily="18" charset="0"/>
              <a:ea typeface="微软雅黑" panose="020B0503020204020204" pitchFamily="34" charset="-122"/>
              <a:cs typeface="Segoe UI" pitchFamily="34" charset="0"/>
              <a:sym typeface="Times New Roman" panose="02020603050405020304" pitchFamily="18" charset="0"/>
            </a:endParaRPr>
          </a:p>
          <a:p>
            <a:pPr marL="214313" indent="-214313"/>
            <a:endParaRPr lang="zh-CN" altLang="zh-CN" sz="2700">
              <a:solidFill>
                <a:srgbClr val="FFFFFF"/>
              </a:solidFill>
              <a:latin typeface="Times New Roman" panose="02020603050405020304" pitchFamily="18" charset="0"/>
              <a:ea typeface="微软雅黑" panose="020B0503020204020204" pitchFamily="34" charset="-122"/>
              <a:cs typeface="Segoe UI" pitchFamily="34" charset="0"/>
              <a:sym typeface="Times New Roman" panose="02020603050405020304" pitchFamily="18" charset="0"/>
            </a:endParaRPr>
          </a:p>
        </p:txBody>
      </p:sp>
      <p:pic>
        <p:nvPicPr>
          <p:cNvPr id="7" name="Picture 15"/>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923112" y="3760162"/>
            <a:ext cx="914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4"/>
          <p:cNvSpPr>
            <a:spLocks noChangeArrowheads="1"/>
          </p:cNvSpPr>
          <p:nvPr/>
        </p:nvSpPr>
        <p:spPr bwMode="auto">
          <a:xfrm>
            <a:off x="1763688" y="1667049"/>
            <a:ext cx="6362700" cy="644525"/>
          </a:xfrm>
          <a:prstGeom prst="rect">
            <a:avLst/>
          </a:prstGeom>
          <a:solidFill>
            <a:srgbClr val="00B0F0"/>
          </a:solidFill>
          <a:ln>
            <a:noFill/>
          </a:ln>
        </p:spPr>
        <p:txBody>
          <a:bodyPr lIns="274320" tIns="91440" rIns="45720" anchor="ctr"/>
          <a:lstStyle/>
          <a:p>
            <a:pPr marL="257175" indent="-257175"/>
            <a:r>
              <a:rPr lang="zh-CN" altLang="en-US" sz="2400"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假设有一个房屋销售的数据如下：</a:t>
            </a:r>
          </a:p>
        </p:txBody>
      </p:sp>
      <p:graphicFrame>
        <p:nvGraphicFramePr>
          <p:cNvPr id="9" name="Group 7"/>
          <p:cNvGraphicFramePr>
            <a:graphicFrameLocks noGrp="1"/>
          </p:cNvGraphicFramePr>
          <p:nvPr>
            <p:extLst>
              <p:ext uri="{D42A27DB-BD31-4B8C-83A1-F6EECF244321}">
                <p14:modId xmlns:p14="http://schemas.microsoft.com/office/powerpoint/2010/main" val="2237804320"/>
              </p:ext>
            </p:extLst>
          </p:nvPr>
        </p:nvGraphicFramePr>
        <p:xfrm>
          <a:off x="2019276" y="2509073"/>
          <a:ext cx="4606926" cy="2457738"/>
        </p:xfrm>
        <a:graphic>
          <a:graphicData uri="http://schemas.openxmlformats.org/drawingml/2006/table">
            <a:tbl>
              <a:tblPr/>
              <a:tblGrid>
                <a:gridCol w="2303463">
                  <a:extLst>
                    <a:ext uri="{9D8B030D-6E8A-4147-A177-3AD203B41FA5}">
                      <a16:colId xmlns:a16="http://schemas.microsoft.com/office/drawing/2014/main" val="20000"/>
                    </a:ext>
                  </a:extLst>
                </a:gridCol>
                <a:gridCol w="2303463">
                  <a:extLst>
                    <a:ext uri="{9D8B030D-6E8A-4147-A177-3AD203B41FA5}">
                      <a16:colId xmlns:a16="http://schemas.microsoft.com/office/drawing/2014/main" val="20001"/>
                    </a:ext>
                  </a:extLst>
                </a:gridCol>
              </a:tblGrid>
              <a:tr h="409623">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面积(m</a:t>
                      </a:r>
                      <a:r>
                        <a:rPr kumimoji="0" lang="zh-CN" altLang="en-US" sz="2000" b="0" i="0" u="none" strike="noStrike" cap="none" normalizeH="0" baseline="3000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销售价钱（万元）</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623">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123</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250</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623">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150</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320</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623">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87</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160</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9623">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102</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220</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9623">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85800" rtl="0" eaLnBrk="1" fontAlgn="base" latinLnBrk="0" hangingPunct="1">
                        <a:lnSpc>
                          <a:spcPct val="90000"/>
                        </a:lnSpc>
                        <a:spcBef>
                          <a:spcPct val="20000"/>
                        </a:spcBef>
                        <a:spcAft>
                          <a:spcPct val="0"/>
                        </a:spcAft>
                        <a:buClrTx/>
                        <a:buSzPct val="90000"/>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itchFamily="34" charset="-122"/>
                          <a:cs typeface="Segoe UI" pitchFamily="34" charset="0"/>
                          <a:sym typeface="Times New Roman" panose="02020603050405020304" pitchFamily="18" charset="0"/>
                        </a:rPr>
                        <a:t>...</a:t>
                      </a:r>
                    </a:p>
                  </a:txBody>
                  <a:tcPr marL="0" marR="0" marT="0" marB="0"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9173752"/>
      </p:ext>
    </p:extLst>
  </p:cSld>
  <p:clrMapOvr>
    <a:masterClrMapping/>
  </p:clrMapOvr>
  <p:transition spd="med">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https://upload-images.jianshu.io/upload_images/1234352-af8dd9722c762c13.png?imageMogr2/auto-ori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738" y="4429134"/>
            <a:ext cx="5583779" cy="1673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custDataLst>
              <p:tags r:id="rId2"/>
            </p:custDataLst>
          </p:nvPr>
        </p:nvSpPr>
        <p:spPr>
          <a:xfrm>
            <a:off x="7230591" y="4588843"/>
            <a:ext cx="112239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增大</a:t>
            </a:r>
          </a:p>
        </p:txBody>
      </p:sp>
      <p:sp>
        <p:nvSpPr>
          <p:cNvPr id="6" name="TextBox 5"/>
          <p:cNvSpPr txBox="1"/>
          <p:nvPr>
            <p:custDataLst>
              <p:tags r:id="rId3"/>
            </p:custDataLst>
          </p:nvPr>
        </p:nvSpPr>
        <p:spPr>
          <a:xfrm>
            <a:off x="7230591" y="5305330"/>
            <a:ext cx="112239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减少</a:t>
            </a:r>
          </a:p>
        </p:txBody>
      </p:sp>
      <p:sp>
        <p:nvSpPr>
          <p:cNvPr id="9" name="椭圆 8"/>
          <p:cNvSpPr>
            <a:spLocks noChangeAspect="1"/>
          </p:cNvSpPr>
          <p:nvPr>
            <p:custDataLst>
              <p:tags r:id="rId4"/>
            </p:custDataLst>
          </p:nvPr>
        </p:nvSpPr>
        <p:spPr bwMode="auto">
          <a:xfrm>
            <a:off x="6516216" y="465313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algn="r" fontAlgn="base">
              <a:spcBef>
                <a:spcPct val="0"/>
              </a:spcBef>
              <a:spcAft>
                <a:spcPct val="0"/>
              </a:spcAft>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椭圆 9"/>
          <p:cNvSpPr>
            <a:spLocks noChangeAspect="1"/>
          </p:cNvSpPr>
          <p:nvPr>
            <p:custDataLst>
              <p:tags r:id="rId5"/>
            </p:custDataLst>
          </p:nvPr>
        </p:nvSpPr>
        <p:spPr bwMode="auto">
          <a:xfrm>
            <a:off x="6516216" y="5369623"/>
            <a:ext cx="514350" cy="514350"/>
          </a:xfrm>
          <a:prstGeom prst="ellipse">
            <a:avLst/>
          </a:prstGeom>
          <a:solidFill>
            <a:srgbClr val="FF660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圆角矩形 12"/>
          <p:cNvSpPr/>
          <p:nvPr>
            <p:custDataLst>
              <p:tags r:id="rId6"/>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sp>
        <p:nvSpPr>
          <p:cNvPr id="20" name="Rectangle 3"/>
          <p:cNvSpPr txBox="1">
            <a:spLocks noChangeArrowheads="1"/>
          </p:cNvSpPr>
          <p:nvPr/>
        </p:nvSpPr>
        <p:spPr bwMode="gray">
          <a:xfrm>
            <a:off x="254001" y="833045"/>
            <a:ext cx="4262468" cy="3483198"/>
          </a:xfrm>
          <a:prstGeom prst="rect">
            <a:avLst/>
          </a:prstGeom>
        </p:spPr>
        <p:txBody>
          <a:bodyPr wrap="square">
            <a:spAutoFit/>
          </a:bodyPr>
          <a:lstStyle>
            <a:lvl1pPr marL="360000" indent="-360000" algn="just">
              <a:lnSpc>
                <a:spcPct val="130000"/>
              </a:lnSpc>
              <a:spcBef>
                <a:spcPts val="600"/>
              </a:spcBef>
              <a:buClr>
                <a:srgbClr val="FF6600"/>
              </a:buClr>
              <a:buSzPct val="80000"/>
              <a:buFont typeface="Wingdings" panose="05000000000000000000" pitchFamily="2" charset="2"/>
              <a:buChar char="l"/>
              <a:defRPr sz="2400">
                <a:cs typeface="+mn-ea"/>
              </a:defRPr>
            </a:lvl1pPr>
            <a:lvl2pPr marL="685800" lvl="1" indent="-228600">
              <a:lnSpc>
                <a:spcPct val="13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Times New Roman" panose="02020603050405020304" pitchFamily="18" charset="0"/>
              </a:rPr>
              <a:t>情况一直观表达</a:t>
            </a:r>
          </a:p>
          <a:p>
            <a:pPr lvl="1"/>
            <a:r>
              <a:rPr lang="zh-CN" altLang="en-US" sz="2400" dirty="0">
                <a:sym typeface="Times New Roman" panose="02020603050405020304" pitchFamily="18" charset="0"/>
              </a:rPr>
              <a:t>当误差对权值</a:t>
            </a:r>
            <a:r>
              <a:rPr lang="zh-CN" altLang="en-US" sz="2400">
                <a:sym typeface="Times New Roman" panose="02020603050405020304" pitchFamily="18" charset="0"/>
              </a:rPr>
              <a:t>的偏导数大于</a:t>
            </a:r>
            <a:r>
              <a:rPr lang="zh-CN" altLang="en-US" sz="2400" dirty="0">
                <a:sym typeface="Times New Roman" panose="02020603050405020304" pitchFamily="18" charset="0"/>
              </a:rPr>
              <a:t>零时，权值</a:t>
            </a:r>
            <a:r>
              <a:rPr lang="zh-CN" altLang="en-US" sz="2400">
                <a:sym typeface="Times New Roman" panose="02020603050405020304" pitchFamily="18" charset="0"/>
              </a:rPr>
              <a:t>调整量为负，实际输出大于期望输出</a:t>
            </a:r>
            <a:r>
              <a:rPr lang="zh-CN" altLang="en-US" sz="2400" dirty="0">
                <a:sym typeface="Times New Roman" panose="02020603050405020304" pitchFamily="18" charset="0"/>
              </a:rPr>
              <a:t>，权值向</a:t>
            </a:r>
            <a:r>
              <a:rPr lang="en-US" altLang="zh-CN" sz="2400" dirty="0">
                <a:solidFill>
                  <a:srgbClr val="FF6600"/>
                </a:solidFill>
                <a:sym typeface="Times New Roman" panose="02020603050405020304" pitchFamily="18" charset="0"/>
              </a:rPr>
              <a:t>【</a:t>
            </a:r>
            <a:r>
              <a:rPr lang="zh-CN" altLang="en-US" sz="2400" dirty="0">
                <a:solidFill>
                  <a:srgbClr val="FF6600"/>
                </a:solidFill>
                <a:sym typeface="Times New Roman" panose="02020603050405020304" pitchFamily="18" charset="0"/>
              </a:rPr>
              <a:t>选择题</a:t>
            </a:r>
            <a:r>
              <a:rPr lang="en-US" altLang="zh-CN" sz="2400">
                <a:solidFill>
                  <a:srgbClr val="FF6600"/>
                </a:solidFill>
                <a:sym typeface="Times New Roman" panose="02020603050405020304" pitchFamily="18" charset="0"/>
              </a:rPr>
              <a:t>】</a:t>
            </a:r>
            <a:r>
              <a:rPr lang="zh-CN" altLang="en-US" sz="2400">
                <a:sym typeface="Times New Roman" panose="02020603050405020304" pitchFamily="18" charset="0"/>
              </a:rPr>
              <a:t>方向调整</a:t>
            </a:r>
            <a:r>
              <a:rPr lang="zh-CN" altLang="en-US" sz="2400" dirty="0">
                <a:sym typeface="Times New Roman" panose="02020603050405020304" pitchFamily="18" charset="0"/>
              </a:rPr>
              <a:t>，使得实际输出</a:t>
            </a:r>
            <a:r>
              <a:rPr lang="zh-CN" altLang="en-US" sz="2400">
                <a:sym typeface="Times New Roman" panose="02020603050405020304" pitchFamily="18" charset="0"/>
              </a:rPr>
              <a:t>与期望输出</a:t>
            </a:r>
            <a:r>
              <a:rPr lang="zh-CN" altLang="en-US" sz="2400" dirty="0">
                <a:sym typeface="Times New Roman" panose="02020603050405020304" pitchFamily="18" charset="0"/>
              </a:rPr>
              <a:t>的差</a:t>
            </a:r>
            <a:r>
              <a:rPr lang="zh-CN" altLang="en-US" sz="2400">
                <a:sym typeface="Times New Roman" panose="02020603050405020304" pitchFamily="18" charset="0"/>
              </a:rPr>
              <a:t>减少。</a:t>
            </a:r>
            <a:endParaRPr lang="zh-CN" altLang="en-US" sz="2400" dirty="0">
              <a:sym typeface="Times New Roman" panose="02020603050405020304" pitchFamily="18" charset="0"/>
            </a:endParaRPr>
          </a:p>
        </p:txBody>
      </p:sp>
      <p:grpSp>
        <p:nvGrpSpPr>
          <p:cNvPr id="21" name="Group 4"/>
          <p:cNvGrpSpPr>
            <a:grpSpLocks/>
          </p:cNvGrpSpPr>
          <p:nvPr/>
        </p:nvGrpSpPr>
        <p:grpSpPr bwMode="auto">
          <a:xfrm>
            <a:off x="4999203" y="907584"/>
            <a:ext cx="3548376" cy="3602300"/>
            <a:chOff x="0" y="0"/>
            <a:chExt cx="2097" cy="1996"/>
          </a:xfrm>
        </p:grpSpPr>
        <p:grpSp>
          <p:nvGrpSpPr>
            <p:cNvPr id="22" name="Group 5"/>
            <p:cNvGrpSpPr>
              <a:grpSpLocks/>
            </p:cNvGrpSpPr>
            <p:nvPr/>
          </p:nvGrpSpPr>
          <p:grpSpPr bwMode="auto">
            <a:xfrm>
              <a:off x="0" y="0"/>
              <a:ext cx="2020" cy="1996"/>
              <a:chOff x="0" y="0"/>
              <a:chExt cx="2020" cy="1996"/>
            </a:xfrm>
          </p:grpSpPr>
          <p:grpSp>
            <p:nvGrpSpPr>
              <p:cNvPr id="24" name="Group 7"/>
              <p:cNvGrpSpPr>
                <a:grpSpLocks/>
              </p:cNvGrpSpPr>
              <p:nvPr/>
            </p:nvGrpSpPr>
            <p:grpSpPr bwMode="auto">
              <a:xfrm>
                <a:off x="240" y="61"/>
                <a:ext cx="1680" cy="1392"/>
                <a:chOff x="0" y="0"/>
                <a:chExt cx="2520" cy="2340"/>
              </a:xfrm>
            </p:grpSpPr>
            <p:sp>
              <p:nvSpPr>
                <p:cNvPr id="27" name="Line 8"/>
                <p:cNvSpPr>
                  <a:spLocks noChangeShapeType="1"/>
                </p:cNvSpPr>
                <p:nvPr/>
              </p:nvSpPr>
              <p:spPr bwMode="auto">
                <a:xfrm>
                  <a:off x="0" y="2340"/>
                  <a:ext cx="2520" cy="0"/>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Line 9"/>
                <p:cNvSpPr>
                  <a:spLocks noChangeShapeType="1"/>
                </p:cNvSpPr>
                <p:nvPr/>
              </p:nvSpPr>
              <p:spPr bwMode="auto">
                <a:xfrm flipV="1">
                  <a:off x="0" y="0"/>
                  <a:ext cx="0" cy="2340"/>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5" name="Rectangle 12"/>
              <p:cNvSpPr>
                <a:spLocks noChangeArrowheads="1"/>
              </p:cNvSpPr>
              <p:nvPr/>
            </p:nvSpPr>
            <p:spPr bwMode="auto">
              <a:xfrm>
                <a:off x="0" y="0"/>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微软雅黑" panose="020B0503020204020204" pitchFamily="34" charset="-122"/>
                    <a:sym typeface="Times New Roman" panose="02020603050405020304" pitchFamily="18" charset="0"/>
                  </a:rPr>
                  <a:t>e</a:t>
                </a:r>
              </a:p>
            </p:txBody>
          </p:sp>
          <p:sp>
            <p:nvSpPr>
              <p:cNvPr id="26" name="Rectangle 13"/>
              <p:cNvSpPr>
                <a:spLocks noChangeArrowheads="1"/>
              </p:cNvSpPr>
              <p:nvPr/>
            </p:nvSpPr>
            <p:spPr bwMode="auto">
              <a:xfrm>
                <a:off x="655" y="1740"/>
                <a:ext cx="136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&gt;0</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此时</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Δw</a:t>
                </a:r>
                <a:r>
                  <a:rPr lang="en-US" altLang="zh-CN" sz="2400" baseline="-30000">
                    <a:latin typeface="Times New Roman" panose="02020603050405020304" pitchFamily="18" charset="0"/>
                    <a:ea typeface="微软雅黑" panose="020B0503020204020204" pitchFamily="34" charset="-122"/>
                    <a:sym typeface="Times New Roman" panose="02020603050405020304" pitchFamily="18" charset="0"/>
                  </a:rPr>
                  <a:t>ho</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&lt;0</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3" name="Rectangle 14"/>
            <p:cNvSpPr>
              <a:spLocks noChangeArrowheads="1"/>
            </p:cNvSpPr>
            <p:nvPr/>
          </p:nvSpPr>
          <p:spPr bwMode="auto">
            <a:xfrm>
              <a:off x="1728" y="1420"/>
              <a:ext cx="36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400" b="1" baseline="-30000">
                  <a:latin typeface="Times New Roman" panose="02020603050405020304" pitchFamily="18" charset="0"/>
                  <a:ea typeface="微软雅黑" panose="020B0503020204020204" pitchFamily="34" charset="-122"/>
                  <a:sym typeface="Times New Roman" panose="02020603050405020304" pitchFamily="18" charset="0"/>
                </a:rPr>
                <a:t>ho</a:t>
              </a:r>
            </a:p>
          </p:txBody>
        </p:sp>
      </p:grpSp>
      <mc:AlternateContent xmlns:mc="http://schemas.openxmlformats.org/markup-compatibility/2006" xmlns:a14="http://schemas.microsoft.com/office/drawing/2010/main">
        <mc:Choice Requires="a14">
          <p:sp>
            <p:nvSpPr>
              <p:cNvPr id="31" name="文本框 14"/>
              <p:cNvSpPr txBox="1"/>
              <p:nvPr/>
            </p:nvSpPr>
            <p:spPr>
              <a:xfrm>
                <a:off x="5518392" y="3992130"/>
                <a:ext cx="586058" cy="5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sym typeface="Times New Roman" panose="02020603050405020304" pitchFamily="18" charset="0"/>
                            </a:rPr>
                          </m:ctrlPr>
                        </m:fPr>
                        <m:num>
                          <m:r>
                            <a:rPr lang="zh-CN" altLang="en-US" i="1" smtClean="0">
                              <a:latin typeface="Cambria Math" panose="02040503050406030204" pitchFamily="18" charset="0"/>
                              <a:sym typeface="Times New Roman" panose="02020603050405020304" pitchFamily="18" charset="0"/>
                            </a:rPr>
                            <m:t>𝜕</m:t>
                          </m:r>
                          <m:r>
                            <m:rPr>
                              <m:sty m:val="p"/>
                            </m:rPr>
                            <a:rPr lang="en-US" altLang="zh-CN" i="1">
                              <a:latin typeface="Cambria Math" panose="02040503050406030204" pitchFamily="18" charset="0"/>
                              <a:sym typeface="Times New Roman" panose="02020603050405020304" pitchFamily="18" charset="0"/>
                            </a:rPr>
                            <m:t>e</m:t>
                          </m:r>
                        </m:num>
                        <m:den>
                          <m:r>
                            <a:rPr lang="zh-CN" altLang="en-US" i="1" smtClean="0">
                              <a:latin typeface="Cambria Math" panose="02040503050406030204" pitchFamily="18" charset="0"/>
                              <a:sym typeface="Times New Roman" panose="02020603050405020304" pitchFamily="18" charset="0"/>
                            </a:rPr>
                            <m:t>𝜕</m:t>
                          </m:r>
                          <m:sSub>
                            <m:sSubPr>
                              <m:ctrlPr>
                                <a:rPr lang="en-US" altLang="zh-CN" i="1" smtClean="0">
                                  <a:latin typeface="Cambria Math" panose="02040503050406030204" pitchFamily="18" charset="0"/>
                                  <a:sym typeface="Times New Roman" panose="02020603050405020304" pitchFamily="18" charset="0"/>
                                </a:rPr>
                              </m:ctrlPr>
                            </m:sSubPr>
                            <m:e>
                              <m:r>
                                <m:rPr>
                                  <m:sty m:val="p"/>
                                </m:rPr>
                                <a:rPr lang="en-US" altLang="zh-CN" i="1">
                                  <a:latin typeface="Cambria Math" panose="02040503050406030204" pitchFamily="18" charset="0"/>
                                  <a:sym typeface="Times New Roman" panose="02020603050405020304" pitchFamily="18" charset="0"/>
                                </a:rPr>
                                <m:t>w</m:t>
                              </m:r>
                            </m:e>
                            <m:sub>
                              <m:r>
                                <m:rPr>
                                  <m:sty m:val="p"/>
                                </m:rPr>
                                <a:rPr lang="en-US" altLang="zh-CN" i="1">
                                  <a:latin typeface="Cambria Math" panose="02040503050406030204" pitchFamily="18" charset="0"/>
                                  <a:sym typeface="Times New Roman" panose="02020603050405020304" pitchFamily="18" charset="0"/>
                                </a:rPr>
                                <m:t>ho</m:t>
                              </m:r>
                            </m:sub>
                          </m:sSub>
                        </m:den>
                      </m:f>
                    </m:oMath>
                  </m:oMathPara>
                </a14:m>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31" name="文本框 14"/>
              <p:cNvSpPr txBox="1">
                <a:spLocks noRot="1" noChangeAspect="1" noMove="1" noResize="1" noEditPoints="1" noAdjustHandles="1" noChangeArrowheads="1" noChangeShapeType="1" noTextEdit="1"/>
              </p:cNvSpPr>
              <p:nvPr/>
            </p:nvSpPr>
            <p:spPr>
              <a:xfrm>
                <a:off x="5518392" y="3992130"/>
                <a:ext cx="586058" cy="573490"/>
              </a:xfrm>
              <a:prstGeom prst="rect">
                <a:avLst/>
              </a:prstGeom>
              <a:blipFill>
                <a:blip r:embed="rId15"/>
                <a:stretch>
                  <a:fillRect/>
                </a:stretch>
              </a:blipFill>
            </p:spPr>
            <p:txBody>
              <a:bodyPr/>
              <a:lstStyle/>
              <a:p>
                <a:r>
                  <a:rPr lang="zh-CN" altLang="en-US">
                    <a:noFill/>
                  </a:rPr>
                  <a:t> </a:t>
                </a:r>
              </a:p>
            </p:txBody>
          </p:sp>
        </mc:Fallback>
      </mc:AlternateContent>
      <p:sp>
        <p:nvSpPr>
          <p:cNvPr id="43" name="Freeform 11">
            <a:extLst>
              <a:ext uri="{FF2B5EF4-FFF2-40B4-BE49-F238E27FC236}">
                <a16:creationId xmlns:a16="http://schemas.microsoft.com/office/drawing/2014/main" id="{A73D3AEF-F52B-4C72-97D3-5C214DFB5A2F}"/>
              </a:ext>
            </a:extLst>
          </p:cNvPr>
          <p:cNvSpPr>
            <a:spLocks/>
          </p:cNvSpPr>
          <p:nvPr/>
        </p:nvSpPr>
        <p:spPr bwMode="auto">
          <a:xfrm rot="512160">
            <a:off x="5396582" y="1362036"/>
            <a:ext cx="2292867" cy="1902451"/>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 name="T9" fmla="*/ 0 w 1980"/>
              <a:gd name="T10" fmla="*/ 0 h 1794"/>
              <a:gd name="T11" fmla="*/ 1980 w 1980"/>
              <a:gd name="T12" fmla="*/ 1794 h 1794"/>
            </a:gdLst>
            <a:ahLst/>
            <a:cxnLst>
              <a:cxn ang="T6">
                <a:pos x="T0" y="T1"/>
              </a:cxn>
              <a:cxn ang="T7">
                <a:pos x="T2" y="T3"/>
              </a:cxn>
              <a:cxn ang="T8">
                <a:pos x="T4" y="T5"/>
              </a:cxn>
            </a:cxnLst>
            <a:rect l="T9" t="T10" r="T11" b="T12"/>
            <a:pathLst>
              <a:path w="1980" h="1794">
                <a:moveTo>
                  <a:pt x="0" y="0"/>
                </a:moveTo>
                <a:cubicBezTo>
                  <a:pt x="195" y="819"/>
                  <a:pt x="390" y="1638"/>
                  <a:pt x="720" y="1716"/>
                </a:cubicBezTo>
                <a:cubicBezTo>
                  <a:pt x="1050" y="1794"/>
                  <a:pt x="1515" y="1131"/>
                  <a:pt x="1980" y="468"/>
                </a:cubicBez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4" name="Line 12">
            <a:extLst>
              <a:ext uri="{FF2B5EF4-FFF2-40B4-BE49-F238E27FC236}">
                <a16:creationId xmlns:a16="http://schemas.microsoft.com/office/drawing/2014/main" id="{4836656B-C97C-41DC-9E33-6045740E7B3B}"/>
              </a:ext>
            </a:extLst>
          </p:cNvPr>
          <p:cNvSpPr>
            <a:spLocks noChangeShapeType="1"/>
          </p:cNvSpPr>
          <p:nvPr/>
        </p:nvSpPr>
        <p:spPr bwMode="auto">
          <a:xfrm flipH="1">
            <a:off x="5813467" y="2023758"/>
            <a:ext cx="2292867" cy="1488875"/>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8" name="组合 17"/>
          <p:cNvGrpSpPr/>
          <p:nvPr>
            <p:custDataLst>
              <p:tags r:id="rId7"/>
            </p:custDataLst>
          </p:nvPr>
        </p:nvGrpSpPr>
        <p:grpSpPr>
          <a:xfrm>
            <a:off x="0" y="0"/>
            <a:ext cx="9144000" cy="635000"/>
            <a:chOff x="0" y="0"/>
            <a:chExt cx="9144000" cy="635000"/>
          </a:xfrm>
        </p:grpSpPr>
        <p:sp>
          <p:nvSpPr>
            <p:cNvPr id="14" name="TitleBackground"/>
            <p:cNvSpPr/>
            <p:nvPr>
              <p:custDataLst>
                <p:tags r:id="rId9"/>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ColorBlock"/>
            <p:cNvSpPr/>
            <p:nvPr>
              <p:custDataLst>
                <p:tags r:id="rId10"/>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TypeText"/>
            <p:cNvSpPr txBox="1"/>
            <p:nvPr>
              <p:custDataLst>
                <p:tags r:id="rId11"/>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17" name="TipText"/>
            <p:cNvSpPr txBox="1"/>
            <p:nvPr>
              <p:custDataLst>
                <p:tags r:id="rId12"/>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3" name="图片 2"/>
          <p:cNvPicPr>
            <a:picLocks/>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20136814"/>
      </p:ext>
    </p:extLst>
  </p:cSld>
  <p:clrMapOvr>
    <a:masterClrMapping/>
  </p:clrMapOvr>
  <p:transition spd="med">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190500" y="4707446"/>
            <a:ext cx="1905000" cy="556354"/>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6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圆角矩形 6"/>
          <p:cNvSpPr/>
          <p:nvPr>
            <p:custDataLst>
              <p:tags r:id="rId3"/>
            </p:custDataLst>
          </p:nvPr>
        </p:nvSpPr>
        <p:spPr bwMode="auto">
          <a:xfrm>
            <a:off x="6175856" y="5886638"/>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3" name="矩形 12"/>
          <p:cNvSpPr/>
          <p:nvPr>
            <p:custDataLst>
              <p:tags r:id="rId4"/>
            </p:custDataLst>
          </p:nvPr>
        </p:nvSpPr>
        <p:spPr bwMode="auto">
          <a:xfrm>
            <a:off x="0" y="6464146"/>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15" name="内容占位符 1"/>
          <p:cNvSpPr txBox="1">
            <a:spLocks/>
          </p:cNvSpPr>
          <p:nvPr/>
        </p:nvSpPr>
        <p:spPr>
          <a:xfrm>
            <a:off x="252000" y="756000"/>
            <a:ext cx="2530625" cy="2196692"/>
          </a:xfrm>
          <a:prstGeom prst="rect">
            <a:avLst/>
          </a:prstGeom>
        </p:spPr>
        <p:txBody>
          <a:bodyPr wrap="square">
            <a:spAutoFit/>
          </a:bodyPr>
          <a:lstStyle>
            <a:lvl1pPr marL="360000" indent="-360000" algn="just">
              <a:lnSpc>
                <a:spcPct val="130000"/>
              </a:lnSpc>
              <a:spcBef>
                <a:spcPts val="600"/>
              </a:spcBef>
              <a:buClr>
                <a:srgbClr val="FF6600"/>
              </a:buClr>
              <a:buSzPct val="80000"/>
              <a:buFont typeface="Wingdings" panose="05000000000000000000" pitchFamily="2" charset="2"/>
              <a:buChar char="l"/>
              <a:defRPr sz="2400">
                <a:cs typeface="+mn-ea"/>
              </a:defRPr>
            </a:lvl1pPr>
            <a:lvl2pPr marL="685800" lvl="1" indent="-228600">
              <a:lnSpc>
                <a:spcPct val="13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sym typeface="Times New Roman" panose="02020603050405020304" pitchFamily="18" charset="0"/>
              </a:rPr>
              <a:t>原函数</a:t>
            </a:r>
            <a:endParaRPr lang="en-US" altLang="zh-CN">
              <a:sym typeface="Times New Roman" panose="02020603050405020304" pitchFamily="18" charset="0"/>
            </a:endParaRPr>
          </a:p>
          <a:p>
            <a:r>
              <a:rPr lang="zh-CN" altLang="en-US">
                <a:sym typeface="Times New Roman" panose="02020603050405020304" pitchFamily="18" charset="0"/>
              </a:rPr>
              <a:t>函数的微分</a:t>
            </a:r>
            <a:endParaRPr lang="en-US" altLang="zh-CN">
              <a:sym typeface="Times New Roman" panose="02020603050405020304" pitchFamily="18" charset="0"/>
            </a:endParaRPr>
          </a:p>
          <a:p>
            <a:r>
              <a:rPr lang="zh-CN" altLang="en-US">
                <a:sym typeface="Times New Roman" panose="02020603050405020304" pitchFamily="18" charset="0"/>
              </a:rPr>
              <a:t>初始条件</a:t>
            </a:r>
            <a:endParaRPr lang="en-US" altLang="zh-CN">
              <a:sym typeface="Times New Roman" panose="02020603050405020304" pitchFamily="18" charset="0"/>
            </a:endParaRPr>
          </a:p>
          <a:p>
            <a:r>
              <a:rPr lang="zh-CN" altLang="en-US">
                <a:sym typeface="Times New Roman" panose="02020603050405020304" pitchFamily="18" charset="0"/>
              </a:rPr>
              <a:t>调整过程</a:t>
            </a:r>
            <a:endParaRPr lang="zh-CN" altLang="en-US" dirty="0">
              <a:sym typeface="Times New Roman" panose="02020603050405020304" pitchFamily="18" charset="0"/>
            </a:endParaRPr>
          </a:p>
        </p:txBody>
      </p:sp>
      <p:pic>
        <p:nvPicPr>
          <p:cNvPr id="17" name="Picture 2" descr="https://upload-images.jianshu.io/upload_images/1234352-abb73822fb6d2a2c.png?imageMogr2/auto-ori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1353" y="825817"/>
            <a:ext cx="1391126" cy="4710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upload-images.jianshu.io/upload_images/1234352-66ce0cdcef5e2686.png?imageMogr2/auto-ori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1353" y="1382111"/>
            <a:ext cx="1544479" cy="4271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upload-images.jianshu.io/upload_images/1234352-798b134107b6593d.png?imageMogr2/auto-ori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1508" y="1988364"/>
            <a:ext cx="1150144" cy="3614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s://upload-images.jianshu.io/upload_images/1234352-8ee36cc5ce832b17.png?imageMogr2/auto-orien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61353" y="1978103"/>
            <a:ext cx="942022" cy="4052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upload-images.jianshu.io/upload_images/1234352-57538d21dbb34e65.png?imageMogr2/auto-orien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15216" y="2511930"/>
            <a:ext cx="2837117" cy="37861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https://upload-images.jianshu.io/upload_images/1234352-bb7fa36d116fcadc.png?imageMogr2/auto-orient/"/>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58646" y="2398654"/>
            <a:ext cx="3377470" cy="32819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upload-images.jianshu.io/upload_images/1234352-af8dd9722c762c13.png?imageMogr2/auto-orient/"/>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669785" y="998077"/>
            <a:ext cx="4011583" cy="120058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bwMode="auto">
          <a:xfrm>
            <a:off x="4177646" y="3502703"/>
            <a:ext cx="360000" cy="360000"/>
          </a:xfrm>
          <a:prstGeom prst="rect">
            <a:avLst/>
          </a:prstGeom>
          <a:solidFill>
            <a:srgbClr val="1354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39767164"/>
      </p:ext>
    </p:extLst>
  </p:cSld>
  <p:clrMapOvr>
    <a:masterClrMapping/>
  </p:clrMapOvr>
  <p:transition spd="med">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
            <a:extLst>
              <a:ext uri="{FF2B5EF4-FFF2-40B4-BE49-F238E27FC236}">
                <a16:creationId xmlns:a16="http://schemas.microsoft.com/office/drawing/2014/main" id="{C9D22502-6A90-4502-A175-F83C72CF33D7}"/>
              </a:ext>
            </a:extLst>
          </p:cNvPr>
          <p:cNvSpPr txBox="1">
            <a:spLocks/>
          </p:cNvSpPr>
          <p:nvPr/>
        </p:nvSpPr>
        <p:spPr>
          <a:xfrm>
            <a:off x="252000" y="756000"/>
            <a:ext cx="2530625" cy="2196692"/>
          </a:xfrm>
          <a:prstGeom prst="rect">
            <a:avLst/>
          </a:prstGeom>
        </p:spPr>
        <p:txBody>
          <a:bodyPr wrap="square">
            <a:spAutoFit/>
          </a:bodyPr>
          <a:lstStyle>
            <a:lvl1pPr marL="360000" indent="-360000" algn="just">
              <a:lnSpc>
                <a:spcPct val="130000"/>
              </a:lnSpc>
              <a:spcBef>
                <a:spcPts val="600"/>
              </a:spcBef>
              <a:buClr>
                <a:srgbClr val="FF6600"/>
              </a:buClr>
              <a:buSzPct val="80000"/>
              <a:buFont typeface="Wingdings" panose="05000000000000000000" pitchFamily="2" charset="2"/>
              <a:buChar char="l"/>
              <a:defRPr sz="2400">
                <a:cs typeface="+mn-ea"/>
              </a:defRPr>
            </a:lvl1pPr>
            <a:lvl2pPr marL="685800" lvl="1" indent="-228600">
              <a:lnSpc>
                <a:spcPct val="13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sym typeface="Times New Roman" panose="02020603050405020304" pitchFamily="18" charset="0"/>
              </a:rPr>
              <a:t>原函数</a:t>
            </a:r>
            <a:endParaRPr lang="en-US" altLang="zh-CN">
              <a:sym typeface="Times New Roman" panose="02020603050405020304" pitchFamily="18" charset="0"/>
            </a:endParaRPr>
          </a:p>
          <a:p>
            <a:r>
              <a:rPr lang="zh-CN" altLang="en-US">
                <a:sym typeface="Times New Roman" panose="02020603050405020304" pitchFamily="18" charset="0"/>
              </a:rPr>
              <a:t>函数的微分</a:t>
            </a:r>
            <a:endParaRPr lang="en-US" altLang="zh-CN">
              <a:sym typeface="Times New Roman" panose="02020603050405020304" pitchFamily="18" charset="0"/>
            </a:endParaRPr>
          </a:p>
          <a:p>
            <a:r>
              <a:rPr lang="zh-CN" altLang="en-US">
                <a:sym typeface="Times New Roman" panose="02020603050405020304" pitchFamily="18" charset="0"/>
              </a:rPr>
              <a:t>初始条件</a:t>
            </a:r>
            <a:endParaRPr lang="en-US" altLang="zh-CN">
              <a:sym typeface="Times New Roman" panose="02020603050405020304" pitchFamily="18" charset="0"/>
            </a:endParaRPr>
          </a:p>
          <a:p>
            <a:r>
              <a:rPr lang="zh-CN" altLang="en-US">
                <a:sym typeface="Times New Roman" panose="02020603050405020304" pitchFamily="18" charset="0"/>
              </a:rPr>
              <a:t>调整过程</a:t>
            </a:r>
            <a:endParaRPr lang="zh-CN" altLang="en-US" dirty="0">
              <a:sym typeface="Times New Roman" panose="02020603050405020304" pitchFamily="18" charset="0"/>
            </a:endParaRPr>
          </a:p>
        </p:txBody>
      </p:sp>
      <p:pic>
        <p:nvPicPr>
          <p:cNvPr id="18" name="Picture 2" descr="https://upload-images.jianshu.io/upload_images/1234352-af8dd9722c762c13.png?imageMogr2/auto-orient/">
            <a:extLst>
              <a:ext uri="{FF2B5EF4-FFF2-40B4-BE49-F238E27FC236}">
                <a16:creationId xmlns:a16="http://schemas.microsoft.com/office/drawing/2014/main" id="{36CEB0BE-DB7C-422B-98B1-15B0FE0394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9785" y="998077"/>
            <a:ext cx="4011583" cy="1200581"/>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https://upload-images.jianshu.io/upload_images/1234352-a56cfde25c688859.png?imageMogr2/auto-ori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474" y="880041"/>
            <a:ext cx="1873091" cy="317659"/>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upload-images.jianshu.io/upload_images/1234352-8b1b6f1b200fd7b5.png?imageMogr2/auto-ori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366" y="1978886"/>
            <a:ext cx="1402080" cy="372428"/>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ttps://upload-images.jianshu.io/upload_images/1234352-ccc1493848871074.png?imageMogr2/auto-ori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369" y="2055563"/>
            <a:ext cx="974884" cy="295751"/>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https://upload-images.jianshu.io/upload_images/1234352-3d744d9364a4ba40.png?imageMogr2/auto-or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4245" y="1323174"/>
            <a:ext cx="2420779" cy="525780"/>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https://upload-images.jianshu.io/upload_images/1234352-b21bf64600c4e32f.png?imageMogr2/auto-ori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9475" y="2935522"/>
            <a:ext cx="4029112" cy="3804927"/>
          </a:xfrm>
          <a:prstGeom prst="rect">
            <a:avLst/>
          </a:prstGeom>
          <a:noFill/>
          <a:extLst>
            <a:ext uri="{909E8E84-426E-40DD-AFC4-6F175D3DCCD1}">
              <a14:hiddenFill xmlns:a14="http://schemas.microsoft.com/office/drawing/2010/main">
                <a:solidFill>
                  <a:srgbClr val="FFFFFF"/>
                </a:solidFill>
              </a14:hiddenFill>
            </a:ext>
          </a:extLst>
        </p:spPr>
      </p:pic>
      <p:pic>
        <p:nvPicPr>
          <p:cNvPr id="24590" name="Picture 14" descr="https://upload-images.jianshu.io/upload_images/1234352-becdcdfdefb4eab7.png?imageMogr2/auto-ori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8530" y="2780928"/>
            <a:ext cx="3652838" cy="3380423"/>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3">
            <a:extLst>
              <a:ext uri="{FF2B5EF4-FFF2-40B4-BE49-F238E27FC236}">
                <a16:creationId xmlns:a16="http://schemas.microsoft.com/office/drawing/2014/main" id="{8BF0A035-5AFD-49AD-BC80-908CA1A02AF8}"/>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优化求解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梯度下降法求解例子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435548909"/>
      </p:ext>
    </p:extLst>
  </p:cSld>
  <p:clrMapOvr>
    <a:masterClrMapping/>
  </p:clrMapOvr>
  <p:transition spd="med">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优化求解</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学习速率的影响</a:t>
            </a:r>
          </a:p>
        </p:txBody>
      </p:sp>
      <p:pic>
        <p:nvPicPr>
          <p:cNvPr id="38" name="Picture 2" descr="https://upload-images.jianshu.io/upload_images/1234352-ba3da0b06da97ddb.png?imageMogr2/auto-or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2324285"/>
            <a:ext cx="7877175" cy="36480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31640" y="1431440"/>
            <a:ext cx="2692871" cy="830997"/>
          </a:xfrm>
          <a:prstGeom prst="rect">
            <a:avLst/>
          </a:prstGeom>
        </p:spPr>
        <p:txBody>
          <a:bodyPr wrap="square">
            <a:spAutoFit/>
          </a:bodyPr>
          <a:lstStyle/>
          <a:p>
            <a:pPr marL="109728" indent="0" algn="ctr">
              <a:buNone/>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学习率过小，</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marL="109728" indent="0" algn="ctr">
              <a:buNone/>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收敛速度太慢。</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a:xfrm>
            <a:off x="6012160" y="1493288"/>
            <a:ext cx="1928689" cy="830997"/>
          </a:xfrm>
          <a:prstGeom prst="rect">
            <a:avLst/>
          </a:prstGeom>
        </p:spPr>
        <p:txBody>
          <a:bodyPr wrap="square">
            <a:spAutoFit/>
          </a:bodyPr>
          <a:lstStyle/>
          <a:p>
            <a:pPr marL="109728" indent="0" algn="ctr">
              <a:buNone/>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学习率过大，</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marL="109728" indent="0" algn="ctr">
              <a:buNone/>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不会收敛。</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710272418"/>
      </p:ext>
    </p:extLst>
  </p:cSld>
  <p:clrMapOvr>
    <a:masterClrMapping/>
  </p:clrMapOvr>
  <p:transition spd="med">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5576"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优化求解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梯度</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下降法收敛</a:t>
            </a:r>
          </a:p>
        </p:txBody>
      </p:sp>
      <p:sp>
        <p:nvSpPr>
          <p:cNvPr id="8" name="内容占位符 2"/>
          <p:cNvSpPr txBox="1">
            <a:spLocks/>
          </p:cNvSpPr>
          <p:nvPr/>
        </p:nvSpPr>
        <p:spPr>
          <a:xfrm>
            <a:off x="457200" y="2348880"/>
            <a:ext cx="8229600" cy="461665"/>
          </a:xfrm>
          <a:prstGeom prst="rect">
            <a:avLst/>
          </a:prstGeom>
        </p:spPr>
        <p:txBody>
          <a:bodyPr vert="horz">
            <a:sp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ctr">
              <a:buNone/>
            </a:pPr>
            <a:r>
              <a:rPr lang="zh-CN" altLang="en-US" sz="24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梯度下降法不能保证一定收敛</a:t>
            </a:r>
            <a:r>
              <a:rPr lang="zh-CN" altLang="en-US" sz="2400"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到全局最优值</a:t>
            </a:r>
            <a:endParaRPr lang="en-US" altLang="zh-CN"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38" name="Straight Connector 1"/>
          <p:cNvCxnSpPr/>
          <p:nvPr/>
        </p:nvCxnSpPr>
        <p:spPr>
          <a:xfrm flipV="1">
            <a:off x="1371600" y="2944222"/>
            <a:ext cx="0" cy="2475138"/>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Connector 2"/>
          <p:cNvCxnSpPr/>
          <p:nvPr/>
        </p:nvCxnSpPr>
        <p:spPr>
          <a:xfrm>
            <a:off x="1143000" y="5190759"/>
            <a:ext cx="38862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023116" y="5350289"/>
            <a:ext cx="184709" cy="208483"/>
          </a:xfrm>
          <a:prstGeom prst="rect">
            <a:avLst/>
          </a:prstGeom>
        </p:spPr>
      </p:pic>
      <p:sp>
        <p:nvSpPr>
          <p:cNvPr id="45" name="Freeform 8"/>
          <p:cNvSpPr/>
          <p:nvPr/>
        </p:nvSpPr>
        <p:spPr>
          <a:xfrm>
            <a:off x="1143000" y="3153141"/>
            <a:ext cx="3681350" cy="1778433"/>
          </a:xfrm>
          <a:custGeom>
            <a:avLst/>
            <a:gdLst>
              <a:gd name="connsiteX0" fmla="*/ 0 w 3681350"/>
              <a:gd name="connsiteY0" fmla="*/ 757675 h 1784229"/>
              <a:gd name="connsiteX1" fmla="*/ 356259 w 3681350"/>
              <a:gd name="connsiteY1" fmla="*/ 401415 h 1784229"/>
              <a:gd name="connsiteX2" fmla="*/ 688768 w 3681350"/>
              <a:gd name="connsiteY2" fmla="*/ 698298 h 1784229"/>
              <a:gd name="connsiteX3" fmla="*/ 890649 w 3681350"/>
              <a:gd name="connsiteY3" fmla="*/ 1339565 h 1784229"/>
              <a:gd name="connsiteX4" fmla="*/ 1045028 w 3681350"/>
              <a:gd name="connsiteY4" fmla="*/ 1707700 h 1784229"/>
              <a:gd name="connsiteX5" fmla="*/ 1187532 w 3681350"/>
              <a:gd name="connsiteY5" fmla="*/ 1778952 h 1784229"/>
              <a:gd name="connsiteX6" fmla="*/ 1246909 w 3681350"/>
              <a:gd name="connsiteY6" fmla="*/ 1778952 h 1784229"/>
              <a:gd name="connsiteX7" fmla="*/ 1377537 w 3681350"/>
              <a:gd name="connsiteY7" fmla="*/ 1778952 h 1784229"/>
              <a:gd name="connsiteX8" fmla="*/ 1579418 w 3681350"/>
              <a:gd name="connsiteY8" fmla="*/ 1707700 h 1784229"/>
              <a:gd name="connsiteX9" fmla="*/ 1733797 w 3681350"/>
              <a:gd name="connsiteY9" fmla="*/ 1327690 h 1784229"/>
              <a:gd name="connsiteX10" fmla="*/ 1805049 w 3681350"/>
              <a:gd name="connsiteY10" fmla="*/ 971430 h 1784229"/>
              <a:gd name="connsiteX11" fmla="*/ 1911927 w 3681350"/>
              <a:gd name="connsiteY11" fmla="*/ 555794 h 1784229"/>
              <a:gd name="connsiteX12" fmla="*/ 1983179 w 3681350"/>
              <a:gd name="connsiteY12" fmla="*/ 401415 h 1784229"/>
              <a:gd name="connsiteX13" fmla="*/ 2066306 w 3681350"/>
              <a:gd name="connsiteY13" fmla="*/ 187659 h 1784229"/>
              <a:gd name="connsiteX14" fmla="*/ 2149433 w 3681350"/>
              <a:gd name="connsiteY14" fmla="*/ 92656 h 1784229"/>
              <a:gd name="connsiteX15" fmla="*/ 2244436 w 3681350"/>
              <a:gd name="connsiteY15" fmla="*/ 21404 h 1784229"/>
              <a:gd name="connsiteX16" fmla="*/ 2375065 w 3681350"/>
              <a:gd name="connsiteY16" fmla="*/ 21404 h 1784229"/>
              <a:gd name="connsiteX17" fmla="*/ 2576945 w 3681350"/>
              <a:gd name="connsiteY17" fmla="*/ 270786 h 1784229"/>
              <a:gd name="connsiteX18" fmla="*/ 2719449 w 3681350"/>
              <a:gd name="connsiteY18" fmla="*/ 1066433 h 1784229"/>
              <a:gd name="connsiteX19" fmla="*/ 2909454 w 3681350"/>
              <a:gd name="connsiteY19" fmla="*/ 1517695 h 1784229"/>
              <a:gd name="connsiteX20" fmla="*/ 3384467 w 3681350"/>
              <a:gd name="connsiteY20" fmla="*/ 1315815 h 1784229"/>
              <a:gd name="connsiteX21" fmla="*/ 3681350 w 3681350"/>
              <a:gd name="connsiteY21" fmla="*/ 508293 h 1784229"/>
              <a:gd name="connsiteX0" fmla="*/ 0 w 3681350"/>
              <a:gd name="connsiteY0" fmla="*/ 757675 h 1784229"/>
              <a:gd name="connsiteX1" fmla="*/ 356259 w 3681350"/>
              <a:gd name="connsiteY1" fmla="*/ 401415 h 1784229"/>
              <a:gd name="connsiteX2" fmla="*/ 688768 w 3681350"/>
              <a:gd name="connsiteY2" fmla="*/ 698298 h 1784229"/>
              <a:gd name="connsiteX3" fmla="*/ 890649 w 3681350"/>
              <a:gd name="connsiteY3" fmla="*/ 1339565 h 1784229"/>
              <a:gd name="connsiteX4" fmla="*/ 1187532 w 3681350"/>
              <a:gd name="connsiteY4" fmla="*/ 1778952 h 1784229"/>
              <a:gd name="connsiteX5" fmla="*/ 1246909 w 3681350"/>
              <a:gd name="connsiteY5" fmla="*/ 1778952 h 1784229"/>
              <a:gd name="connsiteX6" fmla="*/ 1377537 w 3681350"/>
              <a:gd name="connsiteY6" fmla="*/ 1778952 h 1784229"/>
              <a:gd name="connsiteX7" fmla="*/ 1579418 w 3681350"/>
              <a:gd name="connsiteY7" fmla="*/ 1707700 h 1784229"/>
              <a:gd name="connsiteX8" fmla="*/ 1733797 w 3681350"/>
              <a:gd name="connsiteY8" fmla="*/ 1327690 h 1784229"/>
              <a:gd name="connsiteX9" fmla="*/ 1805049 w 3681350"/>
              <a:gd name="connsiteY9" fmla="*/ 971430 h 1784229"/>
              <a:gd name="connsiteX10" fmla="*/ 1911927 w 3681350"/>
              <a:gd name="connsiteY10" fmla="*/ 555794 h 1784229"/>
              <a:gd name="connsiteX11" fmla="*/ 1983179 w 3681350"/>
              <a:gd name="connsiteY11" fmla="*/ 401415 h 1784229"/>
              <a:gd name="connsiteX12" fmla="*/ 2066306 w 3681350"/>
              <a:gd name="connsiteY12" fmla="*/ 187659 h 1784229"/>
              <a:gd name="connsiteX13" fmla="*/ 2149433 w 3681350"/>
              <a:gd name="connsiteY13" fmla="*/ 92656 h 1784229"/>
              <a:gd name="connsiteX14" fmla="*/ 2244436 w 3681350"/>
              <a:gd name="connsiteY14" fmla="*/ 21404 h 1784229"/>
              <a:gd name="connsiteX15" fmla="*/ 2375065 w 3681350"/>
              <a:gd name="connsiteY15" fmla="*/ 21404 h 1784229"/>
              <a:gd name="connsiteX16" fmla="*/ 2576945 w 3681350"/>
              <a:gd name="connsiteY16" fmla="*/ 270786 h 1784229"/>
              <a:gd name="connsiteX17" fmla="*/ 2719449 w 3681350"/>
              <a:gd name="connsiteY17" fmla="*/ 1066433 h 1784229"/>
              <a:gd name="connsiteX18" fmla="*/ 2909454 w 3681350"/>
              <a:gd name="connsiteY18" fmla="*/ 1517695 h 1784229"/>
              <a:gd name="connsiteX19" fmla="*/ 3384467 w 3681350"/>
              <a:gd name="connsiteY19" fmla="*/ 1315815 h 1784229"/>
              <a:gd name="connsiteX20" fmla="*/ 3681350 w 3681350"/>
              <a:gd name="connsiteY20" fmla="*/ 508293 h 1784229"/>
              <a:gd name="connsiteX0" fmla="*/ 0 w 3681350"/>
              <a:gd name="connsiteY0" fmla="*/ 757675 h 1814302"/>
              <a:gd name="connsiteX1" fmla="*/ 356259 w 3681350"/>
              <a:gd name="connsiteY1" fmla="*/ 401415 h 1814302"/>
              <a:gd name="connsiteX2" fmla="*/ 688768 w 3681350"/>
              <a:gd name="connsiteY2" fmla="*/ 698298 h 1814302"/>
              <a:gd name="connsiteX3" fmla="*/ 890649 w 3681350"/>
              <a:gd name="connsiteY3" fmla="*/ 1339565 h 1814302"/>
              <a:gd name="connsiteX4" fmla="*/ 1187532 w 3681350"/>
              <a:gd name="connsiteY4" fmla="*/ 1778952 h 1814302"/>
              <a:gd name="connsiteX5" fmla="*/ 1377537 w 3681350"/>
              <a:gd name="connsiteY5" fmla="*/ 1778952 h 1814302"/>
              <a:gd name="connsiteX6" fmla="*/ 1579418 w 3681350"/>
              <a:gd name="connsiteY6" fmla="*/ 1707700 h 1814302"/>
              <a:gd name="connsiteX7" fmla="*/ 1733797 w 3681350"/>
              <a:gd name="connsiteY7" fmla="*/ 1327690 h 1814302"/>
              <a:gd name="connsiteX8" fmla="*/ 1805049 w 3681350"/>
              <a:gd name="connsiteY8" fmla="*/ 971430 h 1814302"/>
              <a:gd name="connsiteX9" fmla="*/ 1911927 w 3681350"/>
              <a:gd name="connsiteY9" fmla="*/ 555794 h 1814302"/>
              <a:gd name="connsiteX10" fmla="*/ 1983179 w 3681350"/>
              <a:gd name="connsiteY10" fmla="*/ 401415 h 1814302"/>
              <a:gd name="connsiteX11" fmla="*/ 2066306 w 3681350"/>
              <a:gd name="connsiteY11" fmla="*/ 187659 h 1814302"/>
              <a:gd name="connsiteX12" fmla="*/ 2149433 w 3681350"/>
              <a:gd name="connsiteY12" fmla="*/ 92656 h 1814302"/>
              <a:gd name="connsiteX13" fmla="*/ 2244436 w 3681350"/>
              <a:gd name="connsiteY13" fmla="*/ 21404 h 1814302"/>
              <a:gd name="connsiteX14" fmla="*/ 2375065 w 3681350"/>
              <a:gd name="connsiteY14" fmla="*/ 21404 h 1814302"/>
              <a:gd name="connsiteX15" fmla="*/ 2576945 w 3681350"/>
              <a:gd name="connsiteY15" fmla="*/ 270786 h 1814302"/>
              <a:gd name="connsiteX16" fmla="*/ 2719449 w 3681350"/>
              <a:gd name="connsiteY16" fmla="*/ 1066433 h 1814302"/>
              <a:gd name="connsiteX17" fmla="*/ 2909454 w 3681350"/>
              <a:gd name="connsiteY17" fmla="*/ 1517695 h 1814302"/>
              <a:gd name="connsiteX18" fmla="*/ 3384467 w 3681350"/>
              <a:gd name="connsiteY18" fmla="*/ 1315815 h 1814302"/>
              <a:gd name="connsiteX19" fmla="*/ 3681350 w 3681350"/>
              <a:gd name="connsiteY19" fmla="*/ 508293 h 1814302"/>
              <a:gd name="connsiteX0" fmla="*/ 0 w 3681350"/>
              <a:gd name="connsiteY0" fmla="*/ 757675 h 1804839"/>
              <a:gd name="connsiteX1" fmla="*/ 356259 w 3681350"/>
              <a:gd name="connsiteY1" fmla="*/ 401415 h 1804839"/>
              <a:gd name="connsiteX2" fmla="*/ 688768 w 3681350"/>
              <a:gd name="connsiteY2" fmla="*/ 698298 h 1804839"/>
              <a:gd name="connsiteX3" fmla="*/ 890649 w 3681350"/>
              <a:gd name="connsiteY3" fmla="*/ 1339565 h 1804839"/>
              <a:gd name="connsiteX4" fmla="*/ 1187532 w 3681350"/>
              <a:gd name="connsiteY4" fmla="*/ 1778952 h 1804839"/>
              <a:gd name="connsiteX5" fmla="*/ 1579418 w 3681350"/>
              <a:gd name="connsiteY5" fmla="*/ 1707700 h 1804839"/>
              <a:gd name="connsiteX6" fmla="*/ 1733797 w 3681350"/>
              <a:gd name="connsiteY6" fmla="*/ 1327690 h 1804839"/>
              <a:gd name="connsiteX7" fmla="*/ 1805049 w 3681350"/>
              <a:gd name="connsiteY7" fmla="*/ 971430 h 1804839"/>
              <a:gd name="connsiteX8" fmla="*/ 1911927 w 3681350"/>
              <a:gd name="connsiteY8" fmla="*/ 555794 h 1804839"/>
              <a:gd name="connsiteX9" fmla="*/ 1983179 w 3681350"/>
              <a:gd name="connsiteY9" fmla="*/ 401415 h 1804839"/>
              <a:gd name="connsiteX10" fmla="*/ 2066306 w 3681350"/>
              <a:gd name="connsiteY10" fmla="*/ 187659 h 1804839"/>
              <a:gd name="connsiteX11" fmla="*/ 2149433 w 3681350"/>
              <a:gd name="connsiteY11" fmla="*/ 92656 h 1804839"/>
              <a:gd name="connsiteX12" fmla="*/ 2244436 w 3681350"/>
              <a:gd name="connsiteY12" fmla="*/ 21404 h 1804839"/>
              <a:gd name="connsiteX13" fmla="*/ 2375065 w 3681350"/>
              <a:gd name="connsiteY13" fmla="*/ 21404 h 1804839"/>
              <a:gd name="connsiteX14" fmla="*/ 2576945 w 3681350"/>
              <a:gd name="connsiteY14" fmla="*/ 270786 h 1804839"/>
              <a:gd name="connsiteX15" fmla="*/ 2719449 w 3681350"/>
              <a:gd name="connsiteY15" fmla="*/ 1066433 h 1804839"/>
              <a:gd name="connsiteX16" fmla="*/ 2909454 w 3681350"/>
              <a:gd name="connsiteY16" fmla="*/ 1517695 h 1804839"/>
              <a:gd name="connsiteX17" fmla="*/ 3384467 w 3681350"/>
              <a:gd name="connsiteY17" fmla="*/ 1315815 h 1804839"/>
              <a:gd name="connsiteX18" fmla="*/ 3681350 w 3681350"/>
              <a:gd name="connsiteY18" fmla="*/ 508293 h 1804839"/>
              <a:gd name="connsiteX0" fmla="*/ 0 w 3681350"/>
              <a:gd name="connsiteY0" fmla="*/ 757675 h 1778952"/>
              <a:gd name="connsiteX1" fmla="*/ 356259 w 3681350"/>
              <a:gd name="connsiteY1" fmla="*/ 401415 h 1778952"/>
              <a:gd name="connsiteX2" fmla="*/ 688768 w 3681350"/>
              <a:gd name="connsiteY2" fmla="*/ 698298 h 1778952"/>
              <a:gd name="connsiteX3" fmla="*/ 890649 w 3681350"/>
              <a:gd name="connsiteY3" fmla="*/ 1339565 h 1778952"/>
              <a:gd name="connsiteX4" fmla="*/ 1187532 w 3681350"/>
              <a:gd name="connsiteY4" fmla="*/ 1778952 h 1778952"/>
              <a:gd name="connsiteX5" fmla="*/ 1733797 w 3681350"/>
              <a:gd name="connsiteY5" fmla="*/ 1327690 h 1778952"/>
              <a:gd name="connsiteX6" fmla="*/ 1805049 w 3681350"/>
              <a:gd name="connsiteY6" fmla="*/ 971430 h 1778952"/>
              <a:gd name="connsiteX7" fmla="*/ 1911927 w 3681350"/>
              <a:gd name="connsiteY7" fmla="*/ 555794 h 1778952"/>
              <a:gd name="connsiteX8" fmla="*/ 1983179 w 3681350"/>
              <a:gd name="connsiteY8" fmla="*/ 401415 h 1778952"/>
              <a:gd name="connsiteX9" fmla="*/ 2066306 w 3681350"/>
              <a:gd name="connsiteY9" fmla="*/ 187659 h 1778952"/>
              <a:gd name="connsiteX10" fmla="*/ 2149433 w 3681350"/>
              <a:gd name="connsiteY10" fmla="*/ 92656 h 1778952"/>
              <a:gd name="connsiteX11" fmla="*/ 2244436 w 3681350"/>
              <a:gd name="connsiteY11" fmla="*/ 21404 h 1778952"/>
              <a:gd name="connsiteX12" fmla="*/ 2375065 w 3681350"/>
              <a:gd name="connsiteY12" fmla="*/ 21404 h 1778952"/>
              <a:gd name="connsiteX13" fmla="*/ 2576945 w 3681350"/>
              <a:gd name="connsiteY13" fmla="*/ 270786 h 1778952"/>
              <a:gd name="connsiteX14" fmla="*/ 2719449 w 3681350"/>
              <a:gd name="connsiteY14" fmla="*/ 1066433 h 1778952"/>
              <a:gd name="connsiteX15" fmla="*/ 2909454 w 3681350"/>
              <a:gd name="connsiteY15" fmla="*/ 1517695 h 1778952"/>
              <a:gd name="connsiteX16" fmla="*/ 3384467 w 3681350"/>
              <a:gd name="connsiteY16" fmla="*/ 1315815 h 1778952"/>
              <a:gd name="connsiteX17" fmla="*/ 3681350 w 3681350"/>
              <a:gd name="connsiteY17" fmla="*/ 508293 h 177895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5611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1983179 w 3681350"/>
              <a:gd name="connsiteY8" fmla="*/ 401415 h 1790382"/>
              <a:gd name="connsiteX9" fmla="*/ 2066306 w 3681350"/>
              <a:gd name="connsiteY9" fmla="*/ 187659 h 1790382"/>
              <a:gd name="connsiteX10" fmla="*/ 2149433 w 3681350"/>
              <a:gd name="connsiteY10" fmla="*/ 92656 h 1790382"/>
              <a:gd name="connsiteX11" fmla="*/ 2244436 w 3681350"/>
              <a:gd name="connsiteY11" fmla="*/ 21404 h 1790382"/>
              <a:gd name="connsiteX12" fmla="*/ 2375065 w 3681350"/>
              <a:gd name="connsiteY12" fmla="*/ 21404 h 1790382"/>
              <a:gd name="connsiteX13" fmla="*/ 2576945 w 3681350"/>
              <a:gd name="connsiteY13" fmla="*/ 270786 h 1790382"/>
              <a:gd name="connsiteX14" fmla="*/ 2719449 w 3681350"/>
              <a:gd name="connsiteY14" fmla="*/ 1066433 h 1790382"/>
              <a:gd name="connsiteX15" fmla="*/ 2909454 w 3681350"/>
              <a:gd name="connsiteY15" fmla="*/ 1517695 h 1790382"/>
              <a:gd name="connsiteX16" fmla="*/ 3384467 w 3681350"/>
              <a:gd name="connsiteY16" fmla="*/ 1315815 h 1790382"/>
              <a:gd name="connsiteX17" fmla="*/ 3681350 w 3681350"/>
              <a:gd name="connsiteY17"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5611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1983179 w 3681350"/>
              <a:gd name="connsiteY8" fmla="*/ 401415 h 1790382"/>
              <a:gd name="connsiteX9" fmla="*/ 2066306 w 3681350"/>
              <a:gd name="connsiteY9" fmla="*/ 187659 h 1790382"/>
              <a:gd name="connsiteX10" fmla="*/ 2149433 w 3681350"/>
              <a:gd name="connsiteY10" fmla="*/ 92656 h 1790382"/>
              <a:gd name="connsiteX11" fmla="*/ 2244436 w 3681350"/>
              <a:gd name="connsiteY11" fmla="*/ 21404 h 1790382"/>
              <a:gd name="connsiteX12" fmla="*/ 2375065 w 3681350"/>
              <a:gd name="connsiteY12" fmla="*/ 21404 h 1790382"/>
              <a:gd name="connsiteX13" fmla="*/ 2576945 w 3681350"/>
              <a:gd name="connsiteY13" fmla="*/ 270786 h 1790382"/>
              <a:gd name="connsiteX14" fmla="*/ 2719449 w 3681350"/>
              <a:gd name="connsiteY14" fmla="*/ 1066433 h 1790382"/>
              <a:gd name="connsiteX15" fmla="*/ 2909454 w 3681350"/>
              <a:gd name="connsiteY15" fmla="*/ 1517695 h 1790382"/>
              <a:gd name="connsiteX16" fmla="*/ 3384467 w 3681350"/>
              <a:gd name="connsiteY16" fmla="*/ 1315815 h 1790382"/>
              <a:gd name="connsiteX17" fmla="*/ 3681350 w 3681350"/>
              <a:gd name="connsiteY17" fmla="*/ 508293 h 1790382"/>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5611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5611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33612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7897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7897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1983179 w 3681350"/>
              <a:gd name="connsiteY8" fmla="*/ 401415 h 1790382"/>
              <a:gd name="connsiteX9" fmla="*/ 2066306 w 3681350"/>
              <a:gd name="connsiteY9" fmla="*/ 187659 h 1790382"/>
              <a:gd name="connsiteX10" fmla="*/ 2149433 w 3681350"/>
              <a:gd name="connsiteY10" fmla="*/ 92656 h 1790382"/>
              <a:gd name="connsiteX11" fmla="*/ 2244436 w 3681350"/>
              <a:gd name="connsiteY11" fmla="*/ 21404 h 1790382"/>
              <a:gd name="connsiteX12" fmla="*/ 2375065 w 3681350"/>
              <a:gd name="connsiteY12" fmla="*/ 21404 h 1790382"/>
              <a:gd name="connsiteX13" fmla="*/ 2576945 w 3681350"/>
              <a:gd name="connsiteY13" fmla="*/ 270786 h 1790382"/>
              <a:gd name="connsiteX14" fmla="*/ 2719449 w 3681350"/>
              <a:gd name="connsiteY14" fmla="*/ 1066433 h 1790382"/>
              <a:gd name="connsiteX15" fmla="*/ 2909454 w 3681350"/>
              <a:gd name="connsiteY15" fmla="*/ 1517695 h 1790382"/>
              <a:gd name="connsiteX16" fmla="*/ 3384467 w 3681350"/>
              <a:gd name="connsiteY16" fmla="*/ 1315815 h 1790382"/>
              <a:gd name="connsiteX17" fmla="*/ 3681350 w 3681350"/>
              <a:gd name="connsiteY17"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2066306 w 3681350"/>
              <a:gd name="connsiteY8" fmla="*/ 187659 h 1790382"/>
              <a:gd name="connsiteX9" fmla="*/ 2149433 w 3681350"/>
              <a:gd name="connsiteY9" fmla="*/ 92656 h 1790382"/>
              <a:gd name="connsiteX10" fmla="*/ 2244436 w 3681350"/>
              <a:gd name="connsiteY10" fmla="*/ 21404 h 1790382"/>
              <a:gd name="connsiteX11" fmla="*/ 2375065 w 3681350"/>
              <a:gd name="connsiteY11" fmla="*/ 21404 h 1790382"/>
              <a:gd name="connsiteX12" fmla="*/ 2576945 w 3681350"/>
              <a:gd name="connsiteY12" fmla="*/ 270786 h 1790382"/>
              <a:gd name="connsiteX13" fmla="*/ 2719449 w 3681350"/>
              <a:gd name="connsiteY13" fmla="*/ 1066433 h 1790382"/>
              <a:gd name="connsiteX14" fmla="*/ 2909454 w 3681350"/>
              <a:gd name="connsiteY14" fmla="*/ 1517695 h 1790382"/>
              <a:gd name="connsiteX15" fmla="*/ 3384467 w 3681350"/>
              <a:gd name="connsiteY15" fmla="*/ 1315815 h 1790382"/>
              <a:gd name="connsiteX16" fmla="*/ 3681350 w 3681350"/>
              <a:gd name="connsiteY16"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05049 w 3681350"/>
              <a:gd name="connsiteY6" fmla="*/ 971430 h 1790382"/>
              <a:gd name="connsiteX7" fmla="*/ 2066306 w 3681350"/>
              <a:gd name="connsiteY7" fmla="*/ 187659 h 1790382"/>
              <a:gd name="connsiteX8" fmla="*/ 2149433 w 3681350"/>
              <a:gd name="connsiteY8" fmla="*/ 92656 h 1790382"/>
              <a:gd name="connsiteX9" fmla="*/ 2244436 w 3681350"/>
              <a:gd name="connsiteY9" fmla="*/ 21404 h 1790382"/>
              <a:gd name="connsiteX10" fmla="*/ 2375065 w 3681350"/>
              <a:gd name="connsiteY10" fmla="*/ 21404 h 1790382"/>
              <a:gd name="connsiteX11" fmla="*/ 2576945 w 3681350"/>
              <a:gd name="connsiteY11" fmla="*/ 270786 h 1790382"/>
              <a:gd name="connsiteX12" fmla="*/ 2719449 w 3681350"/>
              <a:gd name="connsiteY12" fmla="*/ 1066433 h 1790382"/>
              <a:gd name="connsiteX13" fmla="*/ 2909454 w 3681350"/>
              <a:gd name="connsiteY13" fmla="*/ 1517695 h 1790382"/>
              <a:gd name="connsiteX14" fmla="*/ 3384467 w 3681350"/>
              <a:gd name="connsiteY14" fmla="*/ 1315815 h 1790382"/>
              <a:gd name="connsiteX15" fmla="*/ 3681350 w 3681350"/>
              <a:gd name="connsiteY15"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73629 w 3681350"/>
              <a:gd name="connsiteY6" fmla="*/ 834270 h 1790382"/>
              <a:gd name="connsiteX7" fmla="*/ 2066306 w 3681350"/>
              <a:gd name="connsiteY7" fmla="*/ 187659 h 1790382"/>
              <a:gd name="connsiteX8" fmla="*/ 2149433 w 3681350"/>
              <a:gd name="connsiteY8" fmla="*/ 92656 h 1790382"/>
              <a:gd name="connsiteX9" fmla="*/ 2244436 w 3681350"/>
              <a:gd name="connsiteY9" fmla="*/ 21404 h 1790382"/>
              <a:gd name="connsiteX10" fmla="*/ 2375065 w 3681350"/>
              <a:gd name="connsiteY10" fmla="*/ 21404 h 1790382"/>
              <a:gd name="connsiteX11" fmla="*/ 2576945 w 3681350"/>
              <a:gd name="connsiteY11" fmla="*/ 270786 h 1790382"/>
              <a:gd name="connsiteX12" fmla="*/ 2719449 w 3681350"/>
              <a:gd name="connsiteY12" fmla="*/ 1066433 h 1790382"/>
              <a:gd name="connsiteX13" fmla="*/ 2909454 w 3681350"/>
              <a:gd name="connsiteY13" fmla="*/ 1517695 h 1790382"/>
              <a:gd name="connsiteX14" fmla="*/ 3384467 w 3681350"/>
              <a:gd name="connsiteY14" fmla="*/ 1315815 h 1790382"/>
              <a:gd name="connsiteX15" fmla="*/ 3681350 w 3681350"/>
              <a:gd name="connsiteY15"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2066306 w 3681350"/>
              <a:gd name="connsiteY6" fmla="*/ 187659 h 1790382"/>
              <a:gd name="connsiteX7" fmla="*/ 2149433 w 3681350"/>
              <a:gd name="connsiteY7" fmla="*/ 92656 h 1790382"/>
              <a:gd name="connsiteX8" fmla="*/ 2244436 w 3681350"/>
              <a:gd name="connsiteY8" fmla="*/ 21404 h 1790382"/>
              <a:gd name="connsiteX9" fmla="*/ 2375065 w 3681350"/>
              <a:gd name="connsiteY9" fmla="*/ 21404 h 1790382"/>
              <a:gd name="connsiteX10" fmla="*/ 2576945 w 3681350"/>
              <a:gd name="connsiteY10" fmla="*/ 270786 h 1790382"/>
              <a:gd name="connsiteX11" fmla="*/ 2719449 w 3681350"/>
              <a:gd name="connsiteY11" fmla="*/ 1066433 h 1790382"/>
              <a:gd name="connsiteX12" fmla="*/ 2909454 w 3681350"/>
              <a:gd name="connsiteY12" fmla="*/ 1517695 h 1790382"/>
              <a:gd name="connsiteX13" fmla="*/ 3384467 w 3681350"/>
              <a:gd name="connsiteY13" fmla="*/ 1315815 h 1790382"/>
              <a:gd name="connsiteX14" fmla="*/ 3681350 w 3681350"/>
              <a:gd name="connsiteY14" fmla="*/ 508293 h 1790382"/>
              <a:gd name="connsiteX0" fmla="*/ 0 w 3681350"/>
              <a:gd name="connsiteY0" fmla="*/ 762503 h 1795210"/>
              <a:gd name="connsiteX1" fmla="*/ 356259 w 3681350"/>
              <a:gd name="connsiteY1" fmla="*/ 406243 h 1795210"/>
              <a:gd name="connsiteX2" fmla="*/ 688768 w 3681350"/>
              <a:gd name="connsiteY2" fmla="*/ 703126 h 1795210"/>
              <a:gd name="connsiteX3" fmla="*/ 890649 w 3681350"/>
              <a:gd name="connsiteY3" fmla="*/ 1344393 h 1795210"/>
              <a:gd name="connsiteX4" fmla="*/ 1278972 w 3681350"/>
              <a:gd name="connsiteY4" fmla="*/ 1795210 h 1795210"/>
              <a:gd name="connsiteX5" fmla="*/ 1733797 w 3681350"/>
              <a:gd name="connsiteY5" fmla="*/ 1332518 h 1795210"/>
              <a:gd name="connsiteX6" fmla="*/ 2066306 w 3681350"/>
              <a:gd name="connsiteY6" fmla="*/ 192487 h 1795210"/>
              <a:gd name="connsiteX7" fmla="*/ 2244436 w 3681350"/>
              <a:gd name="connsiteY7" fmla="*/ 26232 h 1795210"/>
              <a:gd name="connsiteX8" fmla="*/ 2375065 w 3681350"/>
              <a:gd name="connsiteY8" fmla="*/ 26232 h 1795210"/>
              <a:gd name="connsiteX9" fmla="*/ 2576945 w 3681350"/>
              <a:gd name="connsiteY9" fmla="*/ 275614 h 1795210"/>
              <a:gd name="connsiteX10" fmla="*/ 2719449 w 3681350"/>
              <a:gd name="connsiteY10" fmla="*/ 1071261 h 1795210"/>
              <a:gd name="connsiteX11" fmla="*/ 2909454 w 3681350"/>
              <a:gd name="connsiteY11" fmla="*/ 1522523 h 1795210"/>
              <a:gd name="connsiteX12" fmla="*/ 3384467 w 3681350"/>
              <a:gd name="connsiteY12" fmla="*/ 1320643 h 1795210"/>
              <a:gd name="connsiteX13" fmla="*/ 3681350 w 3681350"/>
              <a:gd name="connsiteY13" fmla="*/ 513121 h 1795210"/>
              <a:gd name="connsiteX0" fmla="*/ 0 w 3681350"/>
              <a:gd name="connsiteY0" fmla="*/ 842948 h 1875655"/>
              <a:gd name="connsiteX1" fmla="*/ 356259 w 3681350"/>
              <a:gd name="connsiteY1" fmla="*/ 486688 h 1875655"/>
              <a:gd name="connsiteX2" fmla="*/ 688768 w 3681350"/>
              <a:gd name="connsiteY2" fmla="*/ 783571 h 1875655"/>
              <a:gd name="connsiteX3" fmla="*/ 890649 w 3681350"/>
              <a:gd name="connsiteY3" fmla="*/ 1424838 h 1875655"/>
              <a:gd name="connsiteX4" fmla="*/ 1278972 w 3681350"/>
              <a:gd name="connsiteY4" fmla="*/ 1875655 h 1875655"/>
              <a:gd name="connsiteX5" fmla="*/ 1733797 w 3681350"/>
              <a:gd name="connsiteY5" fmla="*/ 1412963 h 1875655"/>
              <a:gd name="connsiteX6" fmla="*/ 2244436 w 3681350"/>
              <a:gd name="connsiteY6" fmla="*/ 106677 h 1875655"/>
              <a:gd name="connsiteX7" fmla="*/ 2375065 w 3681350"/>
              <a:gd name="connsiteY7" fmla="*/ 106677 h 1875655"/>
              <a:gd name="connsiteX8" fmla="*/ 2576945 w 3681350"/>
              <a:gd name="connsiteY8" fmla="*/ 356059 h 1875655"/>
              <a:gd name="connsiteX9" fmla="*/ 2719449 w 3681350"/>
              <a:gd name="connsiteY9" fmla="*/ 1151706 h 1875655"/>
              <a:gd name="connsiteX10" fmla="*/ 2909454 w 3681350"/>
              <a:gd name="connsiteY10" fmla="*/ 1602968 h 1875655"/>
              <a:gd name="connsiteX11" fmla="*/ 3384467 w 3681350"/>
              <a:gd name="connsiteY11" fmla="*/ 1401088 h 1875655"/>
              <a:gd name="connsiteX12" fmla="*/ 3681350 w 3681350"/>
              <a:gd name="connsiteY12" fmla="*/ 593566 h 1875655"/>
              <a:gd name="connsiteX0" fmla="*/ 0 w 3681350"/>
              <a:gd name="connsiteY0" fmla="*/ 796203 h 1828910"/>
              <a:gd name="connsiteX1" fmla="*/ 356259 w 3681350"/>
              <a:gd name="connsiteY1" fmla="*/ 439943 h 1828910"/>
              <a:gd name="connsiteX2" fmla="*/ 688768 w 3681350"/>
              <a:gd name="connsiteY2" fmla="*/ 736826 h 1828910"/>
              <a:gd name="connsiteX3" fmla="*/ 890649 w 3681350"/>
              <a:gd name="connsiteY3" fmla="*/ 1378093 h 1828910"/>
              <a:gd name="connsiteX4" fmla="*/ 1278972 w 3681350"/>
              <a:gd name="connsiteY4" fmla="*/ 1828910 h 1828910"/>
              <a:gd name="connsiteX5" fmla="*/ 1733797 w 3681350"/>
              <a:gd name="connsiteY5" fmla="*/ 1366218 h 1828910"/>
              <a:gd name="connsiteX6" fmla="*/ 2375065 w 3681350"/>
              <a:gd name="connsiteY6" fmla="*/ 59932 h 1828910"/>
              <a:gd name="connsiteX7" fmla="*/ 2576945 w 3681350"/>
              <a:gd name="connsiteY7" fmla="*/ 309314 h 1828910"/>
              <a:gd name="connsiteX8" fmla="*/ 2719449 w 3681350"/>
              <a:gd name="connsiteY8" fmla="*/ 1104961 h 1828910"/>
              <a:gd name="connsiteX9" fmla="*/ 2909454 w 3681350"/>
              <a:gd name="connsiteY9" fmla="*/ 1556223 h 1828910"/>
              <a:gd name="connsiteX10" fmla="*/ 3384467 w 3681350"/>
              <a:gd name="connsiteY10" fmla="*/ 1354343 h 1828910"/>
              <a:gd name="connsiteX11" fmla="*/ 3681350 w 3681350"/>
              <a:gd name="connsiteY11" fmla="*/ 546821 h 1828910"/>
              <a:gd name="connsiteX0" fmla="*/ 0 w 3681350"/>
              <a:gd name="connsiteY0" fmla="*/ 772905 h 1805612"/>
              <a:gd name="connsiteX1" fmla="*/ 356259 w 3681350"/>
              <a:gd name="connsiteY1" fmla="*/ 416645 h 1805612"/>
              <a:gd name="connsiteX2" fmla="*/ 688768 w 3681350"/>
              <a:gd name="connsiteY2" fmla="*/ 713528 h 1805612"/>
              <a:gd name="connsiteX3" fmla="*/ 890649 w 3681350"/>
              <a:gd name="connsiteY3" fmla="*/ 1354795 h 1805612"/>
              <a:gd name="connsiteX4" fmla="*/ 1278972 w 3681350"/>
              <a:gd name="connsiteY4" fmla="*/ 1805612 h 1805612"/>
              <a:gd name="connsiteX5" fmla="*/ 1733797 w 3681350"/>
              <a:gd name="connsiteY5" fmla="*/ 1342920 h 1805612"/>
              <a:gd name="connsiteX6" fmla="*/ 2375065 w 3681350"/>
              <a:gd name="connsiteY6" fmla="*/ 36634 h 1805612"/>
              <a:gd name="connsiteX7" fmla="*/ 2576945 w 3681350"/>
              <a:gd name="connsiteY7" fmla="*/ 286016 h 1805612"/>
              <a:gd name="connsiteX8" fmla="*/ 2719449 w 3681350"/>
              <a:gd name="connsiteY8" fmla="*/ 1081663 h 1805612"/>
              <a:gd name="connsiteX9" fmla="*/ 2909454 w 3681350"/>
              <a:gd name="connsiteY9" fmla="*/ 1532925 h 1805612"/>
              <a:gd name="connsiteX10" fmla="*/ 3384467 w 3681350"/>
              <a:gd name="connsiteY10" fmla="*/ 1331045 h 1805612"/>
              <a:gd name="connsiteX11" fmla="*/ 3681350 w 3681350"/>
              <a:gd name="connsiteY11" fmla="*/ 523523 h 1805612"/>
              <a:gd name="connsiteX0" fmla="*/ 0 w 3681350"/>
              <a:gd name="connsiteY0" fmla="*/ 736509 h 1769216"/>
              <a:gd name="connsiteX1" fmla="*/ 356259 w 3681350"/>
              <a:gd name="connsiteY1" fmla="*/ 380249 h 1769216"/>
              <a:gd name="connsiteX2" fmla="*/ 688768 w 3681350"/>
              <a:gd name="connsiteY2" fmla="*/ 677132 h 1769216"/>
              <a:gd name="connsiteX3" fmla="*/ 890649 w 3681350"/>
              <a:gd name="connsiteY3" fmla="*/ 1318399 h 1769216"/>
              <a:gd name="connsiteX4" fmla="*/ 1278972 w 3681350"/>
              <a:gd name="connsiteY4" fmla="*/ 1769216 h 1769216"/>
              <a:gd name="connsiteX5" fmla="*/ 1733797 w 3681350"/>
              <a:gd name="connsiteY5" fmla="*/ 1306524 h 1769216"/>
              <a:gd name="connsiteX6" fmla="*/ 2375065 w 3681350"/>
              <a:gd name="connsiteY6" fmla="*/ 238 h 1769216"/>
              <a:gd name="connsiteX7" fmla="*/ 2576945 w 3681350"/>
              <a:gd name="connsiteY7" fmla="*/ 249620 h 1769216"/>
              <a:gd name="connsiteX8" fmla="*/ 2719449 w 3681350"/>
              <a:gd name="connsiteY8" fmla="*/ 1045267 h 1769216"/>
              <a:gd name="connsiteX9" fmla="*/ 2909454 w 3681350"/>
              <a:gd name="connsiteY9" fmla="*/ 1496529 h 1769216"/>
              <a:gd name="connsiteX10" fmla="*/ 3384467 w 3681350"/>
              <a:gd name="connsiteY10" fmla="*/ 1294649 h 1769216"/>
              <a:gd name="connsiteX11" fmla="*/ 3681350 w 3681350"/>
              <a:gd name="connsiteY11" fmla="*/ 487127 h 1769216"/>
              <a:gd name="connsiteX0" fmla="*/ 0 w 3681350"/>
              <a:gd name="connsiteY0" fmla="*/ 737904 h 1770611"/>
              <a:gd name="connsiteX1" fmla="*/ 356259 w 3681350"/>
              <a:gd name="connsiteY1" fmla="*/ 381644 h 1770611"/>
              <a:gd name="connsiteX2" fmla="*/ 688768 w 3681350"/>
              <a:gd name="connsiteY2" fmla="*/ 678527 h 1770611"/>
              <a:gd name="connsiteX3" fmla="*/ 890649 w 3681350"/>
              <a:gd name="connsiteY3" fmla="*/ 1319794 h 1770611"/>
              <a:gd name="connsiteX4" fmla="*/ 1278972 w 3681350"/>
              <a:gd name="connsiteY4" fmla="*/ 1770611 h 1770611"/>
              <a:gd name="connsiteX5" fmla="*/ 1733797 w 3681350"/>
              <a:gd name="connsiteY5" fmla="*/ 1307919 h 1770611"/>
              <a:gd name="connsiteX6" fmla="*/ 2375065 w 3681350"/>
              <a:gd name="connsiteY6" fmla="*/ 1633 h 1770611"/>
              <a:gd name="connsiteX7" fmla="*/ 2719449 w 3681350"/>
              <a:gd name="connsiteY7" fmla="*/ 1046662 h 1770611"/>
              <a:gd name="connsiteX8" fmla="*/ 2909454 w 3681350"/>
              <a:gd name="connsiteY8" fmla="*/ 1497924 h 1770611"/>
              <a:gd name="connsiteX9" fmla="*/ 3384467 w 3681350"/>
              <a:gd name="connsiteY9" fmla="*/ 1296044 h 1770611"/>
              <a:gd name="connsiteX10" fmla="*/ 3681350 w 3681350"/>
              <a:gd name="connsiteY10" fmla="*/ 488522 h 1770611"/>
              <a:gd name="connsiteX0" fmla="*/ 0 w 3681350"/>
              <a:gd name="connsiteY0" fmla="*/ 737908 h 1770615"/>
              <a:gd name="connsiteX1" fmla="*/ 356259 w 3681350"/>
              <a:gd name="connsiteY1" fmla="*/ 381648 h 1770615"/>
              <a:gd name="connsiteX2" fmla="*/ 688768 w 3681350"/>
              <a:gd name="connsiteY2" fmla="*/ 678531 h 1770615"/>
              <a:gd name="connsiteX3" fmla="*/ 890649 w 3681350"/>
              <a:gd name="connsiteY3" fmla="*/ 1319798 h 1770615"/>
              <a:gd name="connsiteX4" fmla="*/ 1278972 w 3681350"/>
              <a:gd name="connsiteY4" fmla="*/ 1770615 h 1770615"/>
              <a:gd name="connsiteX5" fmla="*/ 1733797 w 3681350"/>
              <a:gd name="connsiteY5" fmla="*/ 1307923 h 1770615"/>
              <a:gd name="connsiteX6" fmla="*/ 2375065 w 3681350"/>
              <a:gd name="connsiteY6" fmla="*/ 1637 h 1770615"/>
              <a:gd name="connsiteX7" fmla="*/ 2719449 w 3681350"/>
              <a:gd name="connsiteY7" fmla="*/ 1046666 h 1770615"/>
              <a:gd name="connsiteX8" fmla="*/ 3000894 w 3681350"/>
              <a:gd name="connsiteY8" fmla="*/ 1509358 h 1770615"/>
              <a:gd name="connsiteX9" fmla="*/ 3384467 w 3681350"/>
              <a:gd name="connsiteY9" fmla="*/ 1296048 h 1770615"/>
              <a:gd name="connsiteX10" fmla="*/ 3681350 w 3681350"/>
              <a:gd name="connsiteY10" fmla="*/ 488526 h 1770615"/>
              <a:gd name="connsiteX0" fmla="*/ 0 w 3681350"/>
              <a:gd name="connsiteY0" fmla="*/ 737908 h 1770615"/>
              <a:gd name="connsiteX1" fmla="*/ 356259 w 3681350"/>
              <a:gd name="connsiteY1" fmla="*/ 381648 h 1770615"/>
              <a:gd name="connsiteX2" fmla="*/ 688768 w 3681350"/>
              <a:gd name="connsiteY2" fmla="*/ 678531 h 1770615"/>
              <a:gd name="connsiteX3" fmla="*/ 890649 w 3681350"/>
              <a:gd name="connsiteY3" fmla="*/ 1319798 h 1770615"/>
              <a:gd name="connsiteX4" fmla="*/ 1278972 w 3681350"/>
              <a:gd name="connsiteY4" fmla="*/ 1770615 h 1770615"/>
              <a:gd name="connsiteX5" fmla="*/ 1733797 w 3681350"/>
              <a:gd name="connsiteY5" fmla="*/ 1307923 h 1770615"/>
              <a:gd name="connsiteX6" fmla="*/ 2375065 w 3681350"/>
              <a:gd name="connsiteY6" fmla="*/ 1637 h 1770615"/>
              <a:gd name="connsiteX7" fmla="*/ 2719449 w 3681350"/>
              <a:gd name="connsiteY7" fmla="*/ 1046666 h 1770615"/>
              <a:gd name="connsiteX8" fmla="*/ 3000894 w 3681350"/>
              <a:gd name="connsiteY8" fmla="*/ 1509358 h 1770615"/>
              <a:gd name="connsiteX9" fmla="*/ 3384467 w 3681350"/>
              <a:gd name="connsiteY9" fmla="*/ 1296048 h 1770615"/>
              <a:gd name="connsiteX10" fmla="*/ 3681350 w 3681350"/>
              <a:gd name="connsiteY10" fmla="*/ 488526 h 1770615"/>
              <a:gd name="connsiteX0" fmla="*/ 0 w 3681350"/>
              <a:gd name="connsiteY0" fmla="*/ 746138 h 1778845"/>
              <a:gd name="connsiteX1" fmla="*/ 356259 w 3681350"/>
              <a:gd name="connsiteY1" fmla="*/ 389878 h 1778845"/>
              <a:gd name="connsiteX2" fmla="*/ 688768 w 3681350"/>
              <a:gd name="connsiteY2" fmla="*/ 686761 h 1778845"/>
              <a:gd name="connsiteX3" fmla="*/ 890649 w 3681350"/>
              <a:gd name="connsiteY3" fmla="*/ 1328028 h 1778845"/>
              <a:gd name="connsiteX4" fmla="*/ 1278972 w 3681350"/>
              <a:gd name="connsiteY4" fmla="*/ 1778845 h 1778845"/>
              <a:gd name="connsiteX5" fmla="*/ 1733797 w 3681350"/>
              <a:gd name="connsiteY5" fmla="*/ 1316153 h 1778845"/>
              <a:gd name="connsiteX6" fmla="*/ 2375065 w 3681350"/>
              <a:gd name="connsiteY6" fmla="*/ 9867 h 1778845"/>
              <a:gd name="connsiteX7" fmla="*/ 2662299 w 3681350"/>
              <a:gd name="connsiteY7" fmla="*/ 757716 h 1778845"/>
              <a:gd name="connsiteX8" fmla="*/ 3000894 w 3681350"/>
              <a:gd name="connsiteY8" fmla="*/ 1517588 h 1778845"/>
              <a:gd name="connsiteX9" fmla="*/ 3384467 w 3681350"/>
              <a:gd name="connsiteY9" fmla="*/ 1304278 h 1778845"/>
              <a:gd name="connsiteX10" fmla="*/ 3681350 w 3681350"/>
              <a:gd name="connsiteY10" fmla="*/ 496756 h 1778845"/>
              <a:gd name="connsiteX0" fmla="*/ 0 w 3681350"/>
              <a:gd name="connsiteY0" fmla="*/ 747440 h 1780147"/>
              <a:gd name="connsiteX1" fmla="*/ 356259 w 3681350"/>
              <a:gd name="connsiteY1" fmla="*/ 391180 h 1780147"/>
              <a:gd name="connsiteX2" fmla="*/ 688768 w 3681350"/>
              <a:gd name="connsiteY2" fmla="*/ 688063 h 1780147"/>
              <a:gd name="connsiteX3" fmla="*/ 890649 w 3681350"/>
              <a:gd name="connsiteY3" fmla="*/ 1329330 h 1780147"/>
              <a:gd name="connsiteX4" fmla="*/ 1278972 w 3681350"/>
              <a:gd name="connsiteY4" fmla="*/ 1780147 h 1780147"/>
              <a:gd name="connsiteX5" fmla="*/ 1733797 w 3681350"/>
              <a:gd name="connsiteY5" fmla="*/ 1317455 h 1780147"/>
              <a:gd name="connsiteX6" fmla="*/ 2375065 w 3681350"/>
              <a:gd name="connsiteY6" fmla="*/ 11169 h 1780147"/>
              <a:gd name="connsiteX7" fmla="*/ 2662299 w 3681350"/>
              <a:gd name="connsiteY7" fmla="*/ 759018 h 1780147"/>
              <a:gd name="connsiteX8" fmla="*/ 3000894 w 3681350"/>
              <a:gd name="connsiteY8" fmla="*/ 1518890 h 1780147"/>
              <a:gd name="connsiteX9" fmla="*/ 3384467 w 3681350"/>
              <a:gd name="connsiteY9" fmla="*/ 1305580 h 1780147"/>
              <a:gd name="connsiteX10" fmla="*/ 3681350 w 3681350"/>
              <a:gd name="connsiteY10" fmla="*/ 498058 h 1780147"/>
              <a:gd name="connsiteX0" fmla="*/ 0 w 3681350"/>
              <a:gd name="connsiteY0" fmla="*/ 747440 h 1780147"/>
              <a:gd name="connsiteX1" fmla="*/ 356259 w 3681350"/>
              <a:gd name="connsiteY1" fmla="*/ 391180 h 1780147"/>
              <a:gd name="connsiteX2" fmla="*/ 688768 w 3681350"/>
              <a:gd name="connsiteY2" fmla="*/ 688063 h 1780147"/>
              <a:gd name="connsiteX3" fmla="*/ 890649 w 3681350"/>
              <a:gd name="connsiteY3" fmla="*/ 1329330 h 1780147"/>
              <a:gd name="connsiteX4" fmla="*/ 1278972 w 3681350"/>
              <a:gd name="connsiteY4" fmla="*/ 1780147 h 1780147"/>
              <a:gd name="connsiteX5" fmla="*/ 1733797 w 3681350"/>
              <a:gd name="connsiteY5" fmla="*/ 1317455 h 1780147"/>
              <a:gd name="connsiteX6" fmla="*/ 2375065 w 3681350"/>
              <a:gd name="connsiteY6" fmla="*/ 11169 h 1780147"/>
              <a:gd name="connsiteX7" fmla="*/ 2662299 w 3681350"/>
              <a:gd name="connsiteY7" fmla="*/ 759018 h 1780147"/>
              <a:gd name="connsiteX8" fmla="*/ 3000894 w 3681350"/>
              <a:gd name="connsiteY8" fmla="*/ 1518890 h 1780147"/>
              <a:gd name="connsiteX9" fmla="*/ 3384467 w 3681350"/>
              <a:gd name="connsiteY9" fmla="*/ 1305580 h 1780147"/>
              <a:gd name="connsiteX10" fmla="*/ 3681350 w 3681350"/>
              <a:gd name="connsiteY10" fmla="*/ 498058 h 1780147"/>
              <a:gd name="connsiteX0" fmla="*/ 0 w 3681350"/>
              <a:gd name="connsiteY0" fmla="*/ 745726 h 1778433"/>
              <a:gd name="connsiteX1" fmla="*/ 356259 w 3681350"/>
              <a:gd name="connsiteY1" fmla="*/ 389466 h 1778433"/>
              <a:gd name="connsiteX2" fmla="*/ 688768 w 3681350"/>
              <a:gd name="connsiteY2" fmla="*/ 686349 h 1778433"/>
              <a:gd name="connsiteX3" fmla="*/ 890649 w 3681350"/>
              <a:gd name="connsiteY3" fmla="*/ 1327616 h 1778433"/>
              <a:gd name="connsiteX4" fmla="*/ 1278972 w 3681350"/>
              <a:gd name="connsiteY4" fmla="*/ 1778433 h 1778433"/>
              <a:gd name="connsiteX5" fmla="*/ 1733797 w 3681350"/>
              <a:gd name="connsiteY5" fmla="*/ 1315741 h 1778433"/>
              <a:gd name="connsiteX6" fmla="*/ 2375065 w 3681350"/>
              <a:gd name="connsiteY6" fmla="*/ 9455 h 1778433"/>
              <a:gd name="connsiteX7" fmla="*/ 2708019 w 3681350"/>
              <a:gd name="connsiteY7" fmla="*/ 791594 h 1778433"/>
              <a:gd name="connsiteX8" fmla="*/ 3000894 w 3681350"/>
              <a:gd name="connsiteY8" fmla="*/ 1517176 h 1778433"/>
              <a:gd name="connsiteX9" fmla="*/ 3384467 w 3681350"/>
              <a:gd name="connsiteY9" fmla="*/ 1303866 h 1778433"/>
              <a:gd name="connsiteX10" fmla="*/ 3681350 w 3681350"/>
              <a:gd name="connsiteY10" fmla="*/ 496344 h 1778433"/>
              <a:gd name="connsiteX0" fmla="*/ 0 w 3681350"/>
              <a:gd name="connsiteY0" fmla="*/ 745726 h 1778433"/>
              <a:gd name="connsiteX1" fmla="*/ 356259 w 3681350"/>
              <a:gd name="connsiteY1" fmla="*/ 389466 h 1778433"/>
              <a:gd name="connsiteX2" fmla="*/ 688768 w 3681350"/>
              <a:gd name="connsiteY2" fmla="*/ 686349 h 1778433"/>
              <a:gd name="connsiteX3" fmla="*/ 890649 w 3681350"/>
              <a:gd name="connsiteY3" fmla="*/ 1327616 h 1778433"/>
              <a:gd name="connsiteX4" fmla="*/ 1278972 w 3681350"/>
              <a:gd name="connsiteY4" fmla="*/ 1778433 h 1778433"/>
              <a:gd name="connsiteX5" fmla="*/ 1733797 w 3681350"/>
              <a:gd name="connsiteY5" fmla="*/ 1315741 h 1778433"/>
              <a:gd name="connsiteX6" fmla="*/ 2375065 w 3681350"/>
              <a:gd name="connsiteY6" fmla="*/ 9455 h 1778433"/>
              <a:gd name="connsiteX7" fmla="*/ 2708019 w 3681350"/>
              <a:gd name="connsiteY7" fmla="*/ 791594 h 1778433"/>
              <a:gd name="connsiteX8" fmla="*/ 3000894 w 3681350"/>
              <a:gd name="connsiteY8" fmla="*/ 1517176 h 1778433"/>
              <a:gd name="connsiteX9" fmla="*/ 3384467 w 3681350"/>
              <a:gd name="connsiteY9" fmla="*/ 1303866 h 1778433"/>
              <a:gd name="connsiteX10" fmla="*/ 3681350 w 3681350"/>
              <a:gd name="connsiteY10" fmla="*/ 496344 h 1778433"/>
              <a:gd name="connsiteX0" fmla="*/ 0 w 3681350"/>
              <a:gd name="connsiteY0" fmla="*/ 745726 h 1778433"/>
              <a:gd name="connsiteX1" fmla="*/ 356259 w 3681350"/>
              <a:gd name="connsiteY1" fmla="*/ 389466 h 1778433"/>
              <a:gd name="connsiteX2" fmla="*/ 890649 w 3681350"/>
              <a:gd name="connsiteY2" fmla="*/ 1327616 h 1778433"/>
              <a:gd name="connsiteX3" fmla="*/ 1278972 w 3681350"/>
              <a:gd name="connsiteY3" fmla="*/ 1778433 h 1778433"/>
              <a:gd name="connsiteX4" fmla="*/ 1733797 w 3681350"/>
              <a:gd name="connsiteY4" fmla="*/ 1315741 h 1778433"/>
              <a:gd name="connsiteX5" fmla="*/ 2375065 w 3681350"/>
              <a:gd name="connsiteY5" fmla="*/ 9455 h 1778433"/>
              <a:gd name="connsiteX6" fmla="*/ 2708019 w 3681350"/>
              <a:gd name="connsiteY6" fmla="*/ 791594 h 1778433"/>
              <a:gd name="connsiteX7" fmla="*/ 3000894 w 3681350"/>
              <a:gd name="connsiteY7" fmla="*/ 1517176 h 1778433"/>
              <a:gd name="connsiteX8" fmla="*/ 3384467 w 3681350"/>
              <a:gd name="connsiteY8" fmla="*/ 1303866 h 1778433"/>
              <a:gd name="connsiteX9" fmla="*/ 3681350 w 3681350"/>
              <a:gd name="connsiteY9" fmla="*/ 496344 h 1778433"/>
              <a:gd name="connsiteX0" fmla="*/ 0 w 3681350"/>
              <a:gd name="connsiteY0" fmla="*/ 745726 h 1778433"/>
              <a:gd name="connsiteX1" fmla="*/ 356259 w 3681350"/>
              <a:gd name="connsiteY1" fmla="*/ 389466 h 1778433"/>
              <a:gd name="connsiteX2" fmla="*/ 856359 w 3681350"/>
              <a:gd name="connsiteY2" fmla="*/ 1007576 h 1778433"/>
              <a:gd name="connsiteX3" fmla="*/ 1278972 w 3681350"/>
              <a:gd name="connsiteY3" fmla="*/ 1778433 h 1778433"/>
              <a:gd name="connsiteX4" fmla="*/ 1733797 w 3681350"/>
              <a:gd name="connsiteY4" fmla="*/ 1315741 h 1778433"/>
              <a:gd name="connsiteX5" fmla="*/ 2375065 w 3681350"/>
              <a:gd name="connsiteY5" fmla="*/ 9455 h 1778433"/>
              <a:gd name="connsiteX6" fmla="*/ 2708019 w 3681350"/>
              <a:gd name="connsiteY6" fmla="*/ 791594 h 1778433"/>
              <a:gd name="connsiteX7" fmla="*/ 3000894 w 3681350"/>
              <a:gd name="connsiteY7" fmla="*/ 1517176 h 1778433"/>
              <a:gd name="connsiteX8" fmla="*/ 3384467 w 3681350"/>
              <a:gd name="connsiteY8" fmla="*/ 1303866 h 1778433"/>
              <a:gd name="connsiteX9" fmla="*/ 3681350 w 3681350"/>
              <a:gd name="connsiteY9" fmla="*/ 496344 h 1778433"/>
              <a:gd name="connsiteX0" fmla="*/ 0 w 3681350"/>
              <a:gd name="connsiteY0" fmla="*/ 745726 h 1778433"/>
              <a:gd name="connsiteX1" fmla="*/ 356259 w 3681350"/>
              <a:gd name="connsiteY1" fmla="*/ 389466 h 1778433"/>
              <a:gd name="connsiteX2" fmla="*/ 856359 w 3681350"/>
              <a:gd name="connsiteY2" fmla="*/ 1007576 h 1778433"/>
              <a:gd name="connsiteX3" fmla="*/ 1278972 w 3681350"/>
              <a:gd name="connsiteY3" fmla="*/ 1778433 h 1778433"/>
              <a:gd name="connsiteX4" fmla="*/ 1733797 w 3681350"/>
              <a:gd name="connsiteY4" fmla="*/ 1315741 h 1778433"/>
              <a:gd name="connsiteX5" fmla="*/ 2375065 w 3681350"/>
              <a:gd name="connsiteY5" fmla="*/ 9455 h 1778433"/>
              <a:gd name="connsiteX6" fmla="*/ 2708019 w 3681350"/>
              <a:gd name="connsiteY6" fmla="*/ 791594 h 1778433"/>
              <a:gd name="connsiteX7" fmla="*/ 3000894 w 3681350"/>
              <a:gd name="connsiteY7" fmla="*/ 1517176 h 1778433"/>
              <a:gd name="connsiteX8" fmla="*/ 3384467 w 3681350"/>
              <a:gd name="connsiteY8" fmla="*/ 1303866 h 1778433"/>
              <a:gd name="connsiteX9" fmla="*/ 3681350 w 3681350"/>
              <a:gd name="connsiteY9" fmla="*/ 496344 h 177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350" h="1778433">
                <a:moveTo>
                  <a:pt x="0" y="745726"/>
                </a:moveTo>
                <a:cubicBezTo>
                  <a:pt x="120732" y="572544"/>
                  <a:pt x="213533" y="345824"/>
                  <a:pt x="356259" y="389466"/>
                </a:cubicBezTo>
                <a:cubicBezTo>
                  <a:pt x="498985" y="433108"/>
                  <a:pt x="702574" y="661782"/>
                  <a:pt x="856359" y="1007576"/>
                </a:cubicBezTo>
                <a:cubicBezTo>
                  <a:pt x="1010144" y="1353370"/>
                  <a:pt x="1048145" y="1762352"/>
                  <a:pt x="1278972" y="1778433"/>
                </a:cubicBezTo>
                <a:cubicBezTo>
                  <a:pt x="1522367" y="1753594"/>
                  <a:pt x="1551115" y="1610571"/>
                  <a:pt x="1733797" y="1315741"/>
                </a:cubicBezTo>
                <a:cubicBezTo>
                  <a:pt x="1916479" y="1020911"/>
                  <a:pt x="2212695" y="96813"/>
                  <a:pt x="2375065" y="9455"/>
                </a:cubicBezTo>
                <a:cubicBezTo>
                  <a:pt x="2537435" y="-77903"/>
                  <a:pt x="2603714" y="460297"/>
                  <a:pt x="2708019" y="791594"/>
                </a:cubicBezTo>
                <a:cubicBezTo>
                  <a:pt x="2812324" y="1122891"/>
                  <a:pt x="2888153" y="1431797"/>
                  <a:pt x="3000894" y="1517176"/>
                </a:cubicBezTo>
                <a:cubicBezTo>
                  <a:pt x="3113635" y="1602555"/>
                  <a:pt x="3255818" y="1472100"/>
                  <a:pt x="3384467" y="1303866"/>
                </a:cubicBezTo>
                <a:cubicBezTo>
                  <a:pt x="3513116" y="1135632"/>
                  <a:pt x="3597233" y="815988"/>
                  <a:pt x="3681350" y="496344"/>
                </a:cubicBezTo>
              </a:path>
            </a:pathLst>
          </a:custGeom>
          <a:ln w="38100">
            <a:solidFill>
              <a:srgbClr val="13548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TextBox 45"/>
          <p:cNvSpPr txBox="1"/>
          <p:nvPr/>
        </p:nvSpPr>
        <p:spPr>
          <a:xfrm>
            <a:off x="5362700" y="4891877"/>
            <a:ext cx="1733936"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local optima</a:t>
            </a:r>
          </a:p>
        </p:txBody>
      </p:sp>
      <p:pic>
        <p:nvPicPr>
          <p:cNvPr id="47"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191723" y="4984909"/>
            <a:ext cx="199226" cy="224869"/>
          </a:xfrm>
          <a:prstGeom prst="rect">
            <a:avLst/>
          </a:prstGeom>
        </p:spPr>
      </p:pic>
      <p:cxnSp>
        <p:nvCxnSpPr>
          <p:cNvPr id="48" name="Straight Arrow Connector 17"/>
          <p:cNvCxnSpPr/>
          <p:nvPr/>
        </p:nvCxnSpPr>
        <p:spPr>
          <a:xfrm flipH="1" flipV="1">
            <a:off x="4191000" y="4752564"/>
            <a:ext cx="838200" cy="23234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19"/>
          <p:cNvCxnSpPr/>
          <p:nvPr/>
        </p:nvCxnSpPr>
        <p:spPr>
          <a:xfrm>
            <a:off x="4110520" y="5108807"/>
            <a:ext cx="1" cy="1857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576" y="5730077"/>
            <a:ext cx="1922386"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Current value of </a:t>
            </a:r>
          </a:p>
        </p:txBody>
      </p:sp>
      <p:pic>
        <p:nvPicPr>
          <p:cNvPr id="51"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608467" y="5822189"/>
            <a:ext cx="199226" cy="224869"/>
          </a:xfrm>
          <a:prstGeom prst="rect">
            <a:avLst/>
          </a:prstGeom>
        </p:spPr>
      </p:pic>
      <p:cxnSp>
        <p:nvCxnSpPr>
          <p:cNvPr id="52" name="Straight Arrow Connector 22"/>
          <p:cNvCxnSpPr/>
          <p:nvPr/>
        </p:nvCxnSpPr>
        <p:spPr>
          <a:xfrm flipV="1">
            <a:off x="2438400" y="5294547"/>
            <a:ext cx="1524000" cy="43553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433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58369" y="744876"/>
            <a:ext cx="4627262" cy="1386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9">
            <a:extLst>
              <a:ext uri="{FF2B5EF4-FFF2-40B4-BE49-F238E27FC236}">
                <a16:creationId xmlns:a16="http://schemas.microsoft.com/office/drawing/2014/main" id="{BB9FD987-08C0-4D32-A264-6C25337B2EE6}"/>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998426" y="5599457"/>
            <a:ext cx="3276599" cy="787670"/>
          </a:xfrm>
          <a:prstGeom prst="rect">
            <a:avLst/>
          </a:prstGeom>
        </p:spPr>
      </p:pic>
    </p:spTree>
    <p:extLst>
      <p:ext uri="{BB962C8B-B14F-4D97-AF65-F5344CB8AC3E}">
        <p14:creationId xmlns:p14="http://schemas.microsoft.com/office/powerpoint/2010/main" val="3460254522"/>
      </p:ext>
    </p:extLst>
  </p:cSld>
  <p:clrMapOvr>
    <a:masterClrMapping/>
  </p:clrMapOvr>
  <p:transition spd="med">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86" y="3028310"/>
            <a:ext cx="4471892" cy="3091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idx="4294967295"/>
          </p:nvPr>
        </p:nvSpPr>
        <p:spPr>
          <a:xfrm>
            <a:off x="755576"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2.5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优化求解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变种梯度下降法</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 name="TextBox 3"/>
          <p:cNvSpPr txBox="1"/>
          <p:nvPr/>
        </p:nvSpPr>
        <p:spPr>
          <a:xfrm>
            <a:off x="7020272" y="4573836"/>
            <a:ext cx="1800199" cy="707886"/>
          </a:xfrm>
          <a:prstGeom prst="accentBorderCallout2">
            <a:avLst>
              <a:gd name="adj1" fmla="val 18750"/>
              <a:gd name="adj2" fmla="val -8333"/>
              <a:gd name="adj3" fmla="val 18750"/>
              <a:gd name="adj4" fmla="val -16667"/>
              <a:gd name="adj5" fmla="val 190004"/>
              <a:gd name="adj6" fmla="val -16825"/>
            </a:avLst>
          </a:prstGeom>
          <a:solidFill>
            <a:schemeClr val="accent6">
              <a:lumMod val="20000"/>
              <a:lumOff val="80000"/>
            </a:schemeClr>
          </a:solidFill>
          <a:ln>
            <a:solidFill>
              <a:srgbClr val="FF6600"/>
            </a:solidFill>
          </a:ln>
        </p:spPr>
        <p:txBody>
          <a:bodyPr wrap="square" rtlCol="0">
            <a:spAutoFit/>
          </a:bodyPr>
          <a:lstStyle/>
          <a:p>
            <a:pPr algn="ct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学习率</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随梯度</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大小调整</a:t>
            </a:r>
          </a:p>
        </p:txBody>
      </p:sp>
      <p:sp>
        <p:nvSpPr>
          <p:cNvPr id="10" name="内容占位符 2">
            <a:extLst>
              <a:ext uri="{FF2B5EF4-FFF2-40B4-BE49-F238E27FC236}">
                <a16:creationId xmlns:a16="http://schemas.microsoft.com/office/drawing/2014/main" id="{BCC08FB0-5E7D-4286-8DC7-0B3EC6B463B0}"/>
              </a:ext>
            </a:extLst>
          </p:cNvPr>
          <p:cNvSpPr txBox="1">
            <a:spLocks/>
          </p:cNvSpPr>
          <p:nvPr/>
        </p:nvSpPr>
        <p:spPr>
          <a:xfrm>
            <a:off x="457200" y="2348880"/>
            <a:ext cx="8229600" cy="461665"/>
          </a:xfrm>
          <a:prstGeom prst="rect">
            <a:avLst/>
          </a:prstGeom>
        </p:spPr>
        <p:txBody>
          <a:bodyPr vert="horz">
            <a:sp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ctr">
              <a:buNone/>
            </a:pPr>
            <a:r>
              <a:rPr lang="zh-CN" altLang="en-US" sz="2400"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自动调整学习率的梯度下降法</a:t>
            </a:r>
          </a:p>
        </p:txBody>
      </p:sp>
      <p:pic>
        <p:nvPicPr>
          <p:cNvPr id="11" name="Picture 2">
            <a:extLst>
              <a:ext uri="{FF2B5EF4-FFF2-40B4-BE49-F238E27FC236}">
                <a16:creationId xmlns:a16="http://schemas.microsoft.com/office/drawing/2014/main" id="{E5D06D0A-3F62-4019-8CAA-670A9FB407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8369" y="744876"/>
            <a:ext cx="4627262" cy="1386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a:extLst>
              <a:ext uri="{FF2B5EF4-FFF2-40B4-BE49-F238E27FC236}">
                <a16:creationId xmlns:a16="http://schemas.microsoft.com/office/drawing/2014/main" id="{FAD857CE-94A2-4D89-A828-A198AE28554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998426" y="5599457"/>
            <a:ext cx="3276599" cy="787670"/>
          </a:xfrm>
          <a:prstGeom prst="rect">
            <a:avLst/>
          </a:prstGeom>
        </p:spPr>
      </p:pic>
    </p:spTree>
    <p:extLst>
      <p:ext uri="{BB962C8B-B14F-4D97-AF65-F5344CB8AC3E}">
        <p14:creationId xmlns:p14="http://schemas.microsoft.com/office/powerpoint/2010/main" val="2179798145"/>
      </p:ext>
    </p:extLst>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a:xfrm>
            <a:off x="252000" y="756000"/>
            <a:ext cx="8640000" cy="4845942"/>
          </a:xfrm>
          <a:prstGeom prst="rect">
            <a:avLst/>
          </a:prstGeom>
        </p:spPr>
        <p:txBody>
          <a:bodyPr wrap="square">
            <a:spAutoFit/>
          </a:bodyPr>
          <a:lstStyle>
            <a:defPPr>
              <a:defRPr lang="zh-CN"/>
            </a:defPPr>
            <a:lvl1pPr marL="360000" indent="-360000" algn="just">
              <a:lnSpc>
                <a:spcPct val="130000"/>
              </a:lnSpc>
              <a:spcBef>
                <a:spcPts val="600"/>
              </a:spcBef>
              <a:buClr>
                <a:srgbClr val="FF6600"/>
              </a:buClr>
              <a:buSzPct val="80000"/>
              <a:buFont typeface="Wingdings" panose="05000000000000000000" pitchFamily="2" charset="2"/>
              <a:buChar char="l"/>
              <a:defRPr sz="2400">
                <a:cs typeface="+mn-ea"/>
              </a:defRPr>
            </a:lvl1pPr>
            <a:lvl2pPr marL="685800" lvl="1" indent="-228600">
              <a:lnSpc>
                <a:spcPct val="130000"/>
              </a:lnSpc>
              <a:spcBef>
                <a:spcPts val="600"/>
              </a:spcBef>
              <a:buClr>
                <a:srgbClr val="FF6600"/>
              </a:buClr>
              <a:buSzPct val="60000"/>
              <a:buFont typeface="Wingdings" panose="05000000000000000000" pitchFamily="2" charset="2"/>
              <a:buChar char="l"/>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extLst/>
          </a:lstStyle>
          <a:p>
            <a:pPr>
              <a:lnSpc>
                <a:spcPct val="110000"/>
              </a:lnSpc>
            </a:pPr>
            <a:r>
              <a:rPr lang="zh-CN" altLang="en-US" dirty="0">
                <a:sym typeface="Times New Roman" panose="02020603050405020304" pitchFamily="18" charset="0"/>
              </a:rPr>
              <a:t>批处理</a:t>
            </a:r>
            <a:r>
              <a:rPr lang="zh-CN" altLang="en-US">
                <a:sym typeface="Times New Roman" panose="02020603050405020304" pitchFamily="18" charset="0"/>
              </a:rPr>
              <a:t>梯度下降法</a:t>
            </a:r>
            <a:r>
              <a:rPr lang="en-US" altLang="zh-CN" dirty="0">
                <a:sym typeface="Times New Roman" panose="02020603050405020304" pitchFamily="18" charset="0"/>
              </a:rPr>
              <a:t>(</a:t>
            </a:r>
            <a:r>
              <a:rPr lang="zh-CN" altLang="en-US" dirty="0">
                <a:sym typeface="Times New Roman" panose="02020603050405020304" pitchFamily="18" charset="0"/>
              </a:rPr>
              <a:t>一批数据后更新</a:t>
            </a:r>
            <a:r>
              <a:rPr lang="zh-CN" altLang="en-US">
                <a:sym typeface="Times New Roman" panose="02020603050405020304" pitchFamily="18" charset="0"/>
              </a:rPr>
              <a:t>权值</a:t>
            </a:r>
            <a:r>
              <a:rPr lang="en-US" altLang="zh-CN" dirty="0">
                <a:sym typeface="Times New Roman" panose="02020603050405020304" pitchFamily="18" charset="0"/>
              </a:rPr>
              <a:t>)</a:t>
            </a:r>
          </a:p>
          <a:p>
            <a:pPr lvl="1">
              <a:lnSpc>
                <a:spcPct val="110000"/>
              </a:lnSpc>
            </a:pPr>
            <a:r>
              <a:rPr lang="zh-CN" altLang="en-US" sz="2200" dirty="0">
                <a:sym typeface="Times New Roman" panose="02020603050405020304" pitchFamily="18" charset="0"/>
              </a:rPr>
              <a:t>优点：由全数据集确定的方向能够更好地代表样本总体，从而更准确地朝向极值所在的方向、</a:t>
            </a:r>
            <a:r>
              <a:rPr lang="zh-CN" altLang="en-US" sz="2200">
                <a:sym typeface="Times New Roman" panose="02020603050405020304" pitchFamily="18" charset="0"/>
              </a:rPr>
              <a:t>易并行</a:t>
            </a:r>
            <a:endParaRPr lang="en-US" altLang="zh-CN" sz="2200" dirty="0">
              <a:sym typeface="Times New Roman" panose="02020603050405020304" pitchFamily="18" charset="0"/>
            </a:endParaRPr>
          </a:p>
          <a:p>
            <a:pPr lvl="1">
              <a:lnSpc>
                <a:spcPct val="110000"/>
              </a:lnSpc>
            </a:pPr>
            <a:r>
              <a:rPr lang="zh-CN" altLang="en-US" sz="2200" dirty="0">
                <a:sym typeface="Times New Roman" panose="02020603050405020304" pitchFamily="18" charset="0"/>
              </a:rPr>
              <a:t>缺点：当样本数目𝑚很大时，每迭代一步都需要对所有样本计算，训练过程会</a:t>
            </a:r>
            <a:r>
              <a:rPr lang="zh-CN" altLang="en-US" sz="2200">
                <a:sym typeface="Times New Roman" panose="02020603050405020304" pitchFamily="18" charset="0"/>
              </a:rPr>
              <a:t>很慢</a:t>
            </a:r>
            <a:endParaRPr lang="en-US" altLang="zh-CN" sz="2200" dirty="0">
              <a:sym typeface="Times New Roman" panose="02020603050405020304" pitchFamily="18" charset="0"/>
            </a:endParaRPr>
          </a:p>
          <a:p>
            <a:pPr>
              <a:lnSpc>
                <a:spcPct val="100000"/>
              </a:lnSpc>
            </a:pPr>
            <a:endParaRPr lang="en-US" altLang="zh-CN" sz="2200" dirty="0">
              <a:sym typeface="Times New Roman" panose="02020603050405020304" pitchFamily="18" charset="0"/>
            </a:endParaRPr>
          </a:p>
          <a:p>
            <a:pPr marL="0" indent="0">
              <a:lnSpc>
                <a:spcPct val="100000"/>
              </a:lnSpc>
              <a:buNone/>
            </a:pPr>
            <a:endParaRPr lang="en-US" altLang="zh-CN" sz="2200">
              <a:sym typeface="Times New Roman" panose="02020603050405020304" pitchFamily="18" charset="0"/>
            </a:endParaRPr>
          </a:p>
          <a:p>
            <a:pPr marL="0" indent="0">
              <a:lnSpc>
                <a:spcPct val="100000"/>
              </a:lnSpc>
              <a:buNone/>
            </a:pPr>
            <a:endParaRPr lang="en-US" altLang="zh-CN" sz="2200" dirty="0">
              <a:sym typeface="Times New Roman" panose="02020603050405020304" pitchFamily="18" charset="0"/>
            </a:endParaRPr>
          </a:p>
          <a:p>
            <a:pPr>
              <a:lnSpc>
                <a:spcPct val="110000"/>
              </a:lnSpc>
            </a:pPr>
            <a:r>
              <a:rPr lang="zh-CN" altLang="en-US" dirty="0">
                <a:sym typeface="Times New Roman" panose="02020603050405020304" pitchFamily="18" charset="0"/>
              </a:rPr>
              <a:t>随机梯度下降法（一个</a:t>
            </a:r>
            <a:r>
              <a:rPr lang="zh-CN" altLang="en-US">
                <a:sym typeface="Times New Roman" panose="02020603050405020304" pitchFamily="18" charset="0"/>
              </a:rPr>
              <a:t>数据更新</a:t>
            </a:r>
            <a:r>
              <a:rPr lang="en-US" altLang="zh-CN" dirty="0">
                <a:sym typeface="Times New Roman" panose="02020603050405020304" pitchFamily="18" charset="0"/>
              </a:rPr>
              <a:t>1</a:t>
            </a:r>
            <a:r>
              <a:rPr lang="zh-CN" altLang="en-US" dirty="0">
                <a:sym typeface="Times New Roman" panose="02020603050405020304" pitchFamily="18" charset="0"/>
              </a:rPr>
              <a:t>次权</a:t>
            </a:r>
            <a:r>
              <a:rPr lang="zh-CN" altLang="en-US">
                <a:sym typeface="Times New Roman" panose="02020603050405020304" pitchFamily="18" charset="0"/>
              </a:rPr>
              <a:t>值）</a:t>
            </a:r>
            <a:endParaRPr lang="en-US" altLang="zh-CN" dirty="0">
              <a:sym typeface="Times New Roman" panose="02020603050405020304" pitchFamily="18" charset="0"/>
            </a:endParaRPr>
          </a:p>
          <a:p>
            <a:pPr lvl="1">
              <a:lnSpc>
                <a:spcPct val="110000"/>
              </a:lnSpc>
            </a:pPr>
            <a:r>
              <a:rPr lang="zh-CN" altLang="en-US" sz="2200" dirty="0">
                <a:sym typeface="Times New Roman" panose="02020603050405020304" pitchFamily="18" charset="0"/>
              </a:rPr>
              <a:t>优点：每一轮参数</a:t>
            </a:r>
            <a:r>
              <a:rPr lang="zh-CN" altLang="en-US" sz="2200">
                <a:sym typeface="Times New Roman" panose="02020603050405020304" pitchFamily="18" charset="0"/>
              </a:rPr>
              <a:t>更新快</a:t>
            </a:r>
            <a:endParaRPr lang="en-US" altLang="zh-CN" sz="2200" dirty="0">
              <a:sym typeface="Times New Roman" panose="02020603050405020304" pitchFamily="18" charset="0"/>
            </a:endParaRPr>
          </a:p>
          <a:p>
            <a:pPr lvl="1">
              <a:lnSpc>
                <a:spcPct val="110000"/>
              </a:lnSpc>
            </a:pPr>
            <a:r>
              <a:rPr lang="zh-CN" altLang="en-US" sz="2200" dirty="0">
                <a:sym typeface="Times New Roman" panose="02020603050405020304" pitchFamily="18" charset="0"/>
              </a:rPr>
              <a:t>缺点：准确度下降、可能会收敛到局部最优、不</a:t>
            </a:r>
            <a:r>
              <a:rPr lang="zh-CN" altLang="en-US" sz="2200">
                <a:sym typeface="Times New Roman" panose="02020603050405020304" pitchFamily="18" charset="0"/>
              </a:rPr>
              <a:t>易于并行</a:t>
            </a:r>
            <a:endParaRPr lang="en-US" altLang="zh-CN" sz="2200" dirty="0">
              <a:sym typeface="Times New Roman" panose="02020603050405020304"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758" y="2804445"/>
            <a:ext cx="5380196" cy="124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584" y="5439206"/>
            <a:ext cx="3631623" cy="1289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a:extLst>
              <a:ext uri="{FF2B5EF4-FFF2-40B4-BE49-F238E27FC236}">
                <a16:creationId xmlns:a16="http://schemas.microsoft.com/office/drawing/2014/main" id="{051F0DCD-A9BA-4AF0-AA2D-43AB73329E38}"/>
              </a:ext>
            </a:extLst>
          </p:cNvPr>
          <p:cNvSpPr txBox="1">
            <a:spLocks/>
          </p:cNvSpPr>
          <p:nvPr/>
        </p:nvSpPr>
        <p:spPr>
          <a:xfrm>
            <a:off x="755576"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2.6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优化求解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变种梯度下降法</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40557028"/>
      </p:ext>
    </p:extLst>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当训练集规模较大时，更适合采用下列哪种优化算法估计权值</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批处理梯度下降</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随机梯度下降</a:t>
            </a:r>
          </a:p>
        </p:txBody>
      </p:sp>
      <p:sp>
        <p:nvSpPr>
          <p:cNvPr id="11" name="椭圆 10"/>
          <p:cNvSpPr>
            <a:spLocks noChangeAspect="1"/>
          </p:cNvSpPr>
          <p:nvPr>
            <p:custDataLst>
              <p:tags r:id="rId5"/>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椭圆 11"/>
          <p:cNvSpPr>
            <a:spLocks noChangeAspect="1"/>
          </p:cNvSpPr>
          <p:nvPr>
            <p:custDataLst>
              <p:tags r:id="rId6"/>
            </p:custDataLst>
          </p:nvPr>
        </p:nvSpPr>
        <p:spPr bwMode="auto">
          <a:xfrm>
            <a:off x="1114425" y="3707606"/>
            <a:ext cx="514350" cy="514350"/>
          </a:xfrm>
          <a:prstGeom prst="ellipse">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7"/>
            </p:custDataLst>
          </p:nvPr>
        </p:nvSpPr>
        <p:spPr bwMode="auto">
          <a:xfrm>
            <a:off x="6172200" y="5811520"/>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8"/>
            </p:custDataLst>
          </p:nvPr>
        </p:nvGrpSpPr>
        <p:grpSpPr>
          <a:xfrm>
            <a:off x="0" y="0"/>
            <a:ext cx="9144000" cy="635000"/>
            <a:chOff x="0" y="0"/>
            <a:chExt cx="9144000" cy="635000"/>
          </a:xfrm>
        </p:grpSpPr>
        <p:sp>
          <p:nvSpPr>
            <p:cNvPr id="16" name="TitleBackground"/>
            <p:cNvSpPr/>
            <p:nvPr>
              <p:custDataLst>
                <p:tags r:id="rId10"/>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1"/>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19" name="TipText"/>
            <p:cNvSpPr txBox="1"/>
            <p:nvPr>
              <p:custDataLst>
                <p:tags r:id="rId13"/>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05870468"/>
      </p:ext>
    </p:extLst>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723663"/>
      </p:ext>
    </p:extLst>
  </p:cSld>
  <p:clrMapOvr>
    <a:masterClrMapping/>
  </p:clrMapOvr>
  <p:transition spd="med">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580865"/>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案例引入</a:t>
            </a: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案例</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引入</a:t>
            </a:r>
          </a:p>
        </p:txBody>
      </p:sp>
      <p:sp>
        <p:nvSpPr>
          <p:cNvPr id="6" name="Rectangle 4"/>
          <p:cNvSpPr>
            <a:spLocks noChangeArrowheads="1"/>
          </p:cNvSpPr>
          <p:nvPr/>
        </p:nvSpPr>
        <p:spPr bwMode="auto">
          <a:xfrm>
            <a:off x="1545854" y="1464932"/>
            <a:ext cx="6052293" cy="425374"/>
          </a:xfrm>
          <a:prstGeom prst="rect">
            <a:avLst/>
          </a:prstGeom>
          <a:noFill/>
          <a:ln>
            <a:noFill/>
          </a:ln>
        </p:spPr>
        <p:txBody>
          <a:bodyPr wrap="square" lIns="92075" tIns="46038" rIns="92075" bIns="46038">
            <a:spAutoFit/>
          </a:bodyPr>
          <a:lstStyle/>
          <a:p>
            <a:pPr algn="ctr" defTabSz="762000" eaLnBrk="0" hangingPunct="0">
              <a:lnSpc>
                <a:spcPct val="90000"/>
              </a:lnSpc>
            </a:pPr>
            <a:r>
              <a:rPr lang="zh-CN" altLang="en-GB"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表</a:t>
            </a:r>
            <a:r>
              <a:rPr lang="en-GB" altLang="zh-CN"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1</a:t>
            </a:r>
            <a:r>
              <a:rPr lang="fr-FR" altLang="zh-CN"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fr-FR"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年龄</a:t>
            </a:r>
            <a:r>
              <a:rPr lang="fr-FR" altLang="zh-CN"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a:t>
            </a:r>
            <a:r>
              <a:rPr lang="en-GB" altLang="zh-CN"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Age)</a:t>
            </a:r>
            <a:r>
              <a:rPr lang="zh-CN" altLang="en-GB"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和冠心病</a:t>
            </a:r>
            <a:r>
              <a:rPr lang="fr-FR" altLang="zh-CN"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(CD)</a:t>
            </a:r>
            <a:r>
              <a:rPr lang="zh-CN" altLang="fr-FR"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发病情况</a:t>
            </a:r>
            <a:endParaRPr lang="zh-CN" altLang="en-GB" sz="24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7" name="表格 7">
            <a:extLst>
              <a:ext uri="{FF2B5EF4-FFF2-40B4-BE49-F238E27FC236}">
                <a16:creationId xmlns:a16="http://schemas.microsoft.com/office/drawing/2014/main" id="{BF216BA1-3DF2-4BC0-9555-1B0ADC016014}"/>
              </a:ext>
            </a:extLst>
          </p:cNvPr>
          <p:cNvGraphicFramePr>
            <a:graphicFrameLocks noGrp="1"/>
          </p:cNvGraphicFramePr>
          <p:nvPr>
            <p:extLst>
              <p:ext uri="{D42A27DB-BD31-4B8C-83A1-F6EECF244321}">
                <p14:modId xmlns:p14="http://schemas.microsoft.com/office/powerpoint/2010/main" val="874658144"/>
              </p:ext>
            </p:extLst>
          </p:nvPr>
        </p:nvGraphicFramePr>
        <p:xfrm>
          <a:off x="323528" y="2060848"/>
          <a:ext cx="2700000" cy="4511240"/>
        </p:xfrm>
        <a:graphic>
          <a:graphicData uri="http://schemas.openxmlformats.org/drawingml/2006/table">
            <a:tbl>
              <a:tblPr firstRow="1" bandRow="1">
                <a:tableStyleId>{5C22544A-7EE6-4342-B048-85BDC9FD1C3A}</a:tableStyleId>
              </a:tblPr>
              <a:tblGrid>
                <a:gridCol w="1350000">
                  <a:extLst>
                    <a:ext uri="{9D8B030D-6E8A-4147-A177-3AD203B41FA5}">
                      <a16:colId xmlns:a16="http://schemas.microsoft.com/office/drawing/2014/main" val="3190513869"/>
                    </a:ext>
                  </a:extLst>
                </a:gridCol>
                <a:gridCol w="1350000">
                  <a:extLst>
                    <a:ext uri="{9D8B030D-6E8A-4147-A177-3AD203B41FA5}">
                      <a16:colId xmlns:a16="http://schemas.microsoft.com/office/drawing/2014/main" val="248453799"/>
                    </a:ext>
                  </a:extLst>
                </a:gridCol>
              </a:tblGrid>
              <a:tr h="432000">
                <a:tc>
                  <a:txBody>
                    <a:bodyPr/>
                    <a:lstStyle/>
                    <a:p>
                      <a:pPr marL="0" marR="0" algn="ctr" fontAlgn="base" hangingPunct="0">
                        <a:spcBef>
                          <a:spcPts val="0"/>
                        </a:spcBef>
                        <a:spcAft>
                          <a:spcPts val="0"/>
                        </a:spcAft>
                      </a:pPr>
                      <a:r>
                        <a:rPr lang="en-US" sz="1800" b="1">
                          <a:effectLst/>
                          <a:latin typeface="+mj-lt"/>
                        </a:rPr>
                        <a:t>Age</a:t>
                      </a:r>
                      <a:endParaRPr lang="en-US" sz="140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marL="0" marR="0" algn="ctr" fontAlgn="base" hangingPunct="0">
                        <a:spcBef>
                          <a:spcPts val="0"/>
                        </a:spcBef>
                        <a:spcAft>
                          <a:spcPts val="0"/>
                        </a:spcAft>
                      </a:pPr>
                      <a:r>
                        <a:rPr lang="en-US" sz="1800" b="1">
                          <a:effectLst/>
                          <a:latin typeface="+mj-lt"/>
                        </a:rPr>
                        <a:t>CD</a:t>
                      </a:r>
                      <a:endParaRPr lang="en-US" sz="140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776548678"/>
                  </a:ext>
                </a:extLst>
              </a:tr>
              <a:tr h="370840">
                <a:tc>
                  <a:txBody>
                    <a:bodyPr/>
                    <a:lstStyle/>
                    <a:p>
                      <a:pPr marL="0" marR="0" algn="ctr" fontAlgn="base" hangingPunct="0">
                        <a:spcBef>
                          <a:spcPts val="0"/>
                        </a:spcBef>
                        <a:spcAft>
                          <a:spcPts val="0"/>
                        </a:spcAft>
                      </a:pPr>
                      <a:r>
                        <a:rPr lang="en-US" altLang="zh-CN" sz="1800" b="0">
                          <a:effectLst/>
                          <a:latin typeface="+mj-lt"/>
                        </a:rPr>
                        <a:t>22</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81380367"/>
                  </a:ext>
                </a:extLst>
              </a:tr>
              <a:tr h="370840">
                <a:tc>
                  <a:txBody>
                    <a:bodyPr/>
                    <a:lstStyle/>
                    <a:p>
                      <a:pPr marL="0" marR="0" algn="ctr" fontAlgn="base" hangingPunct="0">
                        <a:spcBef>
                          <a:spcPts val="0"/>
                        </a:spcBef>
                        <a:spcAft>
                          <a:spcPts val="0"/>
                        </a:spcAft>
                      </a:pPr>
                      <a:r>
                        <a:rPr lang="en-US" altLang="zh-CN" sz="1800" b="0">
                          <a:effectLst/>
                          <a:latin typeface="+mj-lt"/>
                        </a:rPr>
                        <a:t>23</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30995489"/>
                  </a:ext>
                </a:extLst>
              </a:tr>
              <a:tr h="370840">
                <a:tc>
                  <a:txBody>
                    <a:bodyPr/>
                    <a:lstStyle/>
                    <a:p>
                      <a:pPr marL="0" marR="0" algn="ctr" fontAlgn="base" hangingPunct="0">
                        <a:spcBef>
                          <a:spcPts val="0"/>
                        </a:spcBef>
                        <a:spcAft>
                          <a:spcPts val="0"/>
                        </a:spcAft>
                      </a:pPr>
                      <a:r>
                        <a:rPr lang="en-US" altLang="zh-CN" sz="1800" b="0">
                          <a:effectLst/>
                          <a:latin typeface="+mj-lt"/>
                        </a:rPr>
                        <a:t>24</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9987521"/>
                  </a:ext>
                </a:extLst>
              </a:tr>
              <a:tr h="370840">
                <a:tc>
                  <a:txBody>
                    <a:bodyPr/>
                    <a:lstStyle/>
                    <a:p>
                      <a:pPr marL="0" marR="0" algn="ctr" fontAlgn="base" hangingPunct="0">
                        <a:spcBef>
                          <a:spcPts val="0"/>
                        </a:spcBef>
                        <a:spcAft>
                          <a:spcPts val="0"/>
                        </a:spcAft>
                      </a:pPr>
                      <a:r>
                        <a:rPr lang="en-US" altLang="zh-CN" sz="1800" b="0">
                          <a:effectLst/>
                          <a:latin typeface="+mj-lt"/>
                        </a:rPr>
                        <a:t>27</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81848061"/>
                  </a:ext>
                </a:extLst>
              </a:tr>
              <a:tr h="370840">
                <a:tc>
                  <a:txBody>
                    <a:bodyPr/>
                    <a:lstStyle/>
                    <a:p>
                      <a:pPr marL="0" marR="0" algn="ctr" fontAlgn="base" hangingPunct="0">
                        <a:spcBef>
                          <a:spcPts val="0"/>
                        </a:spcBef>
                        <a:spcAft>
                          <a:spcPts val="0"/>
                        </a:spcAft>
                      </a:pPr>
                      <a:r>
                        <a:rPr lang="en-US" altLang="zh-CN" sz="1800" b="0">
                          <a:effectLst/>
                          <a:latin typeface="+mj-lt"/>
                        </a:rPr>
                        <a:t>28</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7469014"/>
                  </a:ext>
                </a:extLst>
              </a:tr>
              <a:tr h="370840">
                <a:tc>
                  <a:txBody>
                    <a:bodyPr/>
                    <a:lstStyle/>
                    <a:p>
                      <a:pPr marL="0" marR="0" algn="ctr" fontAlgn="base" hangingPunct="0">
                        <a:spcBef>
                          <a:spcPts val="0"/>
                        </a:spcBef>
                        <a:spcAft>
                          <a:spcPts val="0"/>
                        </a:spcAft>
                      </a:pPr>
                      <a:r>
                        <a:rPr lang="en-US" altLang="zh-CN" sz="1800" b="0">
                          <a:effectLst/>
                          <a:latin typeface="+mj-lt"/>
                        </a:rPr>
                        <a:t>30</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68603363"/>
                  </a:ext>
                </a:extLst>
              </a:tr>
              <a:tr h="370840">
                <a:tc>
                  <a:txBody>
                    <a:bodyPr/>
                    <a:lstStyle/>
                    <a:p>
                      <a:pPr marL="0" marR="0" algn="ctr" fontAlgn="base" hangingPunct="0">
                        <a:spcBef>
                          <a:spcPts val="0"/>
                        </a:spcBef>
                        <a:spcAft>
                          <a:spcPts val="0"/>
                        </a:spcAft>
                      </a:pPr>
                      <a:r>
                        <a:rPr lang="en-US" altLang="zh-CN" sz="1800" b="0">
                          <a:effectLst/>
                          <a:latin typeface="+mj-lt"/>
                        </a:rPr>
                        <a:t>30</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35655884"/>
                  </a:ext>
                </a:extLst>
              </a:tr>
              <a:tr h="370840">
                <a:tc>
                  <a:txBody>
                    <a:bodyPr/>
                    <a:lstStyle/>
                    <a:p>
                      <a:pPr marL="0" marR="0" algn="ctr" fontAlgn="base" hangingPunct="0">
                        <a:spcBef>
                          <a:spcPts val="0"/>
                        </a:spcBef>
                        <a:spcAft>
                          <a:spcPts val="0"/>
                        </a:spcAft>
                      </a:pPr>
                      <a:r>
                        <a:rPr lang="en-US" altLang="zh-CN" sz="1800" b="0">
                          <a:effectLst/>
                          <a:latin typeface="+mj-lt"/>
                        </a:rPr>
                        <a:t>32</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70110339"/>
                  </a:ext>
                </a:extLst>
              </a:tr>
              <a:tr h="370840">
                <a:tc>
                  <a:txBody>
                    <a:bodyPr/>
                    <a:lstStyle/>
                    <a:p>
                      <a:pPr marL="0" marR="0" algn="ctr" fontAlgn="base" hangingPunct="0">
                        <a:spcBef>
                          <a:spcPts val="0"/>
                        </a:spcBef>
                        <a:spcAft>
                          <a:spcPts val="0"/>
                        </a:spcAft>
                      </a:pPr>
                      <a:r>
                        <a:rPr lang="en-US" altLang="zh-CN" sz="1800" b="0">
                          <a:effectLst/>
                          <a:latin typeface="+mj-lt"/>
                        </a:rPr>
                        <a:t>33</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71052261"/>
                  </a:ext>
                </a:extLst>
              </a:tr>
              <a:tr h="370840">
                <a:tc>
                  <a:txBody>
                    <a:bodyPr/>
                    <a:lstStyle/>
                    <a:p>
                      <a:pPr marL="0" marR="0" algn="ctr" fontAlgn="base" hangingPunct="0">
                        <a:spcBef>
                          <a:spcPts val="0"/>
                        </a:spcBef>
                        <a:spcAft>
                          <a:spcPts val="0"/>
                        </a:spcAft>
                      </a:pPr>
                      <a:r>
                        <a:rPr lang="en-US" altLang="zh-CN" sz="1800" b="0">
                          <a:effectLst/>
                          <a:latin typeface="+mj-lt"/>
                        </a:rPr>
                        <a:t>35</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1</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44467318"/>
                  </a:ext>
                </a:extLst>
              </a:tr>
              <a:tr h="370840">
                <a:tc>
                  <a:txBody>
                    <a:bodyPr/>
                    <a:lstStyle/>
                    <a:p>
                      <a:pPr marL="0" marR="0" algn="ctr" fontAlgn="base" hangingPunct="0">
                        <a:spcBef>
                          <a:spcPts val="0"/>
                        </a:spcBef>
                        <a:spcAft>
                          <a:spcPts val="0"/>
                        </a:spcAft>
                      </a:pPr>
                      <a:r>
                        <a:rPr lang="en-US" altLang="zh-CN" sz="1800" b="0">
                          <a:effectLst/>
                          <a:latin typeface="+mj-lt"/>
                        </a:rPr>
                        <a:t>38</a:t>
                      </a:r>
                      <a:endParaRPr lang="zh-CN" altLang="en-US" sz="1400" b="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j-lt"/>
                        </a:rPr>
                        <a:t>0</a:t>
                      </a:r>
                      <a:endParaRPr lang="zh-CN" altLang="en-US" sz="1400" b="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2246444"/>
                  </a:ext>
                </a:extLst>
              </a:tr>
            </a:tbl>
          </a:graphicData>
        </a:graphic>
      </p:graphicFrame>
      <p:graphicFrame>
        <p:nvGraphicFramePr>
          <p:cNvPr id="9" name="表格 7">
            <a:extLst>
              <a:ext uri="{FF2B5EF4-FFF2-40B4-BE49-F238E27FC236}">
                <a16:creationId xmlns:a16="http://schemas.microsoft.com/office/drawing/2014/main" id="{EBA6D12E-1F1D-442B-A9CF-33E142074A2E}"/>
              </a:ext>
            </a:extLst>
          </p:cNvPr>
          <p:cNvGraphicFramePr>
            <a:graphicFrameLocks noGrp="1"/>
          </p:cNvGraphicFramePr>
          <p:nvPr>
            <p:extLst>
              <p:ext uri="{D42A27DB-BD31-4B8C-83A1-F6EECF244321}">
                <p14:modId xmlns:p14="http://schemas.microsoft.com/office/powerpoint/2010/main" val="3822436022"/>
              </p:ext>
            </p:extLst>
          </p:nvPr>
        </p:nvGraphicFramePr>
        <p:xfrm>
          <a:off x="3219128" y="2060848"/>
          <a:ext cx="2700000" cy="4511240"/>
        </p:xfrm>
        <a:graphic>
          <a:graphicData uri="http://schemas.openxmlformats.org/drawingml/2006/table">
            <a:tbl>
              <a:tblPr firstRow="1" bandRow="1">
                <a:tableStyleId>{5C22544A-7EE6-4342-B048-85BDC9FD1C3A}</a:tableStyleId>
              </a:tblPr>
              <a:tblGrid>
                <a:gridCol w="1350000">
                  <a:extLst>
                    <a:ext uri="{9D8B030D-6E8A-4147-A177-3AD203B41FA5}">
                      <a16:colId xmlns:a16="http://schemas.microsoft.com/office/drawing/2014/main" val="3190513869"/>
                    </a:ext>
                  </a:extLst>
                </a:gridCol>
                <a:gridCol w="1350000">
                  <a:extLst>
                    <a:ext uri="{9D8B030D-6E8A-4147-A177-3AD203B41FA5}">
                      <a16:colId xmlns:a16="http://schemas.microsoft.com/office/drawing/2014/main" val="248453799"/>
                    </a:ext>
                  </a:extLst>
                </a:gridCol>
              </a:tblGrid>
              <a:tr h="432000">
                <a:tc>
                  <a:txBody>
                    <a:bodyPr/>
                    <a:lstStyle/>
                    <a:p>
                      <a:pPr marL="0" marR="0" algn="ctr" fontAlgn="base" hangingPunct="0">
                        <a:spcBef>
                          <a:spcPts val="0"/>
                        </a:spcBef>
                        <a:spcAft>
                          <a:spcPts val="0"/>
                        </a:spcAft>
                      </a:pPr>
                      <a:r>
                        <a:rPr lang="en-US" sz="1800" b="1">
                          <a:effectLst/>
                          <a:latin typeface="+mj-lt"/>
                        </a:rPr>
                        <a:t>Age</a:t>
                      </a:r>
                      <a:endParaRPr lang="en-US" sz="140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marL="0" marR="0" algn="ctr" fontAlgn="base" hangingPunct="0">
                        <a:spcBef>
                          <a:spcPts val="0"/>
                        </a:spcBef>
                        <a:spcAft>
                          <a:spcPts val="0"/>
                        </a:spcAft>
                      </a:pPr>
                      <a:r>
                        <a:rPr lang="en-US" sz="1800" b="1">
                          <a:effectLst/>
                          <a:latin typeface="+mj-lt"/>
                        </a:rPr>
                        <a:t>CD</a:t>
                      </a:r>
                      <a:endParaRPr lang="en-US" sz="140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776548678"/>
                  </a:ext>
                </a:extLst>
              </a:tr>
              <a:tr h="370840">
                <a:tc>
                  <a:txBody>
                    <a:bodyPr/>
                    <a:lstStyle/>
                    <a:p>
                      <a:pPr marL="0" marR="0" algn="ctr" fontAlgn="base" hangingPunct="0">
                        <a:spcBef>
                          <a:spcPts val="0"/>
                        </a:spcBef>
                        <a:spcAft>
                          <a:spcPts val="0"/>
                        </a:spcAft>
                      </a:pPr>
                      <a:r>
                        <a:rPr lang="en-US" altLang="zh-CN" sz="1800" b="0">
                          <a:effectLst/>
                          <a:latin typeface="+mn-lt"/>
                        </a:rPr>
                        <a:t>40</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0</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81380367"/>
                  </a:ext>
                </a:extLst>
              </a:tr>
              <a:tr h="370840">
                <a:tc>
                  <a:txBody>
                    <a:bodyPr/>
                    <a:lstStyle/>
                    <a:p>
                      <a:pPr marL="0" marR="0" algn="ctr" fontAlgn="base" hangingPunct="0">
                        <a:spcBef>
                          <a:spcPts val="0"/>
                        </a:spcBef>
                        <a:spcAft>
                          <a:spcPts val="0"/>
                        </a:spcAft>
                      </a:pPr>
                      <a:r>
                        <a:rPr lang="en-US" altLang="zh-CN" sz="1800" b="0">
                          <a:effectLst/>
                          <a:latin typeface="+mn-lt"/>
                        </a:rPr>
                        <a:t>41</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30995489"/>
                  </a:ext>
                </a:extLst>
              </a:tr>
              <a:tr h="370840">
                <a:tc>
                  <a:txBody>
                    <a:bodyPr/>
                    <a:lstStyle/>
                    <a:p>
                      <a:pPr marL="0" marR="0" algn="ctr" fontAlgn="base" hangingPunct="0">
                        <a:spcBef>
                          <a:spcPts val="0"/>
                        </a:spcBef>
                        <a:spcAft>
                          <a:spcPts val="0"/>
                        </a:spcAft>
                      </a:pPr>
                      <a:r>
                        <a:rPr lang="en-US" altLang="zh-CN" sz="1800" b="0">
                          <a:effectLst/>
                          <a:latin typeface="+mn-lt"/>
                        </a:rPr>
                        <a:t>46</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0</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9987521"/>
                  </a:ext>
                </a:extLst>
              </a:tr>
              <a:tr h="370840">
                <a:tc>
                  <a:txBody>
                    <a:bodyPr/>
                    <a:lstStyle/>
                    <a:p>
                      <a:pPr marL="0" marR="0" algn="ctr" fontAlgn="base" hangingPunct="0">
                        <a:spcBef>
                          <a:spcPts val="0"/>
                        </a:spcBef>
                        <a:spcAft>
                          <a:spcPts val="0"/>
                        </a:spcAft>
                      </a:pPr>
                      <a:r>
                        <a:rPr lang="en-US" altLang="zh-CN" sz="1800" b="0">
                          <a:effectLst/>
                          <a:latin typeface="+mn-lt"/>
                        </a:rPr>
                        <a:t>47</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0</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81848061"/>
                  </a:ext>
                </a:extLst>
              </a:tr>
              <a:tr h="370840">
                <a:tc>
                  <a:txBody>
                    <a:bodyPr/>
                    <a:lstStyle/>
                    <a:p>
                      <a:pPr marL="0" marR="0" algn="ctr" fontAlgn="base" hangingPunct="0">
                        <a:spcBef>
                          <a:spcPts val="0"/>
                        </a:spcBef>
                        <a:spcAft>
                          <a:spcPts val="0"/>
                        </a:spcAft>
                      </a:pPr>
                      <a:r>
                        <a:rPr lang="en-US" altLang="zh-CN" sz="1800" b="0">
                          <a:effectLst/>
                          <a:latin typeface="+mn-lt"/>
                        </a:rPr>
                        <a:t>48</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0</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7469014"/>
                  </a:ext>
                </a:extLst>
              </a:tr>
              <a:tr h="370840">
                <a:tc>
                  <a:txBody>
                    <a:bodyPr/>
                    <a:lstStyle/>
                    <a:p>
                      <a:pPr marL="0" marR="0" algn="ctr" fontAlgn="base" hangingPunct="0">
                        <a:spcBef>
                          <a:spcPts val="0"/>
                        </a:spcBef>
                        <a:spcAft>
                          <a:spcPts val="0"/>
                        </a:spcAft>
                      </a:pPr>
                      <a:r>
                        <a:rPr lang="en-US" altLang="zh-CN" sz="1800" b="0">
                          <a:effectLst/>
                          <a:latin typeface="+mn-lt"/>
                        </a:rPr>
                        <a:t>49</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68603363"/>
                  </a:ext>
                </a:extLst>
              </a:tr>
              <a:tr h="370840">
                <a:tc>
                  <a:txBody>
                    <a:bodyPr/>
                    <a:lstStyle/>
                    <a:p>
                      <a:pPr marL="0" marR="0" algn="ctr" fontAlgn="base" hangingPunct="0">
                        <a:spcBef>
                          <a:spcPts val="0"/>
                        </a:spcBef>
                        <a:spcAft>
                          <a:spcPts val="0"/>
                        </a:spcAft>
                      </a:pPr>
                      <a:r>
                        <a:rPr lang="en-US" altLang="zh-CN" sz="1800" b="0">
                          <a:effectLst/>
                          <a:latin typeface="+mn-lt"/>
                        </a:rPr>
                        <a:t>49</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0</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35655884"/>
                  </a:ext>
                </a:extLst>
              </a:tr>
              <a:tr h="370840">
                <a:tc>
                  <a:txBody>
                    <a:bodyPr/>
                    <a:lstStyle/>
                    <a:p>
                      <a:pPr marL="0" marR="0" algn="ctr" fontAlgn="base" hangingPunct="0">
                        <a:spcBef>
                          <a:spcPts val="0"/>
                        </a:spcBef>
                        <a:spcAft>
                          <a:spcPts val="0"/>
                        </a:spcAft>
                      </a:pPr>
                      <a:r>
                        <a:rPr lang="en-US" altLang="zh-CN" sz="1800" b="0">
                          <a:effectLst/>
                          <a:latin typeface="+mn-lt"/>
                        </a:rPr>
                        <a:t>50</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70110339"/>
                  </a:ext>
                </a:extLst>
              </a:tr>
              <a:tr h="370840">
                <a:tc>
                  <a:txBody>
                    <a:bodyPr/>
                    <a:lstStyle/>
                    <a:p>
                      <a:pPr marL="0" marR="0" algn="ctr" fontAlgn="base" hangingPunct="0">
                        <a:spcBef>
                          <a:spcPts val="0"/>
                        </a:spcBef>
                        <a:spcAft>
                          <a:spcPts val="0"/>
                        </a:spcAft>
                      </a:pPr>
                      <a:r>
                        <a:rPr lang="en-US" altLang="zh-CN" sz="1800" b="0">
                          <a:effectLst/>
                          <a:latin typeface="+mn-lt"/>
                        </a:rPr>
                        <a:t>51</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0</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71052261"/>
                  </a:ext>
                </a:extLst>
              </a:tr>
              <a:tr h="370840">
                <a:tc>
                  <a:txBody>
                    <a:bodyPr/>
                    <a:lstStyle/>
                    <a:p>
                      <a:pPr marL="0" marR="0" algn="ctr" fontAlgn="base" hangingPunct="0">
                        <a:spcBef>
                          <a:spcPts val="0"/>
                        </a:spcBef>
                        <a:spcAft>
                          <a:spcPts val="0"/>
                        </a:spcAft>
                      </a:pPr>
                      <a:r>
                        <a:rPr lang="en-US" altLang="zh-CN" sz="1800" b="0">
                          <a:effectLst/>
                          <a:latin typeface="+mn-lt"/>
                        </a:rPr>
                        <a:t>51</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44467318"/>
                  </a:ext>
                </a:extLst>
              </a:tr>
              <a:tr h="370840">
                <a:tc>
                  <a:txBody>
                    <a:bodyPr/>
                    <a:lstStyle/>
                    <a:p>
                      <a:pPr marL="0" marR="0" algn="ctr" fontAlgn="base" hangingPunct="0">
                        <a:spcBef>
                          <a:spcPts val="0"/>
                        </a:spcBef>
                        <a:spcAft>
                          <a:spcPts val="0"/>
                        </a:spcAft>
                      </a:pPr>
                      <a:r>
                        <a:rPr lang="en-US" altLang="zh-CN" sz="1800" b="0">
                          <a:effectLst/>
                          <a:latin typeface="+mn-lt"/>
                        </a:rPr>
                        <a:t>52</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0</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2246444"/>
                  </a:ext>
                </a:extLst>
              </a:tr>
            </a:tbl>
          </a:graphicData>
        </a:graphic>
      </p:graphicFrame>
      <p:graphicFrame>
        <p:nvGraphicFramePr>
          <p:cNvPr id="10" name="表格 7">
            <a:extLst>
              <a:ext uri="{FF2B5EF4-FFF2-40B4-BE49-F238E27FC236}">
                <a16:creationId xmlns:a16="http://schemas.microsoft.com/office/drawing/2014/main" id="{6B4DCC1C-8F43-4E6C-A1B8-CB246140AF07}"/>
              </a:ext>
            </a:extLst>
          </p:cNvPr>
          <p:cNvGraphicFramePr>
            <a:graphicFrameLocks noGrp="1"/>
          </p:cNvGraphicFramePr>
          <p:nvPr>
            <p:extLst>
              <p:ext uri="{D42A27DB-BD31-4B8C-83A1-F6EECF244321}">
                <p14:modId xmlns:p14="http://schemas.microsoft.com/office/powerpoint/2010/main" val="2070940027"/>
              </p:ext>
            </p:extLst>
          </p:nvPr>
        </p:nvGraphicFramePr>
        <p:xfrm>
          <a:off x="6114728" y="2060848"/>
          <a:ext cx="2700000" cy="4511240"/>
        </p:xfrm>
        <a:graphic>
          <a:graphicData uri="http://schemas.openxmlformats.org/drawingml/2006/table">
            <a:tbl>
              <a:tblPr firstRow="1" bandRow="1">
                <a:tableStyleId>{5C22544A-7EE6-4342-B048-85BDC9FD1C3A}</a:tableStyleId>
              </a:tblPr>
              <a:tblGrid>
                <a:gridCol w="1350000">
                  <a:extLst>
                    <a:ext uri="{9D8B030D-6E8A-4147-A177-3AD203B41FA5}">
                      <a16:colId xmlns:a16="http://schemas.microsoft.com/office/drawing/2014/main" val="3190513869"/>
                    </a:ext>
                  </a:extLst>
                </a:gridCol>
                <a:gridCol w="1350000">
                  <a:extLst>
                    <a:ext uri="{9D8B030D-6E8A-4147-A177-3AD203B41FA5}">
                      <a16:colId xmlns:a16="http://schemas.microsoft.com/office/drawing/2014/main" val="248453799"/>
                    </a:ext>
                  </a:extLst>
                </a:gridCol>
              </a:tblGrid>
              <a:tr h="432000">
                <a:tc>
                  <a:txBody>
                    <a:bodyPr/>
                    <a:lstStyle/>
                    <a:p>
                      <a:pPr marL="0" marR="0" algn="ctr" fontAlgn="base" hangingPunct="0">
                        <a:spcBef>
                          <a:spcPts val="0"/>
                        </a:spcBef>
                        <a:spcAft>
                          <a:spcPts val="0"/>
                        </a:spcAft>
                      </a:pPr>
                      <a:r>
                        <a:rPr lang="en-US" sz="1800" b="1">
                          <a:effectLst/>
                          <a:latin typeface="+mj-lt"/>
                        </a:rPr>
                        <a:t>Age</a:t>
                      </a:r>
                      <a:endParaRPr lang="en-US" sz="140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marL="0" marR="0" algn="ctr" fontAlgn="base" hangingPunct="0">
                        <a:spcBef>
                          <a:spcPts val="0"/>
                        </a:spcBef>
                        <a:spcAft>
                          <a:spcPts val="0"/>
                        </a:spcAft>
                      </a:pPr>
                      <a:r>
                        <a:rPr lang="en-US" sz="1800" b="1">
                          <a:effectLst/>
                          <a:latin typeface="+mj-lt"/>
                        </a:rPr>
                        <a:t>CD</a:t>
                      </a:r>
                      <a:endParaRPr lang="en-US" sz="140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776548678"/>
                  </a:ext>
                </a:extLst>
              </a:tr>
              <a:tr h="370840">
                <a:tc>
                  <a:txBody>
                    <a:bodyPr/>
                    <a:lstStyle/>
                    <a:p>
                      <a:pPr marL="0" marR="0" algn="ctr" fontAlgn="base" hangingPunct="0">
                        <a:spcBef>
                          <a:spcPts val="0"/>
                        </a:spcBef>
                        <a:spcAft>
                          <a:spcPts val="0"/>
                        </a:spcAft>
                      </a:pPr>
                      <a:r>
                        <a:rPr lang="en-US" altLang="zh-CN" sz="1800" b="0">
                          <a:effectLst/>
                          <a:latin typeface="+mn-lt"/>
                        </a:rPr>
                        <a:t>54</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0</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81380367"/>
                  </a:ext>
                </a:extLst>
              </a:tr>
              <a:tr h="370840">
                <a:tc>
                  <a:txBody>
                    <a:bodyPr/>
                    <a:lstStyle/>
                    <a:p>
                      <a:pPr marL="0" marR="0" algn="ctr" fontAlgn="base" hangingPunct="0">
                        <a:spcBef>
                          <a:spcPts val="0"/>
                        </a:spcBef>
                        <a:spcAft>
                          <a:spcPts val="0"/>
                        </a:spcAft>
                      </a:pPr>
                      <a:r>
                        <a:rPr lang="en-US" altLang="zh-CN" sz="1800" b="0">
                          <a:effectLst/>
                          <a:latin typeface="+mn-lt"/>
                        </a:rPr>
                        <a:t>55</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30995489"/>
                  </a:ext>
                </a:extLst>
              </a:tr>
              <a:tr h="370840">
                <a:tc>
                  <a:txBody>
                    <a:bodyPr/>
                    <a:lstStyle/>
                    <a:p>
                      <a:pPr marL="0" marR="0" algn="ctr" fontAlgn="base" hangingPunct="0">
                        <a:spcBef>
                          <a:spcPts val="0"/>
                        </a:spcBef>
                        <a:spcAft>
                          <a:spcPts val="0"/>
                        </a:spcAft>
                      </a:pPr>
                      <a:r>
                        <a:rPr lang="en-US" altLang="zh-CN" sz="1800" b="0">
                          <a:effectLst/>
                          <a:latin typeface="+mn-lt"/>
                        </a:rPr>
                        <a:t>58</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9987521"/>
                  </a:ext>
                </a:extLst>
              </a:tr>
              <a:tr h="370840">
                <a:tc>
                  <a:txBody>
                    <a:bodyPr/>
                    <a:lstStyle/>
                    <a:p>
                      <a:pPr marL="0" marR="0" algn="ctr" fontAlgn="base" hangingPunct="0">
                        <a:spcBef>
                          <a:spcPts val="0"/>
                        </a:spcBef>
                        <a:spcAft>
                          <a:spcPts val="0"/>
                        </a:spcAft>
                      </a:pPr>
                      <a:r>
                        <a:rPr lang="en-US" altLang="zh-CN" sz="1800" b="0">
                          <a:effectLst/>
                          <a:latin typeface="+mn-lt"/>
                        </a:rPr>
                        <a:t>60</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81848061"/>
                  </a:ext>
                </a:extLst>
              </a:tr>
              <a:tr h="370840">
                <a:tc>
                  <a:txBody>
                    <a:bodyPr/>
                    <a:lstStyle/>
                    <a:p>
                      <a:pPr marL="0" marR="0" algn="ctr" fontAlgn="base" hangingPunct="0">
                        <a:spcBef>
                          <a:spcPts val="0"/>
                        </a:spcBef>
                        <a:spcAft>
                          <a:spcPts val="0"/>
                        </a:spcAft>
                      </a:pPr>
                      <a:r>
                        <a:rPr lang="en-US" altLang="zh-CN" sz="1800" b="0">
                          <a:effectLst/>
                          <a:latin typeface="+mn-lt"/>
                        </a:rPr>
                        <a:t>60</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0</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7469014"/>
                  </a:ext>
                </a:extLst>
              </a:tr>
              <a:tr h="370840">
                <a:tc>
                  <a:txBody>
                    <a:bodyPr/>
                    <a:lstStyle/>
                    <a:p>
                      <a:pPr marL="0" marR="0" algn="ctr" fontAlgn="base" hangingPunct="0">
                        <a:spcBef>
                          <a:spcPts val="0"/>
                        </a:spcBef>
                        <a:spcAft>
                          <a:spcPts val="0"/>
                        </a:spcAft>
                      </a:pPr>
                      <a:r>
                        <a:rPr lang="en-US" altLang="zh-CN" sz="1800" b="0">
                          <a:effectLst/>
                          <a:latin typeface="+mn-lt"/>
                        </a:rPr>
                        <a:t>62</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68603363"/>
                  </a:ext>
                </a:extLst>
              </a:tr>
              <a:tr h="370840">
                <a:tc>
                  <a:txBody>
                    <a:bodyPr/>
                    <a:lstStyle/>
                    <a:p>
                      <a:pPr marL="0" marR="0" algn="ctr" fontAlgn="base" hangingPunct="0">
                        <a:spcBef>
                          <a:spcPts val="0"/>
                        </a:spcBef>
                        <a:spcAft>
                          <a:spcPts val="0"/>
                        </a:spcAft>
                      </a:pPr>
                      <a:r>
                        <a:rPr lang="en-US" altLang="zh-CN" sz="1800" b="0">
                          <a:effectLst/>
                          <a:latin typeface="+mn-lt"/>
                        </a:rPr>
                        <a:t>65</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35655884"/>
                  </a:ext>
                </a:extLst>
              </a:tr>
              <a:tr h="370840">
                <a:tc>
                  <a:txBody>
                    <a:bodyPr/>
                    <a:lstStyle/>
                    <a:p>
                      <a:pPr marL="0" marR="0" algn="ctr" fontAlgn="base" hangingPunct="0">
                        <a:spcBef>
                          <a:spcPts val="0"/>
                        </a:spcBef>
                        <a:spcAft>
                          <a:spcPts val="0"/>
                        </a:spcAft>
                      </a:pPr>
                      <a:r>
                        <a:rPr lang="en-US" altLang="zh-CN" sz="1800" b="0">
                          <a:effectLst/>
                          <a:latin typeface="+mn-lt"/>
                        </a:rPr>
                        <a:t>67</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70110339"/>
                  </a:ext>
                </a:extLst>
              </a:tr>
              <a:tr h="370840">
                <a:tc>
                  <a:txBody>
                    <a:bodyPr/>
                    <a:lstStyle/>
                    <a:p>
                      <a:pPr marL="0" marR="0" algn="ctr" fontAlgn="base" hangingPunct="0">
                        <a:spcBef>
                          <a:spcPts val="0"/>
                        </a:spcBef>
                        <a:spcAft>
                          <a:spcPts val="0"/>
                        </a:spcAft>
                      </a:pPr>
                      <a:r>
                        <a:rPr lang="en-US" altLang="zh-CN" sz="1800" b="0">
                          <a:effectLst/>
                          <a:latin typeface="+mn-lt"/>
                        </a:rPr>
                        <a:t>71</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71052261"/>
                  </a:ext>
                </a:extLst>
              </a:tr>
              <a:tr h="370840">
                <a:tc>
                  <a:txBody>
                    <a:bodyPr/>
                    <a:lstStyle/>
                    <a:p>
                      <a:pPr marL="0" marR="0" algn="ctr" fontAlgn="base" hangingPunct="0">
                        <a:spcBef>
                          <a:spcPts val="0"/>
                        </a:spcBef>
                        <a:spcAft>
                          <a:spcPts val="0"/>
                        </a:spcAft>
                      </a:pPr>
                      <a:r>
                        <a:rPr lang="en-US" altLang="zh-CN" sz="1800" b="0">
                          <a:effectLst/>
                          <a:latin typeface="+mn-lt"/>
                        </a:rPr>
                        <a:t>77</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44467318"/>
                  </a:ext>
                </a:extLst>
              </a:tr>
              <a:tr h="370840">
                <a:tc>
                  <a:txBody>
                    <a:bodyPr/>
                    <a:lstStyle/>
                    <a:p>
                      <a:pPr marL="0" marR="0" algn="ctr" fontAlgn="base" hangingPunct="0">
                        <a:spcBef>
                          <a:spcPts val="0"/>
                        </a:spcBef>
                        <a:spcAft>
                          <a:spcPts val="0"/>
                        </a:spcAft>
                      </a:pPr>
                      <a:r>
                        <a:rPr lang="en-US" altLang="zh-CN" sz="1800" b="0">
                          <a:effectLst/>
                          <a:latin typeface="+mn-lt"/>
                        </a:rPr>
                        <a:t>81</a:t>
                      </a:r>
                      <a:endParaRPr lang="zh-CN" altLang="en-US" sz="1400" b="0">
                        <a:effectLst/>
                        <a:latin typeface="+mn-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rPr>
                        <a:t>1</a:t>
                      </a:r>
                      <a:endParaRPr lang="zh-CN" altLang="en-US" sz="1400" b="0">
                        <a:effectLst/>
                        <a:latin typeface="+mn-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2246444"/>
                  </a:ext>
                </a:extLst>
              </a:tr>
            </a:tbl>
          </a:graphicData>
        </a:graphic>
      </p:graphicFrame>
    </p:spTree>
    <p:extLst>
      <p:ext uri="{BB962C8B-B14F-4D97-AF65-F5344CB8AC3E}">
        <p14:creationId xmlns:p14="http://schemas.microsoft.com/office/powerpoint/2010/main" val="3839772191"/>
      </p:ext>
    </p:extLst>
  </p:cSld>
  <p:clrMapOvr>
    <a:masterClrMapping/>
  </p:clrMapOvr>
  <p:transition spd="med">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288BD-D754-44EB-AB6D-21D266A4F9C7}"/>
              </a:ext>
            </a:extLst>
          </p:cNvPr>
          <p:cNvSpPr/>
          <p:nvPr/>
        </p:nvSpPr>
        <p:spPr>
          <a:xfrm>
            <a:off x="251519" y="836712"/>
            <a:ext cx="1008000" cy="1008112"/>
          </a:xfrm>
          <a:prstGeom prst="rect">
            <a:avLst/>
          </a:prstGeom>
          <a:solidFill>
            <a:srgbClr val="135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Rectangle 22"/>
          <p:cNvSpPr>
            <a:spLocks noChangeArrowheads="1"/>
          </p:cNvSpPr>
          <p:nvPr/>
        </p:nvSpPr>
        <p:spPr bwMode="auto">
          <a:xfrm>
            <a:off x="1375113" y="980047"/>
            <a:ext cx="2179602" cy="6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marL="0" lvl="1"/>
            <a:r>
              <a:rPr lang="zh-CN" altLang="en-US" sz="2400" b="1" dirty="0">
                <a:solidFill>
                  <a:srgbClr val="13548C"/>
                </a:solidFill>
                <a:latin typeface="Times New Roman" panose="02020603050405020304" pitchFamily="18" charset="0"/>
                <a:ea typeface="微软雅黑" pitchFamily="34" charset="-122"/>
                <a:sym typeface="Times New Roman" panose="02020603050405020304" pitchFamily="18" charset="0"/>
              </a:rPr>
              <a:t>一般想法：</a:t>
            </a:r>
            <a:endParaRPr lang="zh-CN" altLang="en-US" sz="24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Rectangle 24"/>
          <p:cNvSpPr>
            <a:spLocks noChangeArrowheads="1"/>
          </p:cNvSpPr>
          <p:nvPr/>
        </p:nvSpPr>
        <p:spPr bwMode="auto">
          <a:xfrm>
            <a:off x="252000" y="1944000"/>
            <a:ext cx="8640000" cy="113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175" algn="just">
              <a:lnSpc>
                <a:spcPct val="150000"/>
              </a:lnSpc>
            </a:pP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       我们</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可以用一条直线去尽量准的拟合这些数据，从而找到面积与房价之间的因果关系：直线的斜率就是每平</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的均价</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Picture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41" y="862623"/>
            <a:ext cx="827156" cy="960166"/>
          </a:xfrm>
          <a:prstGeom prst="rect">
            <a:avLst/>
          </a:prstGeom>
          <a:noFill/>
          <a:ln>
            <a:noFill/>
          </a:ln>
        </p:spPr>
      </p:pic>
      <p:pic>
        <p:nvPicPr>
          <p:cNvPr id="9" name="Picture 12" descr="201103052209048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00" y="3360351"/>
            <a:ext cx="4680000" cy="323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3">
            <a:extLst>
              <a:ext uri="{FF2B5EF4-FFF2-40B4-BE49-F238E27FC236}">
                <a16:creationId xmlns:a16="http://schemas.microsoft.com/office/drawing/2014/main" id="{1CEFC412-4361-4099-9259-8C0D1ED2A46C}"/>
              </a:ext>
            </a:extLst>
          </p:cNvPr>
          <p:cNvSpPr txBox="1">
            <a:spLocks/>
          </p:cNvSpPr>
          <p:nvPr/>
        </p:nvSpPr>
        <p:spPr>
          <a:xfrm>
            <a:off x="756000" y="108000"/>
            <a:ext cx="237584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案例引入</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554848970"/>
      </p:ext>
    </p:extLst>
  </p:cSld>
  <p:clrMapOvr>
    <a:masterClrMapping/>
  </p:clrMapOvr>
  <p:transition spd="med">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custDataLst>
              <p:tags r:id="rId3"/>
            </p:custDataLst>
          </p:nvPr>
        </p:nvSpPr>
        <p:spPr>
          <a:xfrm>
            <a:off x="1828800" y="4377084"/>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能</a:t>
            </a:r>
          </a:p>
        </p:txBody>
      </p:sp>
      <p:sp>
        <p:nvSpPr>
          <p:cNvPr id="8" name="TextBox 7"/>
          <p:cNvSpPr txBox="1"/>
          <p:nvPr>
            <p:custDataLst>
              <p:tags r:id="rId4"/>
            </p:custDataLst>
          </p:nvPr>
        </p:nvSpPr>
        <p:spPr>
          <a:xfrm>
            <a:off x="1828800" y="5234334"/>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不能</a:t>
            </a:r>
          </a:p>
        </p:txBody>
      </p:sp>
      <p:sp>
        <p:nvSpPr>
          <p:cNvPr id="11" name="椭圆 10"/>
          <p:cNvSpPr>
            <a:spLocks noChangeAspect="1"/>
          </p:cNvSpPr>
          <p:nvPr>
            <p:custDataLst>
              <p:tags r:id="rId5"/>
            </p:custDataLst>
          </p:nvPr>
        </p:nvSpPr>
        <p:spPr bwMode="auto">
          <a:xfrm>
            <a:off x="1114425" y="4441377"/>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椭圆 11"/>
          <p:cNvSpPr>
            <a:spLocks noChangeAspect="1"/>
          </p:cNvSpPr>
          <p:nvPr>
            <p:custDataLst>
              <p:tags r:id="rId6"/>
            </p:custDataLst>
          </p:nvPr>
        </p:nvSpPr>
        <p:spPr bwMode="auto">
          <a:xfrm>
            <a:off x="1114425" y="5298627"/>
            <a:ext cx="514350" cy="514350"/>
          </a:xfrm>
          <a:prstGeom prst="ellipse">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7"/>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sp>
        <p:nvSpPr>
          <p:cNvPr id="22" name="内容占位符 1"/>
          <p:cNvSpPr txBox="1">
            <a:spLocks/>
          </p:cNvSpPr>
          <p:nvPr/>
        </p:nvSpPr>
        <p:spPr>
          <a:xfrm>
            <a:off x="349250" y="853942"/>
            <a:ext cx="8229600" cy="3306785"/>
          </a:xfrm>
          <a:prstGeom prst="rect">
            <a:avLst/>
          </a:prstGeom>
        </p:spPr>
        <p:txBody>
          <a:bodyPr/>
          <a:lstStyle>
            <a:lvl1pPr marL="342900" indent="-342900" algn="l" rtl="0" eaLnBrk="1" fontAlgn="base" hangingPunct="1">
              <a:lnSpc>
                <a:spcPct val="120000"/>
              </a:lnSpc>
              <a:spcBef>
                <a:spcPct val="20000"/>
              </a:spcBef>
              <a:spcAft>
                <a:spcPct val="0"/>
              </a:spcAft>
              <a:buClrTx/>
              <a:buFont typeface="Wingdings" pitchFamily="2" charset="2"/>
              <a:buChar char=""/>
              <a:defRPr sz="3000" b="0" spc="0" baseline="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sz="2600" b="0" spc="0" baseline="0">
                <a:solidFill>
                  <a:schemeClr val="tx1"/>
                </a:solidFill>
                <a:latin typeface="华文中宋" panose="02010600040101010101" pitchFamily="2" charset="-122"/>
                <a:ea typeface="华文中宋" panose="02010600040101010101" pitchFamily="2" charset="-122"/>
              </a:defRPr>
            </a:lvl2pPr>
            <a:lvl3pPr marL="914400" indent="0" algn="l" rtl="0" eaLnBrk="1" fontAlgn="base" hangingPunct="1">
              <a:lnSpc>
                <a:spcPct val="120000"/>
              </a:lnSpc>
              <a:spcBef>
                <a:spcPct val="20000"/>
              </a:spcBef>
              <a:spcAft>
                <a:spcPct val="0"/>
              </a:spcAft>
              <a:buClr>
                <a:srgbClr val="00B0F0"/>
              </a:buClr>
              <a:buNone/>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sz="2200" b="0" spc="0" baseline="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比较病人和非病人的平均年龄</a:t>
            </a:r>
          </a:p>
          <a:p>
            <a:pPr lvl="1"/>
            <a:r>
              <a:rPr lang="zh-CN" altLang="en-US">
                <a:latin typeface="Times New Roman" panose="02020603050405020304" pitchFamily="18" charset="0"/>
                <a:ea typeface="微软雅黑" panose="020B0503020204020204" pitchFamily="34" charset="-122"/>
                <a:sym typeface="Times New Roman" panose="02020603050405020304" pitchFamily="18" charset="0"/>
              </a:rPr>
              <a:t>非病人</a:t>
            </a:r>
            <a:r>
              <a:rPr lang="en-US" altLang="zh-CN">
                <a:latin typeface="Times New Roman" panose="02020603050405020304" pitchFamily="18" charset="0"/>
                <a:ea typeface="微软雅黑" panose="020B0503020204020204" pitchFamily="34" charset="-122"/>
                <a:sym typeface="Times New Roman" panose="02020603050405020304" pitchFamily="18" charset="0"/>
              </a:rPr>
              <a:t>: 38.6 </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岁</a:t>
            </a:r>
          </a:p>
          <a:p>
            <a:pPr lvl="1"/>
            <a:r>
              <a:rPr lang="zh-CN" altLang="en-US">
                <a:latin typeface="Times New Roman" panose="02020603050405020304" pitchFamily="18" charset="0"/>
                <a:ea typeface="微软雅黑" panose="020B0503020204020204" pitchFamily="34" charset="-122"/>
                <a:sym typeface="Times New Roman" panose="02020603050405020304" pitchFamily="18" charset="0"/>
              </a:rPr>
              <a:t>病人</a:t>
            </a:r>
            <a:r>
              <a:rPr lang="en-US" altLang="zh-CN">
                <a:latin typeface="Times New Roman" panose="02020603050405020304" pitchFamily="18" charset="0"/>
                <a:ea typeface="微软雅黑" panose="020B0503020204020204" pitchFamily="34" charset="-122"/>
                <a:sym typeface="Times New Roman" panose="02020603050405020304" pitchFamily="18" charset="0"/>
              </a:rPr>
              <a:t>: 	 58.7 </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岁</a:t>
            </a:r>
          </a:p>
          <a:p>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能不能用线形回归</a:t>
            </a:r>
            <a:r>
              <a:rPr lang="en-US" altLang="zh-CN">
                <a:latin typeface="Times New Roman" panose="02020603050405020304" pitchFamily="18" charset="0"/>
                <a:ea typeface="微软雅黑" panose="020B0503020204020204" pitchFamily="34" charset="-122"/>
                <a:sym typeface="Times New Roman" panose="02020603050405020304" pitchFamily="18" charset="0"/>
              </a:rPr>
              <a:t>?</a:t>
            </a:r>
          </a:p>
          <a:p>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3" name="Object 3"/>
          <p:cNvGraphicFramePr>
            <a:graphicFrameLocks/>
          </p:cNvGraphicFramePr>
          <p:nvPr>
            <p:extLst>
              <p:ext uri="{D42A27DB-BD31-4B8C-83A1-F6EECF244321}">
                <p14:modId xmlns:p14="http://schemas.microsoft.com/office/powerpoint/2010/main" val="1713283896"/>
              </p:ext>
            </p:extLst>
          </p:nvPr>
        </p:nvGraphicFramePr>
        <p:xfrm>
          <a:off x="4783138" y="2586038"/>
          <a:ext cx="4321175" cy="2928937"/>
        </p:xfrm>
        <a:graphic>
          <a:graphicData uri="http://schemas.openxmlformats.org/presentationml/2006/ole">
            <mc:AlternateContent xmlns:mc="http://schemas.openxmlformats.org/markup-compatibility/2006">
              <mc:Choice xmlns:v="urn:schemas-microsoft-com:vml" Requires="v">
                <p:oleObj spid="_x0000_s35906" name="STATISTICA Graph" r:id="rId15" imgW="7559640" imgH="5138640" progId="STATISTICAGraph">
                  <p:embed/>
                </p:oleObj>
              </mc:Choice>
              <mc:Fallback>
                <p:oleObj name="STATISTICA Graph" r:id="rId15" imgW="7559640" imgH="5138640" progId="STATISTICAGraph">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l="5045" t="10770" r="-1822" b="5341"/>
                      <a:stretch>
                        <a:fillRect/>
                      </a:stretch>
                    </p:blipFill>
                    <p:spPr bwMode="auto">
                      <a:xfrm>
                        <a:off x="4783138" y="2586038"/>
                        <a:ext cx="4321175" cy="2928937"/>
                      </a:xfrm>
                      <a:prstGeom prst="rect">
                        <a:avLst/>
                      </a:prstGeom>
                      <a:noFill/>
                      <a:ln>
                        <a:noFill/>
                      </a:ln>
                      <a:effectLst/>
                    </p:spPr>
                  </p:pic>
                </p:oleObj>
              </mc:Fallback>
            </mc:AlternateContent>
          </a:graphicData>
        </a:graphic>
      </p:graphicFrame>
      <p:sp>
        <p:nvSpPr>
          <p:cNvPr id="24" name="Line 4"/>
          <p:cNvSpPr>
            <a:spLocks noChangeShapeType="1"/>
          </p:cNvSpPr>
          <p:nvPr/>
        </p:nvSpPr>
        <p:spPr bwMode="auto">
          <a:xfrm flipV="1">
            <a:off x="5399484" y="2923803"/>
            <a:ext cx="0" cy="25551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Text Box 6"/>
          <p:cNvSpPr txBox="1">
            <a:spLocks noChangeArrowheads="1"/>
          </p:cNvSpPr>
          <p:nvPr/>
        </p:nvSpPr>
        <p:spPr bwMode="auto">
          <a:xfrm>
            <a:off x="4349117" y="3258481"/>
            <a:ext cx="492443" cy="162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冠心病症状</a:t>
            </a:r>
          </a:p>
        </p:txBody>
      </p:sp>
      <p:sp>
        <p:nvSpPr>
          <p:cNvPr id="26" name="Text Box 7"/>
          <p:cNvSpPr txBox="1">
            <a:spLocks noChangeArrowheads="1"/>
          </p:cNvSpPr>
          <p:nvPr/>
        </p:nvSpPr>
        <p:spPr bwMode="auto">
          <a:xfrm>
            <a:off x="6824429" y="5612922"/>
            <a:ext cx="8438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0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年龄</a:t>
            </a:r>
          </a:p>
        </p:txBody>
      </p:sp>
      <p:grpSp>
        <p:nvGrpSpPr>
          <p:cNvPr id="20" name="组合 19"/>
          <p:cNvGrpSpPr/>
          <p:nvPr>
            <p:custDataLst>
              <p:tags r:id="rId8"/>
            </p:custDataLst>
          </p:nvPr>
        </p:nvGrpSpPr>
        <p:grpSpPr>
          <a:xfrm>
            <a:off x="0" y="0"/>
            <a:ext cx="9144000" cy="635000"/>
            <a:chOff x="0" y="0"/>
            <a:chExt cx="9144000" cy="635000"/>
          </a:xfrm>
        </p:grpSpPr>
        <p:sp>
          <p:nvSpPr>
            <p:cNvPr id="16" name="TitleBackground"/>
            <p:cNvSpPr/>
            <p:nvPr>
              <p:custDataLst>
                <p:tags r:id="rId10"/>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1"/>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19" name="TipText"/>
            <p:cNvSpPr txBox="1"/>
            <p:nvPr>
              <p:custDataLst>
                <p:tags r:id="rId13"/>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3637172705"/>
      </p:ext>
    </p:extLst>
  </p:cSld>
  <p:clrMapOvr>
    <a:masterClrMapping/>
  </p:clrMapOvr>
  <p:transition spd="med">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5576" y="108000"/>
            <a:ext cx="252028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案例</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引入</a:t>
            </a:r>
          </a:p>
        </p:txBody>
      </p:sp>
      <p:sp>
        <p:nvSpPr>
          <p:cNvPr id="5" name="Rectangle 3"/>
          <p:cNvSpPr txBox="1">
            <a:spLocks noChangeArrowheads="1"/>
          </p:cNvSpPr>
          <p:nvPr/>
        </p:nvSpPr>
        <p:spPr bwMode="gray">
          <a:xfrm>
            <a:off x="1898489" y="839430"/>
            <a:ext cx="5347022" cy="425374"/>
          </a:xfrm>
          <a:prstGeom prst="rect">
            <a:avLst/>
          </a:prstGeom>
          <a:noFill/>
          <a:ln>
            <a:noFill/>
          </a:ln>
        </p:spPr>
        <p:txBody>
          <a:bodyPr wrap="square" lIns="92075" tIns="46038" rIns="92075" bIns="46038">
            <a:spAutoFit/>
          </a:bodyPr>
          <a:lstStyle>
            <a:defPPr>
              <a:defRPr lang="zh-CN"/>
            </a:defPPr>
            <a:lvl1pPr algn="ctr" defTabSz="762000" eaLnBrk="0" hangingPunct="0">
              <a:lnSpc>
                <a:spcPct val="90000"/>
              </a:lnSpc>
              <a:defRPr sz="2200">
                <a:solidFill>
                  <a:srgbClr val="13548C"/>
                </a:solidFill>
                <a:latin typeface="Times New Roman" panose="02020603050405020304" pitchFamily="18" charset="0"/>
                <a:ea typeface="微软雅黑" panose="020B0503020204020204" pitchFamily="34" charset="-122"/>
              </a:defRPr>
            </a:lvl1pPr>
          </a:lstStyle>
          <a:p>
            <a:r>
              <a:rPr lang="zh-CN" altLang="en-US" sz="2400">
                <a:sym typeface="Times New Roman" panose="02020603050405020304" pitchFamily="18" charset="0"/>
              </a:rPr>
              <a:t>表</a:t>
            </a:r>
            <a:r>
              <a:rPr lang="en-US" altLang="zh-CN" sz="2400">
                <a:sym typeface="Times New Roman" panose="02020603050405020304" pitchFamily="18" charset="0"/>
              </a:rPr>
              <a:t>2 </a:t>
            </a:r>
            <a:r>
              <a:rPr lang="zh-CN" altLang="en-US" sz="2400">
                <a:sym typeface="Times New Roman" panose="02020603050405020304" pitchFamily="18" charset="0"/>
              </a:rPr>
              <a:t>按年龄组划分的冠心病发病情况</a:t>
            </a:r>
          </a:p>
        </p:txBody>
      </p:sp>
      <p:pic>
        <p:nvPicPr>
          <p:cNvPr id="7211"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186" y="1916832"/>
            <a:ext cx="4741270" cy="368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表格 7">
            <a:extLst>
              <a:ext uri="{FF2B5EF4-FFF2-40B4-BE49-F238E27FC236}">
                <a16:creationId xmlns:a16="http://schemas.microsoft.com/office/drawing/2014/main" id="{4AFF0A97-6129-4DF9-8267-BD9DFF6661B2}"/>
              </a:ext>
            </a:extLst>
          </p:cNvPr>
          <p:cNvGraphicFramePr>
            <a:graphicFrameLocks noGrp="1"/>
          </p:cNvGraphicFramePr>
          <p:nvPr>
            <p:extLst>
              <p:ext uri="{D42A27DB-BD31-4B8C-83A1-F6EECF244321}">
                <p14:modId xmlns:p14="http://schemas.microsoft.com/office/powerpoint/2010/main" val="2474031601"/>
              </p:ext>
            </p:extLst>
          </p:nvPr>
        </p:nvGraphicFramePr>
        <p:xfrm>
          <a:off x="323528" y="1480931"/>
          <a:ext cx="3816424" cy="4549069"/>
        </p:xfrm>
        <a:graphic>
          <a:graphicData uri="http://schemas.openxmlformats.org/drawingml/2006/table">
            <a:tbl>
              <a:tblPr firstRow="1" bandRow="1">
                <a:tableStyleId>{5C22544A-7EE6-4342-B048-85BDC9FD1C3A}</a:tableStyleId>
              </a:tblPr>
              <a:tblGrid>
                <a:gridCol w="954106">
                  <a:extLst>
                    <a:ext uri="{9D8B030D-6E8A-4147-A177-3AD203B41FA5}">
                      <a16:colId xmlns:a16="http://schemas.microsoft.com/office/drawing/2014/main" val="3083594941"/>
                    </a:ext>
                  </a:extLst>
                </a:gridCol>
                <a:gridCol w="954106">
                  <a:extLst>
                    <a:ext uri="{9D8B030D-6E8A-4147-A177-3AD203B41FA5}">
                      <a16:colId xmlns:a16="http://schemas.microsoft.com/office/drawing/2014/main" val="1237107868"/>
                    </a:ext>
                  </a:extLst>
                </a:gridCol>
                <a:gridCol w="954106">
                  <a:extLst>
                    <a:ext uri="{9D8B030D-6E8A-4147-A177-3AD203B41FA5}">
                      <a16:colId xmlns:a16="http://schemas.microsoft.com/office/drawing/2014/main" val="3190513869"/>
                    </a:ext>
                  </a:extLst>
                </a:gridCol>
                <a:gridCol w="954106">
                  <a:extLst>
                    <a:ext uri="{9D8B030D-6E8A-4147-A177-3AD203B41FA5}">
                      <a16:colId xmlns:a16="http://schemas.microsoft.com/office/drawing/2014/main" val="248453799"/>
                    </a:ext>
                  </a:extLst>
                </a:gridCol>
              </a:tblGrid>
              <a:tr h="899815">
                <a:tc>
                  <a:txBody>
                    <a:bodyPr/>
                    <a:lstStyle/>
                    <a:p>
                      <a:pPr marL="0" marR="0" algn="ctr" fontAlgn="base" hangingPunct="0">
                        <a:spcBef>
                          <a:spcPts val="0"/>
                        </a:spcBef>
                        <a:spcAft>
                          <a:spcPts val="0"/>
                        </a:spcAft>
                      </a:pPr>
                      <a:r>
                        <a:rPr lang="zh-CN" altLang="en-US" sz="1800">
                          <a:effectLst/>
                          <a:latin typeface="+mj-lt"/>
                        </a:rPr>
                        <a:t>年龄组 </a:t>
                      </a:r>
                      <a:endParaRPr lang="en-US" sz="180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marL="0" marR="0" algn="ctr" fontAlgn="base" hangingPunct="0">
                        <a:spcBef>
                          <a:spcPts val="0"/>
                        </a:spcBef>
                        <a:spcAft>
                          <a:spcPts val="0"/>
                        </a:spcAft>
                      </a:pPr>
                      <a:r>
                        <a:rPr lang="zh-CN" altLang="en-US" sz="1800">
                          <a:effectLst/>
                          <a:latin typeface="+mj-lt"/>
                        </a:rPr>
                        <a:t>人数 </a:t>
                      </a:r>
                      <a:endParaRPr lang="en-US" sz="180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marL="0" marR="0" algn="ctr" fontAlgn="base" hangingPunct="0">
                        <a:spcBef>
                          <a:spcPts val="0"/>
                        </a:spcBef>
                        <a:spcAft>
                          <a:spcPts val="0"/>
                        </a:spcAft>
                      </a:pPr>
                      <a:r>
                        <a:rPr lang="zh-CN" altLang="en-US" sz="1800" b="1">
                          <a:effectLst/>
                          <a:latin typeface="+mj-lt"/>
                        </a:rPr>
                        <a:t>冠心病</a:t>
                      </a:r>
                      <a:endParaRPr lang="en-US" altLang="zh-CN" sz="1800" b="1">
                        <a:effectLst/>
                        <a:latin typeface="+mj-lt"/>
                      </a:endParaRPr>
                    </a:p>
                    <a:p>
                      <a:pPr marL="0" marR="0" algn="ctr" fontAlgn="base" hangingPunct="0">
                        <a:spcBef>
                          <a:spcPts val="0"/>
                        </a:spcBef>
                        <a:spcAft>
                          <a:spcPts val="0"/>
                        </a:spcAft>
                      </a:pPr>
                      <a:r>
                        <a:rPr lang="zh-CN" altLang="en-US" sz="1800" b="1">
                          <a:effectLst/>
                          <a:latin typeface="+mj-lt"/>
                        </a:rPr>
                        <a:t>人数 </a:t>
                      </a:r>
                      <a:endParaRPr lang="en-US" sz="180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marL="0" marR="0" algn="ctr" fontAlgn="base" hangingPunct="0">
                        <a:spcBef>
                          <a:spcPts val="0"/>
                        </a:spcBef>
                        <a:spcAft>
                          <a:spcPts val="0"/>
                        </a:spcAft>
                      </a:pPr>
                      <a:r>
                        <a:rPr lang="zh-CN" altLang="en-US" sz="1800" b="1">
                          <a:effectLst/>
                          <a:latin typeface="+mj-lt"/>
                        </a:rPr>
                        <a:t>累积</a:t>
                      </a:r>
                      <a:r>
                        <a:rPr lang="en-US" altLang="zh-CN" sz="1800" b="1">
                          <a:effectLst/>
                          <a:latin typeface="+mj-lt"/>
                        </a:rPr>
                        <a:t>% </a:t>
                      </a:r>
                      <a:endParaRPr lang="en-US" sz="180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776548678"/>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20 - 29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5</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81380367"/>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30 - 39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6</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1</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17</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30995489"/>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40 - 49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7</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2</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29</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9987521"/>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50 - 59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7</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4</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57</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81848061"/>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60 - 69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5</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4</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80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7469014"/>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70 - 79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2</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2</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100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68603363"/>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80 - 89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1</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1</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100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35655884"/>
                  </a:ext>
                </a:extLst>
              </a:tr>
            </a:tbl>
          </a:graphicData>
        </a:graphic>
      </p:graphicFrame>
    </p:spTree>
    <p:extLst>
      <p:ext uri="{BB962C8B-B14F-4D97-AF65-F5344CB8AC3E}">
        <p14:creationId xmlns:p14="http://schemas.microsoft.com/office/powerpoint/2010/main" val="3027122723"/>
      </p:ext>
    </p:extLst>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572" y="2348880"/>
            <a:ext cx="4945138" cy="327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3">
            <a:extLst>
              <a:ext uri="{FF2B5EF4-FFF2-40B4-BE49-F238E27FC236}">
                <a16:creationId xmlns:a16="http://schemas.microsoft.com/office/drawing/2014/main" id="{8A11B2C1-A1B6-476F-A551-48B1FBC687A7}"/>
              </a:ext>
            </a:extLst>
          </p:cNvPr>
          <p:cNvSpPr txBox="1">
            <a:spLocks/>
          </p:cNvSpPr>
          <p:nvPr/>
        </p:nvSpPr>
        <p:spPr>
          <a:xfrm>
            <a:off x="755576" y="108000"/>
            <a:ext cx="252028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案例引入</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 name="Rectangle 3">
            <a:extLst>
              <a:ext uri="{FF2B5EF4-FFF2-40B4-BE49-F238E27FC236}">
                <a16:creationId xmlns:a16="http://schemas.microsoft.com/office/drawing/2014/main" id="{DE0DFB95-43FC-42D0-AB4B-F37E10076C87}"/>
              </a:ext>
            </a:extLst>
          </p:cNvPr>
          <p:cNvSpPr txBox="1">
            <a:spLocks noChangeArrowheads="1"/>
          </p:cNvSpPr>
          <p:nvPr/>
        </p:nvSpPr>
        <p:spPr bwMode="gray">
          <a:xfrm>
            <a:off x="1898489" y="839430"/>
            <a:ext cx="5347022" cy="425374"/>
          </a:xfrm>
          <a:prstGeom prst="rect">
            <a:avLst/>
          </a:prstGeom>
          <a:noFill/>
          <a:ln>
            <a:noFill/>
          </a:ln>
        </p:spPr>
        <p:txBody>
          <a:bodyPr wrap="square" lIns="92075" tIns="46038" rIns="92075" bIns="46038">
            <a:spAutoFit/>
          </a:bodyPr>
          <a:lstStyle>
            <a:defPPr>
              <a:defRPr lang="zh-CN"/>
            </a:defPPr>
            <a:lvl1pPr algn="ctr" defTabSz="762000" eaLnBrk="0" hangingPunct="0">
              <a:lnSpc>
                <a:spcPct val="90000"/>
              </a:lnSpc>
              <a:defRPr sz="2200">
                <a:solidFill>
                  <a:srgbClr val="13548C"/>
                </a:solidFill>
                <a:latin typeface="Times New Roman" panose="02020603050405020304" pitchFamily="18" charset="0"/>
                <a:ea typeface="微软雅黑" panose="020B0503020204020204" pitchFamily="34" charset="-122"/>
              </a:defRPr>
            </a:lvl1pPr>
          </a:lstStyle>
          <a:p>
            <a:r>
              <a:rPr lang="zh-CN" altLang="en-US" sz="2400">
                <a:sym typeface="Times New Roman" panose="02020603050405020304" pitchFamily="18" charset="0"/>
              </a:rPr>
              <a:t>表</a:t>
            </a:r>
            <a:r>
              <a:rPr lang="en-US" altLang="zh-CN" sz="2400">
                <a:sym typeface="Times New Roman" panose="02020603050405020304" pitchFamily="18" charset="0"/>
              </a:rPr>
              <a:t>2 </a:t>
            </a:r>
            <a:r>
              <a:rPr lang="zh-CN" altLang="en-US" sz="2400">
                <a:sym typeface="Times New Roman" panose="02020603050405020304" pitchFamily="18" charset="0"/>
              </a:rPr>
              <a:t>按年龄组划分的冠心病发病情况</a:t>
            </a:r>
          </a:p>
        </p:txBody>
      </p:sp>
      <p:graphicFrame>
        <p:nvGraphicFramePr>
          <p:cNvPr id="10" name="表格 9">
            <a:extLst>
              <a:ext uri="{FF2B5EF4-FFF2-40B4-BE49-F238E27FC236}">
                <a16:creationId xmlns:a16="http://schemas.microsoft.com/office/drawing/2014/main" id="{4561C594-0ACF-4723-93BA-AD83579B4940}"/>
              </a:ext>
            </a:extLst>
          </p:cNvPr>
          <p:cNvGraphicFramePr>
            <a:graphicFrameLocks noGrp="1"/>
          </p:cNvGraphicFramePr>
          <p:nvPr>
            <p:extLst>
              <p:ext uri="{D42A27DB-BD31-4B8C-83A1-F6EECF244321}">
                <p14:modId xmlns:p14="http://schemas.microsoft.com/office/powerpoint/2010/main" val="1296082663"/>
              </p:ext>
            </p:extLst>
          </p:nvPr>
        </p:nvGraphicFramePr>
        <p:xfrm>
          <a:off x="323528" y="1480931"/>
          <a:ext cx="3816424" cy="4549069"/>
        </p:xfrm>
        <a:graphic>
          <a:graphicData uri="http://schemas.openxmlformats.org/drawingml/2006/table">
            <a:tbl>
              <a:tblPr firstRow="1" bandRow="1">
                <a:tableStyleId>{5C22544A-7EE6-4342-B048-85BDC9FD1C3A}</a:tableStyleId>
              </a:tblPr>
              <a:tblGrid>
                <a:gridCol w="954106">
                  <a:extLst>
                    <a:ext uri="{9D8B030D-6E8A-4147-A177-3AD203B41FA5}">
                      <a16:colId xmlns:a16="http://schemas.microsoft.com/office/drawing/2014/main" val="3083594941"/>
                    </a:ext>
                  </a:extLst>
                </a:gridCol>
                <a:gridCol w="954106">
                  <a:extLst>
                    <a:ext uri="{9D8B030D-6E8A-4147-A177-3AD203B41FA5}">
                      <a16:colId xmlns:a16="http://schemas.microsoft.com/office/drawing/2014/main" val="1237107868"/>
                    </a:ext>
                  </a:extLst>
                </a:gridCol>
                <a:gridCol w="954106">
                  <a:extLst>
                    <a:ext uri="{9D8B030D-6E8A-4147-A177-3AD203B41FA5}">
                      <a16:colId xmlns:a16="http://schemas.microsoft.com/office/drawing/2014/main" val="3190513869"/>
                    </a:ext>
                  </a:extLst>
                </a:gridCol>
                <a:gridCol w="954106">
                  <a:extLst>
                    <a:ext uri="{9D8B030D-6E8A-4147-A177-3AD203B41FA5}">
                      <a16:colId xmlns:a16="http://schemas.microsoft.com/office/drawing/2014/main" val="248453799"/>
                    </a:ext>
                  </a:extLst>
                </a:gridCol>
              </a:tblGrid>
              <a:tr h="899815">
                <a:tc>
                  <a:txBody>
                    <a:bodyPr/>
                    <a:lstStyle/>
                    <a:p>
                      <a:pPr marL="0" marR="0" algn="ctr" fontAlgn="base" hangingPunct="0">
                        <a:spcBef>
                          <a:spcPts val="0"/>
                        </a:spcBef>
                        <a:spcAft>
                          <a:spcPts val="0"/>
                        </a:spcAft>
                      </a:pPr>
                      <a:r>
                        <a:rPr lang="zh-CN" altLang="en-US" sz="1800">
                          <a:effectLst/>
                          <a:latin typeface="+mj-lt"/>
                        </a:rPr>
                        <a:t>年龄组 </a:t>
                      </a:r>
                      <a:endParaRPr lang="en-US" sz="1800">
                        <a:effectLst/>
                        <a:latin typeface="+mj-lt"/>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marL="0" marR="0" algn="ctr" fontAlgn="base" hangingPunct="0">
                        <a:spcBef>
                          <a:spcPts val="0"/>
                        </a:spcBef>
                        <a:spcAft>
                          <a:spcPts val="0"/>
                        </a:spcAft>
                      </a:pPr>
                      <a:r>
                        <a:rPr lang="zh-CN" altLang="en-US" sz="1800">
                          <a:effectLst/>
                          <a:latin typeface="+mj-lt"/>
                        </a:rPr>
                        <a:t>人数 </a:t>
                      </a:r>
                      <a:endParaRPr lang="en-US" sz="180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marL="0" marR="0" algn="ctr" fontAlgn="base" hangingPunct="0">
                        <a:spcBef>
                          <a:spcPts val="0"/>
                        </a:spcBef>
                        <a:spcAft>
                          <a:spcPts val="0"/>
                        </a:spcAft>
                      </a:pPr>
                      <a:r>
                        <a:rPr lang="zh-CN" altLang="en-US" sz="1800" b="1">
                          <a:effectLst/>
                          <a:latin typeface="+mj-lt"/>
                        </a:rPr>
                        <a:t>冠心病</a:t>
                      </a:r>
                      <a:endParaRPr lang="en-US" altLang="zh-CN" sz="1800" b="1">
                        <a:effectLst/>
                        <a:latin typeface="+mj-lt"/>
                      </a:endParaRPr>
                    </a:p>
                    <a:p>
                      <a:pPr marL="0" marR="0" algn="ctr" fontAlgn="base" hangingPunct="0">
                        <a:spcBef>
                          <a:spcPts val="0"/>
                        </a:spcBef>
                        <a:spcAft>
                          <a:spcPts val="0"/>
                        </a:spcAft>
                      </a:pPr>
                      <a:r>
                        <a:rPr lang="zh-CN" altLang="en-US" sz="1800" b="1">
                          <a:effectLst/>
                          <a:latin typeface="+mj-lt"/>
                        </a:rPr>
                        <a:t>人数 </a:t>
                      </a:r>
                      <a:endParaRPr lang="en-US" sz="180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marL="0" marR="0" algn="ctr" fontAlgn="base" hangingPunct="0">
                        <a:spcBef>
                          <a:spcPts val="0"/>
                        </a:spcBef>
                        <a:spcAft>
                          <a:spcPts val="0"/>
                        </a:spcAft>
                      </a:pPr>
                      <a:r>
                        <a:rPr lang="zh-CN" altLang="en-US" sz="1800" b="1">
                          <a:effectLst/>
                          <a:latin typeface="+mj-lt"/>
                        </a:rPr>
                        <a:t>累积</a:t>
                      </a:r>
                      <a:r>
                        <a:rPr lang="en-US" altLang="zh-CN" sz="1800" b="1">
                          <a:effectLst/>
                          <a:latin typeface="+mj-lt"/>
                        </a:rPr>
                        <a:t>% </a:t>
                      </a:r>
                      <a:endParaRPr lang="en-US" sz="1800">
                        <a:effectLst/>
                        <a:latin typeface="+mj-lt"/>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776548678"/>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20 - 29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5</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81380367"/>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30 - 39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6</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1</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17</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30995489"/>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40 - 49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7</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2</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29</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9987521"/>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50 - 59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7</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4</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57</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81848061"/>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60 - 69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5</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4</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80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17469014"/>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70 - 79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2</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2</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100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68603363"/>
                  </a:ext>
                </a:extLst>
              </a:tr>
              <a:tr h="521322">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80 - 89</a:t>
                      </a:r>
                      <a:endParaRPr lang="zh-CN" altLang="en-US" sz="1400" b="0">
                        <a:effectLst/>
                        <a:latin typeface="+mn-lt"/>
                        <a:cs typeface="Arial" panose="020B0604020202020204" pitchFamily="34" charset="0"/>
                      </a:endParaRPr>
                    </a:p>
                  </a:txBody>
                  <a:tcPr marL="67945" marR="67945"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marL="0" marR="413385" algn="ctr" fontAlgn="base" hangingPunct="0">
                        <a:spcBef>
                          <a:spcPts val="0"/>
                        </a:spcBef>
                        <a:spcAft>
                          <a:spcPts val="0"/>
                        </a:spcAft>
                      </a:pPr>
                      <a:r>
                        <a:rPr lang="en-US" altLang="zh-CN" sz="1800" b="0">
                          <a:effectLst/>
                          <a:latin typeface="+mn-lt"/>
                          <a:cs typeface="Arial" panose="020B0604020202020204" pitchFamily="34" charset="0"/>
                        </a:rPr>
                        <a:t>1</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marL="0" marR="0" algn="ctr" fontAlgn="base" hangingPunct="0">
                        <a:spcBef>
                          <a:spcPts val="0"/>
                        </a:spcBef>
                        <a:spcAft>
                          <a:spcPts val="0"/>
                        </a:spcAft>
                      </a:pPr>
                      <a:r>
                        <a:rPr lang="en-US" altLang="zh-CN" sz="1800" b="0">
                          <a:effectLst/>
                          <a:latin typeface="+mn-lt"/>
                          <a:cs typeface="Arial" panose="020B0604020202020204" pitchFamily="34" charset="0"/>
                        </a:rPr>
                        <a:t>1</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marL="0" marR="414020" algn="ctr" fontAlgn="base" hangingPunct="0">
                        <a:spcBef>
                          <a:spcPts val="0"/>
                        </a:spcBef>
                        <a:spcAft>
                          <a:spcPts val="0"/>
                        </a:spcAft>
                      </a:pPr>
                      <a:r>
                        <a:rPr lang="en-US" altLang="zh-CN" sz="1800" b="0">
                          <a:effectLst/>
                          <a:latin typeface="+mn-lt"/>
                          <a:cs typeface="Arial" panose="020B0604020202020204" pitchFamily="34" charset="0"/>
                        </a:rPr>
                        <a:t>100</a:t>
                      </a:r>
                      <a:endParaRPr lang="zh-CN" altLang="en-US" sz="1400" b="0">
                        <a:effectLst/>
                        <a:latin typeface="+mn-lt"/>
                        <a:cs typeface="Arial" panose="020B0604020202020204" pitchFamily="34" charset="0"/>
                      </a:endParaRPr>
                    </a:p>
                  </a:txBody>
                  <a:tcPr marL="67945" marR="67945"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35655884"/>
                  </a:ext>
                </a:extLst>
              </a:tr>
            </a:tbl>
          </a:graphicData>
        </a:graphic>
      </p:graphicFrame>
    </p:spTree>
    <p:extLst>
      <p:ext uri="{BB962C8B-B14F-4D97-AF65-F5344CB8AC3E}">
        <p14:creationId xmlns:p14="http://schemas.microsoft.com/office/powerpoint/2010/main" val="1452832669"/>
      </p:ext>
    </p:extLst>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回归函数</a:t>
            </a:r>
          </a:p>
        </p:txBody>
      </p:sp>
      <p:graphicFrame>
        <p:nvGraphicFramePr>
          <p:cNvPr id="26" name="Object 14"/>
          <p:cNvGraphicFramePr>
            <a:graphicFrameLocks noGrp="1" noChangeAspect="1"/>
          </p:cNvGraphicFramePr>
          <p:nvPr>
            <p:ph sz="half" idx="4294967295"/>
            <p:extLst>
              <p:ext uri="{D42A27DB-BD31-4B8C-83A1-F6EECF244321}">
                <p14:modId xmlns:p14="http://schemas.microsoft.com/office/powerpoint/2010/main" val="3930882646"/>
              </p:ext>
            </p:extLst>
          </p:nvPr>
        </p:nvGraphicFramePr>
        <p:xfrm>
          <a:off x="2210040" y="5783102"/>
          <a:ext cx="4723920" cy="863280"/>
        </p:xfrm>
        <a:graphic>
          <a:graphicData uri="http://schemas.openxmlformats.org/presentationml/2006/ole">
            <mc:AlternateContent xmlns:mc="http://schemas.openxmlformats.org/markup-compatibility/2006">
              <mc:Choice xmlns:v="urn:schemas-microsoft-com:vml" Requires="v">
                <p:oleObj spid="_x0000_s48128" name="Equation" r:id="rId3" imgW="2361960" imgH="431640" progId="Equation.DSMT4">
                  <p:embed/>
                </p:oleObj>
              </mc:Choice>
              <mc:Fallback>
                <p:oleObj name="Equation" r:id="rId3" imgW="2361960" imgH="431640" progId="Equation.DSMT4">
                  <p:embed/>
                  <p:pic>
                    <p:nvPicPr>
                      <p:cNvPr id="10254"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040" y="5783102"/>
                        <a:ext cx="4723920" cy="863280"/>
                      </a:xfrm>
                      <a:prstGeom prst="rect">
                        <a:avLst/>
                      </a:prstGeom>
                      <a:noFill/>
                      <a:ln>
                        <a:noFill/>
                      </a:ln>
                      <a:effectLst/>
                    </p:spPr>
                  </p:pic>
                </p:oleObj>
              </mc:Fallback>
            </mc:AlternateContent>
          </a:graphicData>
        </a:graphic>
      </p:graphicFrame>
      <p:sp>
        <p:nvSpPr>
          <p:cNvPr id="17" name="Text Box 16" descr="新闻纸"/>
          <p:cNvSpPr txBox="1">
            <a:spLocks noChangeArrowheads="1"/>
          </p:cNvSpPr>
          <p:nvPr/>
        </p:nvSpPr>
        <p:spPr bwMode="auto">
          <a:xfrm>
            <a:off x="252000" y="756000"/>
            <a:ext cx="8640000" cy="1276503"/>
          </a:xfrm>
          <a:prstGeom prst="rect">
            <a:avLst/>
          </a:prstGeom>
          <a:noFill/>
          <a:ln>
            <a:noFill/>
          </a:ln>
          <a:effectLst/>
        </p:spPr>
        <p:txBody>
          <a:bodyPr wrap="square">
            <a:spAutoFit/>
          </a:bodyPr>
          <a:lstStyle/>
          <a:p>
            <a:pPr marL="0" marR="0" lvl="0" indent="0" algn="just" defTabSz="914400" eaLnBrk="1" fontAlgn="base" latinLnBrk="0" hangingPunct="1">
              <a:lnSpc>
                <a:spcPct val="120000"/>
              </a:lnSpc>
              <a:spcBef>
                <a:spcPts val="600"/>
              </a:spcBef>
              <a:spcAft>
                <a:spcPct val="0"/>
              </a:spcAft>
              <a:buClrTx/>
              <a:buSzTx/>
              <a:buFontTx/>
              <a:buNone/>
              <a:tabLst/>
              <a:defRPr/>
            </a:pPr>
            <a:r>
              <a:rPr kumimoji="0" lang="en-US" altLang="zh-CN" sz="22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        1838</a:t>
            </a:r>
            <a:r>
              <a:rPr kumimoji="0" lang="zh-CN" altLang="en-US" sz="2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年由比利时学者</a:t>
            </a:r>
            <a:r>
              <a:rPr kumimoji="0" lang="en-US" altLang="zh-CN" sz="2200" b="0" i="0" u="none" strike="noStrike" kern="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Verhulst</a:t>
            </a:r>
            <a:r>
              <a:rPr kumimoji="0" lang="zh-CN" altLang="en-US" sz="2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首次提出。</a:t>
            </a:r>
            <a:r>
              <a:rPr kumimoji="0" lang="en-US" altLang="zh-CN" sz="2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1920</a:t>
            </a:r>
            <a:r>
              <a:rPr kumimoji="0" lang="zh-CN" altLang="en-US" sz="2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年美国学者 </a:t>
            </a:r>
            <a:r>
              <a:rPr kumimoji="0" lang="en-US" altLang="zh-CN" sz="2200" b="0" i="0" u="none" strike="noStrike" kern="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Bearl</a:t>
            </a:r>
            <a:r>
              <a:rPr kumimoji="0" lang="en-US" altLang="zh-CN" sz="2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 &amp; Reed</a:t>
            </a:r>
            <a:r>
              <a:rPr kumimoji="0" lang="zh-CN" altLang="en-US" sz="2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在研究果蝇的繁殖中发现和使用该函数，并在人口估计和预测中推广使用</a:t>
            </a:r>
          </a:p>
        </p:txBody>
      </p:sp>
      <p:pic>
        <p:nvPicPr>
          <p:cNvPr id="1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948" y="1686049"/>
            <a:ext cx="381635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3"/>
          <p:cNvSpPr txBox="1">
            <a:spLocks noChangeArrowheads="1"/>
          </p:cNvSpPr>
          <p:nvPr/>
        </p:nvSpPr>
        <p:spPr bwMode="gray">
          <a:xfrm>
            <a:off x="756000" y="2137178"/>
            <a:ext cx="4038600" cy="56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Tx/>
              <a:buFont typeface="Wingdings" pitchFamily="2" charset="2"/>
              <a:buChar char=""/>
              <a:defRPr lang="zh-CN" altLang="en-US" sz="3000" b="0" spc="0" baseline="0" dirty="0" smtClean="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lang="zh-CN" altLang="en-US" sz="2600" b="0" spc="0" baseline="0" dirty="0" smtClean="0">
                <a:solidFill>
                  <a:schemeClr val="tx1"/>
                </a:solidFill>
                <a:latin typeface="华文中宋" panose="02010600040101010101" pitchFamily="2" charset="-122"/>
                <a:ea typeface="华文中宋" panose="02010600040101010101" pitchFamily="2" charset="-122"/>
              </a:defRPr>
            </a:lvl2pPr>
            <a:lvl3pPr marL="1143000" indent="-228600" algn="l" rtl="0" eaLnBrk="1" fontAlgn="base" hangingPunct="1">
              <a:lnSpc>
                <a:spcPct val="120000"/>
              </a:lnSpc>
              <a:spcBef>
                <a:spcPct val="20000"/>
              </a:spcBef>
              <a:spcAft>
                <a:spcPct val="0"/>
              </a:spcAft>
              <a:buClr>
                <a:schemeClr val="hlink"/>
              </a:buClr>
              <a:buFont typeface="+mj-lt"/>
              <a:buChar char="•"/>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lang="zh-CN" altLang="en-US" sz="2200" b="0" spc="0" baseline="0" dirty="0" smtClean="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a:buFontTx/>
              <a:buNone/>
            </a:pPr>
            <a:r>
              <a:rPr lang="en-US" altLang="zh-CN" sz="2200" b="1" kern="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logistic</a:t>
            </a:r>
            <a:r>
              <a:rPr lang="zh-CN" altLang="en-US" sz="2200" b="1" kern="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函数</a:t>
            </a:r>
            <a:r>
              <a:rPr lang="zh-CN" altLang="en-US" sz="2200" kern="0">
                <a:latin typeface="Times New Roman" panose="02020603050405020304" pitchFamily="18" charset="0"/>
                <a:ea typeface="微软雅黑" panose="020B0503020204020204" pitchFamily="34" charset="-122"/>
                <a:sym typeface="Times New Roman" panose="02020603050405020304" pitchFamily="18" charset="0"/>
              </a:rPr>
              <a:t>的值域为  </a:t>
            </a:r>
          </a:p>
        </p:txBody>
      </p:sp>
      <p:graphicFrame>
        <p:nvGraphicFramePr>
          <p:cNvPr id="20" name="Object 4"/>
          <p:cNvGraphicFramePr>
            <a:graphicFrameLocks noChangeAspect="1"/>
          </p:cNvGraphicFramePr>
          <p:nvPr>
            <p:extLst>
              <p:ext uri="{D42A27DB-BD31-4B8C-83A1-F6EECF244321}">
                <p14:modId xmlns:p14="http://schemas.microsoft.com/office/powerpoint/2010/main" val="179777779"/>
              </p:ext>
            </p:extLst>
          </p:nvPr>
        </p:nvGraphicFramePr>
        <p:xfrm>
          <a:off x="2263655" y="2604022"/>
          <a:ext cx="1676400" cy="838200"/>
        </p:xfrm>
        <a:graphic>
          <a:graphicData uri="http://schemas.openxmlformats.org/presentationml/2006/ole">
            <mc:AlternateContent xmlns:mc="http://schemas.openxmlformats.org/markup-compatibility/2006">
              <mc:Choice xmlns:v="urn:schemas-microsoft-com:vml" Requires="v">
                <p:oleObj spid="_x0000_s48129" name="Equation" r:id="rId6" imgW="838200" imgH="419100" progId="Equation.DSMT4">
                  <p:embed/>
                </p:oleObj>
              </mc:Choice>
              <mc:Fallback>
                <p:oleObj name="Equation" r:id="rId6" imgW="838200" imgH="419100" progId="Equation.DSMT4">
                  <p:embed/>
                  <p:pic>
                    <p:nvPicPr>
                      <p:cNvPr id="1024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3655" y="2604022"/>
                        <a:ext cx="1676400" cy="838200"/>
                      </a:xfrm>
                      <a:prstGeom prst="rect">
                        <a:avLst/>
                      </a:prstGeom>
                      <a:noFill/>
                    </p:spPr>
                  </p:pic>
                </p:oleObj>
              </mc:Fallback>
            </mc:AlternateContent>
          </a:graphicData>
        </a:graphic>
      </p:graphicFrame>
      <p:graphicFrame>
        <p:nvGraphicFramePr>
          <p:cNvPr id="21" name="Object 6"/>
          <p:cNvGraphicFramePr>
            <a:graphicFrameLocks noChangeAspect="1"/>
          </p:cNvGraphicFramePr>
          <p:nvPr>
            <p:extLst>
              <p:ext uri="{D42A27DB-BD31-4B8C-83A1-F6EECF244321}">
                <p14:modId xmlns:p14="http://schemas.microsoft.com/office/powerpoint/2010/main" val="3508857785"/>
              </p:ext>
            </p:extLst>
          </p:nvPr>
        </p:nvGraphicFramePr>
        <p:xfrm>
          <a:off x="3466330" y="2195102"/>
          <a:ext cx="634450" cy="406048"/>
        </p:xfrm>
        <a:graphic>
          <a:graphicData uri="http://schemas.openxmlformats.org/presentationml/2006/ole">
            <mc:AlternateContent xmlns:mc="http://schemas.openxmlformats.org/markup-compatibility/2006">
              <mc:Choice xmlns:v="urn:schemas-microsoft-com:vml" Requires="v">
                <p:oleObj spid="_x0000_s48130" name="Equation" r:id="rId8" imgW="317225" imgH="203024" progId="Equation.DSMT4">
                  <p:embed/>
                </p:oleObj>
              </mc:Choice>
              <mc:Fallback>
                <p:oleObj name="Equation" r:id="rId8" imgW="317225" imgH="203024" progId="Equation.DSMT4">
                  <p:embed/>
                  <p:pic>
                    <p:nvPicPr>
                      <p:cNvPr id="1024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6330" y="2195102"/>
                        <a:ext cx="634450" cy="406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10"/>
          <p:cNvSpPr>
            <a:spLocks noChangeArrowheads="1"/>
          </p:cNvSpPr>
          <p:nvPr/>
        </p:nvSpPr>
        <p:spPr bwMode="auto">
          <a:xfrm>
            <a:off x="773687" y="3611035"/>
            <a:ext cx="46679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200" dirty="0">
                <a:latin typeface="Times New Roman" panose="02020603050405020304" pitchFamily="18" charset="0"/>
                <a:ea typeface="微软雅黑" panose="020B0503020204020204" pitchFamily="34" charset="-122"/>
                <a:cs typeface="Arial" charset="0"/>
                <a:sym typeface="Times New Roman" panose="02020603050405020304" pitchFamily="18" charset="0"/>
              </a:rPr>
              <a:t>用</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3" name="Object 9"/>
          <p:cNvGraphicFramePr>
            <a:graphicFrameLocks noChangeAspect="1"/>
          </p:cNvGraphicFramePr>
          <p:nvPr>
            <p:extLst>
              <p:ext uri="{D42A27DB-BD31-4B8C-83A1-F6EECF244321}">
                <p14:modId xmlns:p14="http://schemas.microsoft.com/office/powerpoint/2010/main" val="1594968676"/>
              </p:ext>
            </p:extLst>
          </p:nvPr>
        </p:nvGraphicFramePr>
        <p:xfrm>
          <a:off x="1208111" y="3545479"/>
          <a:ext cx="3225800" cy="558800"/>
        </p:xfrm>
        <a:graphic>
          <a:graphicData uri="http://schemas.openxmlformats.org/presentationml/2006/ole">
            <mc:AlternateContent xmlns:mc="http://schemas.openxmlformats.org/markup-compatibility/2006">
              <mc:Choice xmlns:v="urn:schemas-microsoft-com:vml" Requires="v">
                <p:oleObj spid="_x0000_s48131" name="Equation" r:id="rId10" imgW="1612900" imgH="279400" progId="Equation.DSMT4">
                  <p:embed/>
                </p:oleObj>
              </mc:Choice>
              <mc:Fallback>
                <p:oleObj name="Equation" r:id="rId10" imgW="1612900" imgH="279400" progId="Equation.DSMT4">
                  <p:embed/>
                  <p:pic>
                    <p:nvPicPr>
                      <p:cNvPr id="10249"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8111" y="3545479"/>
                        <a:ext cx="32258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ctangle 11"/>
          <p:cNvSpPr>
            <a:spLocks noChangeArrowheads="1"/>
          </p:cNvSpPr>
          <p:nvPr/>
        </p:nvSpPr>
        <p:spPr bwMode="auto">
          <a:xfrm>
            <a:off x="756000" y="4151235"/>
            <a:ext cx="440056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200" dirty="0">
                <a:latin typeface="Times New Roman" panose="02020603050405020304" pitchFamily="18" charset="0"/>
                <a:ea typeface="微软雅黑" panose="020B0503020204020204" pitchFamily="34" charset="-122"/>
                <a:cs typeface="Arial" charset="0"/>
                <a:sym typeface="Times New Roman" panose="02020603050405020304" pitchFamily="18" charset="0"/>
              </a:rPr>
              <a:t>作为因变量，得到</a:t>
            </a:r>
            <a:r>
              <a:rPr lang="en-US" altLang="zh-CN" sz="2200" dirty="0">
                <a:latin typeface="Times New Roman" pitchFamily="18" charset="0"/>
                <a:ea typeface="微软雅黑" panose="020B0503020204020204" pitchFamily="34" charset="-122"/>
                <a:cs typeface="Times New Roman" pitchFamily="18" charset="0"/>
                <a:sym typeface="Times New Roman" panose="02020603050405020304" pitchFamily="18" charset="0"/>
              </a:rPr>
              <a:t>logistic</a:t>
            </a:r>
            <a:r>
              <a:rPr lang="zh-CN" altLang="en-US" sz="2200" dirty="0">
                <a:latin typeface="Times New Roman" panose="02020603050405020304" pitchFamily="18" charset="0"/>
                <a:ea typeface="微软雅黑" panose="020B0503020204020204" pitchFamily="34" charset="-122"/>
                <a:cs typeface="Arial" charset="0"/>
                <a:sym typeface="Times New Roman" panose="02020603050405020304" pitchFamily="18" charset="0"/>
              </a:rPr>
              <a:t>回归模型</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5" name="Object 12"/>
          <p:cNvGraphicFramePr>
            <a:graphicFrameLocks noChangeAspect="1"/>
          </p:cNvGraphicFramePr>
          <p:nvPr>
            <p:extLst>
              <p:ext uri="{D42A27DB-BD31-4B8C-83A1-F6EECF244321}">
                <p14:modId xmlns:p14="http://schemas.microsoft.com/office/powerpoint/2010/main" val="1768187349"/>
              </p:ext>
            </p:extLst>
          </p:nvPr>
        </p:nvGraphicFramePr>
        <p:xfrm>
          <a:off x="2019300" y="4796346"/>
          <a:ext cx="5105400" cy="939800"/>
        </p:xfrm>
        <a:graphic>
          <a:graphicData uri="http://schemas.openxmlformats.org/presentationml/2006/ole">
            <mc:AlternateContent xmlns:mc="http://schemas.openxmlformats.org/markup-compatibility/2006">
              <mc:Choice xmlns:v="urn:schemas-microsoft-com:vml" Requires="v">
                <p:oleObj spid="_x0000_s48132" name="Equation" r:id="rId12" imgW="2552700" imgH="469900" progId="Equation.DSMT4">
                  <p:embed/>
                </p:oleObj>
              </mc:Choice>
              <mc:Fallback>
                <p:oleObj name="Equation" r:id="rId12" imgW="2552700" imgH="469900" progId="Equation.DSMT4">
                  <p:embed/>
                  <p:pic>
                    <p:nvPicPr>
                      <p:cNvPr id="10252"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19300" y="4796346"/>
                        <a:ext cx="5105400" cy="939800"/>
                      </a:xfrm>
                      <a:prstGeom prst="rect">
                        <a:avLst/>
                      </a:prstGeom>
                      <a:noFill/>
                    </p:spPr>
                  </p:pic>
                </p:oleObj>
              </mc:Fallback>
            </mc:AlternateContent>
          </a:graphicData>
        </a:graphic>
      </p:graphicFrame>
    </p:spTree>
    <p:extLst>
      <p:ext uri="{BB962C8B-B14F-4D97-AF65-F5344CB8AC3E}">
        <p14:creationId xmlns:p14="http://schemas.microsoft.com/office/powerpoint/2010/main" val="2328844984"/>
      </p:ext>
    </p:extLst>
  </p:cSld>
  <p:clrMapOvr>
    <a:masterClrMapping/>
  </p:clrMapOvr>
  <p:transition spd="med">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5576"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回归特点：线性分类器</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56792"/>
            <a:ext cx="456247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945" y="1338848"/>
            <a:ext cx="3814763"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bwMode="auto">
          <a:xfrm rot="1826811">
            <a:off x="6513353" y="2184489"/>
            <a:ext cx="1080120" cy="209570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100212889"/>
      </p:ext>
    </p:extLst>
  </p:cSld>
  <p:clrMapOvr>
    <a:masterClrMapping/>
  </p:clrMapOvr>
  <p:transition spd="med">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3"/>
            </p:custDataLst>
          </p:nvPr>
        </p:nvSpPr>
        <p:spPr>
          <a:xfrm>
            <a:off x="6964488" y="4761478"/>
            <a:ext cx="1543050" cy="1279029"/>
          </a:xfrm>
          <a:prstGeom prst="rect">
            <a:avLst/>
          </a:prstGeom>
          <a:noFill/>
        </p:spPr>
        <p:txBody>
          <a:bodyPr vert="horz" wrap="square" rtlCol="0" anchor="ctr" anchorCtr="0">
            <a:noAutofit/>
          </a:bodyPr>
          <a:lstStyle/>
          <a:p>
            <a:pPr>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a:t>
            </a:r>
          </a:p>
          <a:p>
            <a:pPr>
              <a:spcBef>
                <a:spcPts val="600"/>
              </a:spcBef>
            </a:pP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p>
          <a:p>
            <a:pPr>
              <a:spcBef>
                <a:spcPts val="600"/>
              </a:spcBef>
            </a:pP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圆角矩形 6"/>
          <p:cNvSpPr/>
          <p:nvPr>
            <p:custDataLst>
              <p:tags r:id="rId4"/>
            </p:custDataLst>
          </p:nvPr>
        </p:nvSpPr>
        <p:spPr bwMode="auto">
          <a:xfrm>
            <a:off x="6896118" y="6304688"/>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5" name="Rectangle 3"/>
          <p:cNvSpPr txBox="1">
            <a:spLocks noChangeArrowheads="1"/>
          </p:cNvSpPr>
          <p:nvPr/>
        </p:nvSpPr>
        <p:spPr bwMode="gray">
          <a:xfrm>
            <a:off x="302865" y="1672984"/>
            <a:ext cx="8229600" cy="471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Tx/>
              <a:buFont typeface="Wingdings" pitchFamily="2" charset="2"/>
              <a:buChar char=""/>
              <a:defRPr lang="zh-CN" altLang="en-US" sz="3000" b="0" spc="0" baseline="0" dirty="0" smtClean="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lang="zh-CN" altLang="en-US" sz="2600" b="0" spc="0" baseline="0" dirty="0" smtClean="0">
                <a:solidFill>
                  <a:schemeClr val="tx1"/>
                </a:solidFill>
                <a:latin typeface="华文中宋" panose="02010600040101010101" pitchFamily="2" charset="-122"/>
                <a:ea typeface="华文中宋" panose="02010600040101010101" pitchFamily="2" charset="-122"/>
              </a:defRPr>
            </a:lvl2pPr>
            <a:lvl3pPr marL="1143000" indent="-228600" algn="l" rtl="0" eaLnBrk="1" fontAlgn="base" hangingPunct="1">
              <a:lnSpc>
                <a:spcPct val="120000"/>
              </a:lnSpc>
              <a:spcBef>
                <a:spcPct val="20000"/>
              </a:spcBef>
              <a:spcAft>
                <a:spcPct val="0"/>
              </a:spcAft>
              <a:buClr>
                <a:schemeClr val="hlink"/>
              </a:buClr>
              <a:buFont typeface="+mj-lt"/>
              <a:buChar char="•"/>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lang="zh-CN" altLang="en-US" sz="2200" b="0" spc="0" baseline="0" dirty="0" smtClean="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a:buFontTx/>
              <a:buNone/>
            </a:pPr>
            <a:r>
              <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1" kern="0" dirty="0" err="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Logit</a:t>
            </a:r>
            <a:r>
              <a:rPr lang="en-US" sz="2400" b="1" kern="0" dirty="0" err="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1" kern="0" dirty="0" err="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logistic</a:t>
            </a:r>
            <a:r>
              <a:rPr lang="en-US" altLang="zh-CN" sz="2400" b="1" kern="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 probability unit</a:t>
            </a:r>
            <a:r>
              <a:rPr lang="en-US" sz="2400" b="1" kern="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1" kern="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变换：</a:t>
            </a:r>
            <a:r>
              <a:rPr lang="zh-CN" altLang="en-US" sz="2400" kern="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 </a:t>
            </a:r>
          </a:p>
          <a:p>
            <a:pPr>
              <a:buFontTx/>
              <a:buNone/>
            </a:pPr>
            <a:endPar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a:buFontTx/>
              <a:buNone/>
            </a:pPr>
            <a:endPar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a:buFontTx/>
              <a:buNone/>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得到：</a:t>
            </a:r>
          </a:p>
        </p:txBody>
      </p:sp>
      <p:sp>
        <p:nvSpPr>
          <p:cNvPr id="16" name="Rectangle 5"/>
          <p:cNvSpPr>
            <a:spLocks noChangeArrowheads="1"/>
          </p:cNvSpPr>
          <p:nvPr/>
        </p:nvSpPr>
        <p:spPr bwMode="auto">
          <a:xfrm>
            <a:off x="-324544" y="410984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7" name="Object 4"/>
          <p:cNvGraphicFramePr>
            <a:graphicFrameLocks noChangeAspect="1"/>
          </p:cNvGraphicFramePr>
          <p:nvPr>
            <p:extLst>
              <p:ext uri="{D42A27DB-BD31-4B8C-83A1-F6EECF244321}">
                <p14:modId xmlns:p14="http://schemas.microsoft.com/office/powerpoint/2010/main" val="380732877"/>
              </p:ext>
            </p:extLst>
          </p:nvPr>
        </p:nvGraphicFramePr>
        <p:xfrm>
          <a:off x="2987874" y="2215470"/>
          <a:ext cx="2615184" cy="898144"/>
        </p:xfrm>
        <a:graphic>
          <a:graphicData uri="http://schemas.openxmlformats.org/presentationml/2006/ole">
            <mc:AlternateContent xmlns:mc="http://schemas.openxmlformats.org/markup-compatibility/2006">
              <mc:Choice xmlns:v="urn:schemas-microsoft-com:vml" Requires="v">
                <p:oleObj spid="_x0000_s45233" name="Equation" r:id="rId12" imgW="1257300" imgH="431800" progId="Equation.DSMT4">
                  <p:embed/>
                </p:oleObj>
              </mc:Choice>
              <mc:Fallback>
                <p:oleObj name="Equation" r:id="rId12" imgW="1257300" imgH="4318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874" y="2215470"/>
                        <a:ext cx="2615184" cy="898144"/>
                      </a:xfrm>
                      <a:prstGeom prst="rect">
                        <a:avLst/>
                      </a:prstGeom>
                      <a:noFill/>
                    </p:spPr>
                  </p:pic>
                </p:oleObj>
              </mc:Fallback>
            </mc:AlternateContent>
          </a:graphicData>
        </a:graphic>
      </p:graphicFrame>
      <p:sp>
        <p:nvSpPr>
          <p:cNvPr id="18" name="Rectangle 7"/>
          <p:cNvSpPr>
            <a:spLocks noChangeArrowheads="1"/>
          </p:cNvSpPr>
          <p:nvPr/>
        </p:nvSpPr>
        <p:spPr bwMode="auto">
          <a:xfrm>
            <a:off x="-324544" y="42050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9" name="Object 6"/>
          <p:cNvGraphicFramePr>
            <a:graphicFrameLocks noChangeAspect="1"/>
          </p:cNvGraphicFramePr>
          <p:nvPr>
            <p:extLst>
              <p:ext uri="{D42A27DB-BD31-4B8C-83A1-F6EECF244321}">
                <p14:modId xmlns:p14="http://schemas.microsoft.com/office/powerpoint/2010/main" val="3670125628"/>
              </p:ext>
            </p:extLst>
          </p:nvPr>
        </p:nvGraphicFramePr>
        <p:xfrm>
          <a:off x="1691132" y="3357731"/>
          <a:ext cx="5761736" cy="516382"/>
        </p:xfrm>
        <a:graphic>
          <a:graphicData uri="http://schemas.openxmlformats.org/presentationml/2006/ole">
            <mc:AlternateContent xmlns:mc="http://schemas.openxmlformats.org/markup-compatibility/2006">
              <mc:Choice xmlns:v="urn:schemas-microsoft-com:vml" Requires="v">
                <p:oleObj spid="_x0000_s45234" name="Equation" r:id="rId14" imgW="2692400" imgH="241300" progId="Equation.DSMT4">
                  <p:embed/>
                </p:oleObj>
              </mc:Choice>
              <mc:Fallback>
                <p:oleObj name="Equation" r:id="rId14" imgW="2692400" imgH="2413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1132" y="3357731"/>
                        <a:ext cx="5761736" cy="516382"/>
                      </a:xfrm>
                      <a:prstGeom prst="rect">
                        <a:avLst/>
                      </a:prstGeom>
                      <a:noFill/>
                      <a:ln w="9525">
                        <a:noFill/>
                        <a:miter lim="800000"/>
                        <a:headEnd/>
                        <a:tailEnd/>
                      </a:ln>
                    </p:spPr>
                  </p:pic>
                </p:oleObj>
              </mc:Fallback>
            </mc:AlternateContent>
          </a:graphicData>
        </a:graphic>
      </p:graphicFrame>
      <p:sp>
        <p:nvSpPr>
          <p:cNvPr id="20" name="Rectangle 9"/>
          <p:cNvSpPr>
            <a:spLocks noChangeArrowheads="1"/>
          </p:cNvSpPr>
          <p:nvPr/>
        </p:nvSpPr>
        <p:spPr bwMode="auto">
          <a:xfrm>
            <a:off x="-324544" y="42098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Rectangle 11"/>
          <p:cNvSpPr>
            <a:spLocks noChangeArrowheads="1"/>
          </p:cNvSpPr>
          <p:nvPr/>
        </p:nvSpPr>
        <p:spPr bwMode="auto">
          <a:xfrm>
            <a:off x="-324544" y="410984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Rectangle 13"/>
          <p:cNvSpPr>
            <a:spLocks noChangeArrowheads="1"/>
          </p:cNvSpPr>
          <p:nvPr/>
        </p:nvSpPr>
        <p:spPr bwMode="auto">
          <a:xfrm>
            <a:off x="-324544" y="410984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3" name="Object 12"/>
          <p:cNvGraphicFramePr>
            <a:graphicFrameLocks noChangeAspect="1"/>
          </p:cNvGraphicFramePr>
          <p:nvPr>
            <p:extLst>
              <p:ext uri="{D42A27DB-BD31-4B8C-83A1-F6EECF244321}">
                <p14:modId xmlns:p14="http://schemas.microsoft.com/office/powerpoint/2010/main" val="1651812572"/>
              </p:ext>
            </p:extLst>
          </p:nvPr>
        </p:nvGraphicFramePr>
        <p:xfrm>
          <a:off x="3254460" y="4533397"/>
          <a:ext cx="3803242" cy="867596"/>
        </p:xfrm>
        <a:graphic>
          <a:graphicData uri="http://schemas.openxmlformats.org/presentationml/2006/ole">
            <mc:AlternateContent xmlns:mc="http://schemas.openxmlformats.org/markup-compatibility/2006">
              <mc:Choice xmlns:v="urn:schemas-microsoft-com:vml" Requires="v">
                <p:oleObj spid="_x0000_s45235" name="Equation" r:id="rId16" imgW="1892160" imgH="431640" progId="Equation.DSMT4">
                  <p:embed/>
                </p:oleObj>
              </mc:Choice>
              <mc:Fallback>
                <p:oleObj name="Equation" r:id="rId16" imgW="1892160" imgH="431640" progId="Equation.DSMT4">
                  <p:embed/>
                  <p:pic>
                    <p:nvPicPr>
                      <p:cNvPr id="0" name=""/>
                      <p:cNvPicPr>
                        <a:picLocks noChangeAspect="1" noChangeArrowheads="1"/>
                      </p:cNvPicPr>
                      <p:nvPr/>
                    </p:nvPicPr>
                    <p:blipFill>
                      <a:blip r:embed="rId17"/>
                      <a:srcRect/>
                      <a:stretch>
                        <a:fillRect/>
                      </a:stretch>
                    </p:blipFill>
                    <p:spPr bwMode="auto">
                      <a:xfrm>
                        <a:off x="3254460" y="4533397"/>
                        <a:ext cx="3803242" cy="8675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15"/>
          <p:cNvSpPr txBox="1">
            <a:spLocks noChangeArrowheads="1"/>
          </p:cNvSpPr>
          <p:nvPr/>
        </p:nvSpPr>
        <p:spPr bwMode="auto">
          <a:xfrm>
            <a:off x="179388" y="4221088"/>
            <a:ext cx="1584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Text Box 16"/>
          <p:cNvSpPr txBox="1">
            <a:spLocks noChangeArrowheads="1"/>
          </p:cNvSpPr>
          <p:nvPr/>
        </p:nvSpPr>
        <p:spPr bwMode="auto">
          <a:xfrm>
            <a:off x="179388" y="3979023"/>
            <a:ext cx="72009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spcBef>
                <a:spcPct val="50000"/>
              </a:spcBef>
              <a:defRPr sz="2400" b="1">
                <a:solidFill>
                  <a:srgbClr val="FF6600"/>
                </a:solidFill>
                <a:latin typeface="Times New Roman" panose="02020603050405020304" pitchFamily="18" charset="0"/>
                <a:ea typeface="微软雅黑" panose="020B0503020204020204" pitchFamily="34" charset="-122"/>
              </a:defRPr>
            </a:lvl1pPr>
          </a:lstStyle>
          <a:p>
            <a:r>
              <a:rPr lang="en-US" altLang="zh-CN" dirty="0">
                <a:sym typeface="Times New Roman" panose="02020603050405020304" pitchFamily="18" charset="0"/>
              </a:rPr>
              <a:t> </a:t>
            </a:r>
            <a:r>
              <a:rPr lang="en-US" altLang="zh-CN" dirty="0" err="1">
                <a:sym typeface="Times New Roman" panose="02020603050405020304" pitchFamily="18" charset="0"/>
              </a:rPr>
              <a:t>Logit</a:t>
            </a:r>
            <a:r>
              <a:rPr lang="zh-CN" altLang="en-US" dirty="0">
                <a:sym typeface="Times New Roman" panose="02020603050405020304" pitchFamily="18" charset="0"/>
              </a:rPr>
              <a:t>变换的特点：下面填空正类或者负类</a:t>
            </a:r>
          </a:p>
        </p:txBody>
      </p:sp>
      <p:sp>
        <p:nvSpPr>
          <p:cNvPr id="26" name="Text Box 17"/>
          <p:cNvSpPr txBox="1">
            <a:spLocks noChangeArrowheads="1"/>
          </p:cNvSpPr>
          <p:nvPr/>
        </p:nvSpPr>
        <p:spPr bwMode="auto">
          <a:xfrm>
            <a:off x="1332508" y="2322103"/>
            <a:ext cx="1511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定义：</a:t>
            </a:r>
          </a:p>
        </p:txBody>
      </p:sp>
      <p:pic>
        <p:nvPicPr>
          <p:cNvPr id="27"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256" y="4521562"/>
            <a:ext cx="3211097" cy="219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 name="对象 27"/>
          <p:cNvGraphicFramePr>
            <a:graphicFrameLocks noChangeAspect="1"/>
          </p:cNvGraphicFramePr>
          <p:nvPr>
            <p:extLst>
              <p:ext uri="{D42A27DB-BD31-4B8C-83A1-F6EECF244321}">
                <p14:modId xmlns:p14="http://schemas.microsoft.com/office/powerpoint/2010/main" val="856168963"/>
              </p:ext>
            </p:extLst>
          </p:nvPr>
        </p:nvGraphicFramePr>
        <p:xfrm>
          <a:off x="3289656" y="5457322"/>
          <a:ext cx="3701214" cy="867596"/>
        </p:xfrm>
        <a:graphic>
          <a:graphicData uri="http://schemas.openxmlformats.org/presentationml/2006/ole">
            <mc:AlternateContent xmlns:mc="http://schemas.openxmlformats.org/markup-compatibility/2006">
              <mc:Choice xmlns:v="urn:schemas-microsoft-com:vml" Requires="v">
                <p:oleObj spid="_x0000_s45236" name="Equation" r:id="rId19" imgW="1841400" imgH="431640" progId="Equation.DSMT4">
                  <p:embed/>
                </p:oleObj>
              </mc:Choice>
              <mc:Fallback>
                <p:oleObj name="Equation" r:id="rId19" imgW="1841400" imgH="431640" progId="Equation.DSMT4">
                  <p:embed/>
                  <p:pic>
                    <p:nvPicPr>
                      <p:cNvPr id="0" name=""/>
                      <p:cNvPicPr>
                        <a:picLocks noChangeAspect="1" noChangeArrowheads="1"/>
                      </p:cNvPicPr>
                      <p:nvPr/>
                    </p:nvPicPr>
                    <p:blipFill>
                      <a:blip r:embed="rId20"/>
                      <a:srcRect/>
                      <a:stretch>
                        <a:fillRect/>
                      </a:stretch>
                    </p:blipFill>
                    <p:spPr bwMode="auto">
                      <a:xfrm>
                        <a:off x="3289656" y="5457322"/>
                        <a:ext cx="3701214" cy="86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28"/>
          <p:cNvGraphicFramePr>
            <a:graphicFrameLocks noGrp="1" noChangeAspect="1"/>
          </p:cNvGraphicFramePr>
          <p:nvPr>
            <p:extLst>
              <p:ext uri="{D42A27DB-BD31-4B8C-83A1-F6EECF244321}">
                <p14:modId xmlns:p14="http://schemas.microsoft.com/office/powerpoint/2010/main" val="2206206309"/>
              </p:ext>
            </p:extLst>
          </p:nvPr>
        </p:nvGraphicFramePr>
        <p:xfrm>
          <a:off x="2009013" y="726440"/>
          <a:ext cx="5125974" cy="937006"/>
        </p:xfrm>
        <a:graphic>
          <a:graphicData uri="http://schemas.openxmlformats.org/presentationml/2006/ole">
            <mc:AlternateContent xmlns:mc="http://schemas.openxmlformats.org/markup-compatibility/2006">
              <mc:Choice xmlns:v="urn:schemas-microsoft-com:vml" Requires="v">
                <p:oleObj spid="_x0000_s45237" name="Equation" r:id="rId21" imgW="2362200" imgH="431800" progId="Equation.DSMT4">
                  <p:embed/>
                </p:oleObj>
              </mc:Choice>
              <mc:Fallback>
                <p:oleObj name="Equation" r:id="rId21" imgW="2362200" imgH="431800" progId="Equation.DSMT4">
                  <p:embed/>
                  <p:pic>
                    <p:nvPicPr>
                      <p:cNvPr id="0" name=""/>
                      <p:cNvPicPr>
                        <a:picLocks noGrp="1"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09013" y="726440"/>
                        <a:ext cx="5125974" cy="937006"/>
                      </a:xfrm>
                      <a:prstGeom prst="rect">
                        <a:avLst/>
                      </a:prstGeom>
                      <a:noFill/>
                      <a:ln>
                        <a:noFill/>
                      </a:ln>
                      <a:effectLst/>
                    </p:spPr>
                  </p:pic>
                </p:oleObj>
              </mc:Fallback>
            </mc:AlternateContent>
          </a:graphicData>
        </a:graphic>
      </p:graphicFrame>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2218262087"/>
      </p:ext>
    </p:extLst>
  </p:cSld>
  <p:clrMapOvr>
    <a:masterClrMapping/>
  </p:clrMapOvr>
  <p:transition spd="med">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5576"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回归特点：线性分类器</a:t>
            </a:r>
          </a:p>
        </p:txBody>
      </p:sp>
      <p:pic>
        <p:nvPicPr>
          <p:cNvPr id="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508" b="4291"/>
          <a:stretch/>
        </p:blipFill>
        <p:spPr bwMode="auto">
          <a:xfrm>
            <a:off x="2367859" y="820216"/>
            <a:ext cx="4408281" cy="449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986484934"/>
              </p:ext>
            </p:extLst>
          </p:nvPr>
        </p:nvGraphicFramePr>
        <p:xfrm>
          <a:off x="567634" y="2499161"/>
          <a:ext cx="1800225" cy="900113"/>
        </p:xfrm>
        <a:graphic>
          <a:graphicData uri="http://schemas.openxmlformats.org/presentationml/2006/ole">
            <mc:AlternateContent xmlns:mc="http://schemas.openxmlformats.org/markup-compatibility/2006">
              <mc:Choice xmlns:v="urn:schemas-microsoft-com:vml" Requires="v">
                <p:oleObj spid="_x0000_s44112" name="Equation" r:id="rId5" imgW="838200" imgH="419100" progId="Equation.DSMT4">
                  <p:embed/>
                </p:oleObj>
              </mc:Choice>
              <mc:Fallback>
                <p:oleObj name="Equation" r:id="rId5" imgW="838200" imgH="4191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634" y="2499161"/>
                        <a:ext cx="1800225" cy="900113"/>
                      </a:xfrm>
                      <a:prstGeom prst="rect">
                        <a:avLst/>
                      </a:prstGeom>
                      <a:solidFill>
                        <a:schemeClr val="accent6">
                          <a:lumMod val="20000"/>
                          <a:lumOff val="80000"/>
                        </a:schemeClr>
                      </a:solid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57017706"/>
              </p:ext>
            </p:extLst>
          </p:nvPr>
        </p:nvGraphicFramePr>
        <p:xfrm>
          <a:off x="1929956" y="5503187"/>
          <a:ext cx="5284089" cy="972693"/>
        </p:xfrm>
        <a:graphic>
          <a:graphicData uri="http://schemas.openxmlformats.org/presentationml/2006/ole">
            <mc:AlternateContent xmlns:mc="http://schemas.openxmlformats.org/markup-compatibility/2006">
              <mc:Choice xmlns:v="urn:schemas-microsoft-com:vml" Requires="v">
                <p:oleObj spid="_x0000_s44113" name="Equation" r:id="rId7" imgW="2552700" imgH="469900" progId="Equation.DSMT4">
                  <p:embed/>
                </p:oleObj>
              </mc:Choice>
              <mc:Fallback>
                <p:oleObj name="Equation" r:id="rId7" imgW="2552700" imgH="4699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9956" y="5503187"/>
                        <a:ext cx="5284089" cy="972693"/>
                      </a:xfrm>
                      <a:prstGeom prst="rect">
                        <a:avLst/>
                      </a:prstGeom>
                      <a:noFill/>
                      <a:ln>
                        <a:noFill/>
                      </a:ln>
                    </p:spPr>
                  </p:pic>
                </p:oleObj>
              </mc:Fallback>
            </mc:AlternateContent>
          </a:graphicData>
        </a:graphic>
      </p:graphicFrame>
      <p:sp>
        <p:nvSpPr>
          <p:cNvPr id="6" name="矩形: 圆角 5">
            <a:extLst>
              <a:ext uri="{FF2B5EF4-FFF2-40B4-BE49-F238E27FC236}">
                <a16:creationId xmlns:a16="http://schemas.microsoft.com/office/drawing/2014/main" id="{A21B07AD-3F82-4E47-91DF-C80BF26A63CB}"/>
              </a:ext>
            </a:extLst>
          </p:cNvPr>
          <p:cNvSpPr/>
          <p:nvPr/>
        </p:nvSpPr>
        <p:spPr>
          <a:xfrm>
            <a:off x="6516216" y="1772816"/>
            <a:ext cx="591856" cy="4924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5349190"/>
      </p:ext>
    </p:extLst>
  </p:cSld>
  <p:clrMapOvr>
    <a:masterClrMapping/>
  </p:clrMapOvr>
  <p:transition spd="med">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ChangeArrowheads="1"/>
          </p:cNvSpPr>
          <p:nvPr/>
        </p:nvSpPr>
        <p:spPr bwMode="auto">
          <a:xfrm>
            <a:off x="646413" y="2383571"/>
            <a:ext cx="7239786" cy="9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10000"/>
              </a:lnSpc>
              <a:spcBef>
                <a:spcPct val="20000"/>
              </a:spcBef>
              <a:buClr>
                <a:schemeClr val="folHlink"/>
              </a:buClr>
              <a:buSzPct val="60000"/>
              <a:buFont typeface="Wingdings" pitchFamily="2" charset="2"/>
              <a:buNone/>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流行病学衡量危险因素作用大小的</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比数</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比例</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指标。</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lnSpc>
                <a:spcPct val="110000"/>
              </a:lnSpc>
              <a:spcBef>
                <a:spcPct val="20000"/>
              </a:spcBef>
              <a:buClr>
                <a:schemeClr val="folHlink"/>
              </a:buClr>
              <a:buSzPct val="60000"/>
              <a:buFont typeface="Wingdings" pitchFamily="2" charset="2"/>
              <a:buNone/>
            </a:pP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计算</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公式为：</a:t>
            </a:r>
          </a:p>
        </p:txBody>
      </p:sp>
      <mc:AlternateContent xmlns:mc="http://schemas.openxmlformats.org/markup-compatibility/2006" xmlns:a14="http://schemas.microsoft.com/office/drawing/2010/main">
        <mc:Choice Requires="a14">
          <p:sp>
            <p:nvSpPr>
              <p:cNvPr id="13317" name="Object 3"/>
              <p:cNvSpPr txBox="1"/>
              <p:nvPr/>
            </p:nvSpPr>
            <p:spPr bwMode="auto">
              <a:xfrm>
                <a:off x="1763837" y="3524233"/>
                <a:ext cx="2808163" cy="861326"/>
              </a:xfrm>
              <a:prstGeom prst="rect">
                <a:avLst/>
              </a:prstGeom>
              <a:noFill/>
              <a:ln>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rPr>
                        <m:t>𝑂</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/(1−</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/(1−</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den>
                      </m:f>
                    </m:oMath>
                  </m:oMathPara>
                </a14:m>
                <a:endParaRPr lang="zh-CN" altLang="en-US" sz="2400">
                  <a:solidFill>
                    <a:schemeClr val="tx1"/>
                  </a:solidFill>
                  <a:latin typeface="+mj-lt"/>
                </a:endParaRPr>
              </a:p>
            </p:txBody>
          </p:sp>
        </mc:Choice>
        <mc:Fallback xmlns="">
          <p:sp>
            <p:nvSpPr>
              <p:cNvPr id="13317" name="Object 3"/>
              <p:cNvSpPr txBox="1">
                <a:spLocks noRot="1" noChangeAspect="1" noMove="1" noResize="1" noEditPoints="1" noAdjustHandles="1" noChangeArrowheads="1" noChangeShapeType="1" noTextEdit="1"/>
              </p:cNvSpPr>
              <p:nvPr/>
            </p:nvSpPr>
            <p:spPr bwMode="auto">
              <a:xfrm>
                <a:off x="1763837" y="3524233"/>
                <a:ext cx="2808163" cy="861326"/>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3318" name="Rectangle 4"/>
          <p:cNvSpPr>
            <a:spLocks noChangeArrowheads="1"/>
          </p:cNvSpPr>
          <p:nvPr/>
        </p:nvSpPr>
        <p:spPr bwMode="auto">
          <a:xfrm>
            <a:off x="252000" y="1811871"/>
            <a:ext cx="3913946" cy="470065"/>
          </a:xfrm>
          <a:prstGeom prst="rect">
            <a:avLst/>
          </a:prstGeom>
        </p:spPr>
        <p:txBody>
          <a:bodyPr wrap="square">
            <a:spAutoFit/>
          </a:bodyPr>
          <a:lstStyle/>
          <a:p>
            <a:pPr marL="360000" indent="-360000" algn="just">
              <a:lnSpc>
                <a:spcPct val="110000"/>
              </a:lnSpc>
              <a:spcBef>
                <a:spcPts val="600"/>
              </a:spcBef>
              <a:buClr>
                <a:srgbClr val="FF6600"/>
              </a:buClr>
              <a:buSzPct val="80000"/>
              <a:buFont typeface="Wingdings" panose="05000000000000000000" pitchFamily="2" charset="2"/>
              <a:buChar char="l"/>
            </a:pPr>
            <a:r>
              <a:rPr lang="zh-CN" altLang="en-US" sz="2400" b="1" dirty="0">
                <a:cs typeface="+mn-ea"/>
                <a:sym typeface="Times New Roman" panose="02020603050405020304" pitchFamily="18" charset="0"/>
              </a:rPr>
              <a:t>优势比</a:t>
            </a:r>
            <a:r>
              <a:rPr lang="en-US" altLang="zh-CN" sz="2400" b="1" i="1" dirty="0">
                <a:cs typeface="+mn-ea"/>
                <a:sym typeface="Times New Roman" panose="02020603050405020304" pitchFamily="18" charset="0"/>
              </a:rPr>
              <a:t>OR</a:t>
            </a:r>
            <a:r>
              <a:rPr lang="en-US" altLang="zh-CN" sz="2400" b="1" dirty="0">
                <a:cs typeface="+mn-ea"/>
                <a:sym typeface="Times New Roman" panose="02020603050405020304" pitchFamily="18" charset="0"/>
              </a:rPr>
              <a:t>(odds ratio)</a:t>
            </a:r>
          </a:p>
        </p:txBody>
      </p:sp>
      <p:graphicFrame>
        <p:nvGraphicFramePr>
          <p:cNvPr id="13319" name="Object 5"/>
          <p:cNvGraphicFramePr>
            <a:graphicFrameLocks noChangeAspect="1"/>
          </p:cNvGraphicFramePr>
          <p:nvPr>
            <p:extLst>
              <p:ext uri="{D42A27DB-BD31-4B8C-83A1-F6EECF244321}">
                <p14:modId xmlns:p14="http://schemas.microsoft.com/office/powerpoint/2010/main" val="370330389"/>
              </p:ext>
            </p:extLst>
          </p:nvPr>
        </p:nvGraphicFramePr>
        <p:xfrm>
          <a:off x="360000" y="4653136"/>
          <a:ext cx="8424000" cy="940675"/>
        </p:xfrm>
        <a:graphic>
          <a:graphicData uri="http://schemas.openxmlformats.org/presentationml/2006/ole">
            <mc:AlternateContent xmlns:mc="http://schemas.openxmlformats.org/markup-compatibility/2006">
              <mc:Choice xmlns:v="urn:schemas-microsoft-com:vml" Requires="v">
                <p:oleObj spid="_x0000_s17853" name="Document" r:id="rId4" imgW="5548009" imgH="619525" progId="Word.Document.8">
                  <p:embed/>
                </p:oleObj>
              </mc:Choice>
              <mc:Fallback>
                <p:oleObj name="Document" r:id="rId4" imgW="5548009" imgH="619525" progId="Word.Document.8">
                  <p:embed/>
                  <p:pic>
                    <p:nvPicPr>
                      <p:cNvPr id="0" name=""/>
                      <p:cNvPicPr>
                        <a:picLocks noChangeAspect="1" noChangeArrowheads="1"/>
                      </p:cNvPicPr>
                      <p:nvPr/>
                    </p:nvPicPr>
                    <p:blipFill>
                      <a:blip r:embed="rId5"/>
                      <a:srcRect/>
                      <a:stretch>
                        <a:fillRect/>
                      </a:stretch>
                    </p:blipFill>
                    <p:spPr bwMode="auto">
                      <a:xfrm>
                        <a:off x="360000" y="4653136"/>
                        <a:ext cx="8424000" cy="94067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对象 1"/>
              <p:cNvSpPr txBox="1"/>
              <p:nvPr/>
            </p:nvSpPr>
            <p:spPr bwMode="auto">
              <a:xfrm>
                <a:off x="647539" y="816697"/>
                <a:ext cx="7848922" cy="791627"/>
              </a:xfrm>
              <a:prstGeom prst="rect">
                <a:avLst/>
              </a:prstGeom>
              <a:noFill/>
              <a:ln>
                <a:noFill/>
              </a:ln>
            </p:spPr>
            <p:txBody>
              <a:bodyPr wrap="square">
                <a:spAutoFit/>
              </a:bodyPr>
              <a:lstStyle/>
              <a:p>
                <a:pPr/>
                <a14:m>
                  <m:oMathPara xmlns:m="http://schemas.openxmlformats.org/officeDocument/2006/math">
                    <m:oMathParaPr>
                      <m:jc m:val="center"/>
                    </m:oMathParaPr>
                    <m:oMath xmlns:m="http://schemas.openxmlformats.org/officeDocument/2006/math">
                      <m:r>
                        <m:rPr>
                          <m:nor/>
                        </m:rPr>
                        <a:rPr lang="zh-CN" altLang="en-US" sz="2400" i="0" smtClean="0">
                          <a:solidFill>
                            <a:schemeClr val="tx1"/>
                          </a:solidFill>
                          <a:latin typeface="Cambria Math" panose="02040503050406030204" pitchFamily="18" charset="0"/>
                        </a:rPr>
                        <m:t>ln</m:t>
                      </m:r>
                      <m:d>
                        <m:dPr>
                          <m:ctrlPr>
                            <a:rPr lang="zh-CN" altLang="en-US" sz="2400" i="1">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𝑃</m:t>
                              </m:r>
                            </m:num>
                            <m:den>
                              <m:r>
                                <a:rPr lang="zh-CN" altLang="en-US" sz="2400" i="1">
                                  <a:solidFill>
                                    <a:schemeClr val="tx1"/>
                                  </a:solidFill>
                                  <a:latin typeface="Cambria Math" panose="02040503050406030204" pitchFamily="18" charset="0"/>
                                </a:rPr>
                                <m:t>1−</m:t>
                              </m:r>
                              <m:r>
                                <a:rPr lang="zh-CN" altLang="en-US" sz="2400" i="1">
                                  <a:solidFill>
                                    <a:schemeClr val="tx1"/>
                                  </a:solidFill>
                                  <a:latin typeface="Cambria Math" panose="02040503050406030204" pitchFamily="18" charset="0"/>
                                </a:rPr>
                                <m:t>𝑃</m:t>
                              </m:r>
                            </m:den>
                          </m:f>
                        </m:e>
                      </m:d>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2</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𝑚</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𝑚</m:t>
                          </m:r>
                        </m:sub>
                      </m:sSub>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r>
                            <m:rPr>
                              <m:sty m:val="p"/>
                            </m:rPr>
                            <a:rPr lang="zh-CN" altLang="en-US" sz="2400" i="0">
                              <a:solidFill>
                                <a:schemeClr val="tx1"/>
                              </a:solidFill>
                              <a:latin typeface="Cambria Math" panose="02040503050406030204" pitchFamily="18" charset="0"/>
                            </a:rPr>
                            <m:t>log</m:t>
                          </m:r>
                        </m:fName>
                        <m:e>
                          <m:r>
                            <m:rPr>
                              <m:sty m:val="p"/>
                            </m:rPr>
                            <a:rPr lang="zh-CN" altLang="en-US" sz="2400" i="1">
                              <a:solidFill>
                                <a:schemeClr val="tx1"/>
                              </a:solidFill>
                              <a:latin typeface="Cambria Math" panose="02040503050406030204" pitchFamily="18" charset="0"/>
                            </a:rPr>
                            <m:t>i</m:t>
                          </m:r>
                        </m:e>
                      </m:func>
                      <m:r>
                        <m:rPr>
                          <m:sty m:val="p"/>
                        </m:rPr>
                        <a:rPr lang="zh-CN" altLang="en-US" sz="2400" i="0">
                          <a:solidFill>
                            <a:schemeClr val="tx1"/>
                          </a:solidFill>
                          <a:latin typeface="Cambria Math" panose="02040503050406030204" pitchFamily="18" charset="0"/>
                        </a:rPr>
                        <m:t>t</m:t>
                      </m:r>
                      <m:r>
                        <a:rPr lang="zh-CN" altLang="en-US" sz="2400" i="1">
                          <a:solidFill>
                            <a:schemeClr val="tx1"/>
                          </a:solidFill>
                          <a:latin typeface="Cambria Math" panose="02040503050406030204" pitchFamily="18" charset="0"/>
                        </a:rPr>
                        <m:t>𝑃</m:t>
                      </m:r>
                    </m:oMath>
                  </m:oMathPara>
                </a14:m>
                <a:endParaRPr lang="zh-CN" altLang="en-US">
                  <a:solidFill>
                    <a:schemeClr val="tx1"/>
                  </a:solidFill>
                </a:endParaRPr>
              </a:p>
            </p:txBody>
          </p:sp>
        </mc:Choice>
        <mc:Fallback xmlns="">
          <p:sp>
            <p:nvSpPr>
              <p:cNvPr id="2" name="对象 1"/>
              <p:cNvSpPr txBox="1">
                <a:spLocks noRot="1" noChangeAspect="1" noMove="1" noResize="1" noEditPoints="1" noAdjustHandles="1" noChangeArrowheads="1" noChangeShapeType="1" noTextEdit="1"/>
              </p:cNvSpPr>
              <p:nvPr/>
            </p:nvSpPr>
            <p:spPr bwMode="auto">
              <a:xfrm>
                <a:off x="647539" y="816697"/>
                <a:ext cx="7848922" cy="791627"/>
              </a:xfrm>
              <a:prstGeom prst="rect">
                <a:avLst/>
              </a:prstGeom>
              <a:blipFill>
                <a:blip r:embed="rId6"/>
                <a:stretch>
                  <a:fillRect/>
                </a:stretch>
              </a:blipFill>
              <a:ln>
                <a:noFill/>
              </a:ln>
            </p:spPr>
            <p:txBody>
              <a:bodyPr/>
              <a:lstStyle/>
              <a:p>
                <a:r>
                  <a:rPr lang="zh-CN" altLang="en-US">
                    <a:noFill/>
                  </a:rPr>
                  <a:t> </a:t>
                </a:r>
              </a:p>
            </p:txBody>
          </p:sp>
        </mc:Fallback>
      </mc:AlternateContent>
      <p:sp>
        <p:nvSpPr>
          <p:cNvPr id="7" name="标题 3"/>
          <p:cNvSpPr txBox="1">
            <a:spLocks/>
          </p:cNvSpPr>
          <p:nvPr/>
        </p:nvSpPr>
        <p:spPr>
          <a:xfrm>
            <a:off x="756000" y="108000"/>
            <a:ext cx="6781800" cy="492443"/>
          </a:xfrm>
          <a:prstGeom prst="rect">
            <a:avLst/>
          </a:prstGeom>
        </p:spPr>
        <p:txBody>
          <a:bodyPr wrap="square">
            <a:spAutoFit/>
          </a:bodyPr>
          <a:lstStyle>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3.3 </a:t>
            </a:r>
            <a:r>
              <a:rPr lang="zh-CN" altLang="en-US">
                <a:sym typeface="Times New Roman" panose="02020603050405020304" pitchFamily="18" charset="0"/>
              </a:rPr>
              <a:t>优势比</a:t>
            </a:r>
            <a:r>
              <a:rPr lang="en-US" altLang="zh-CN" dirty="0">
                <a:sym typeface="Times New Roman" panose="02020603050405020304" pitchFamily="18" charset="0"/>
              </a:rPr>
              <a:t>OR</a:t>
            </a:r>
            <a:endParaRPr lang="zh-CN" altLang="en-US" dirty="0">
              <a:sym typeface="Times New Roman" panose="02020603050405020304" pitchFamily="18" charset="0"/>
            </a:endParaRPr>
          </a:p>
        </p:txBody>
      </p:sp>
      <p:sp>
        <p:nvSpPr>
          <p:cNvPr id="3" name="TextBox 2"/>
          <p:cNvSpPr txBox="1"/>
          <p:nvPr/>
        </p:nvSpPr>
        <p:spPr>
          <a:xfrm>
            <a:off x="4753826" y="3530487"/>
            <a:ext cx="3132373" cy="769441"/>
          </a:xfrm>
          <a:prstGeom prst="rect">
            <a:avLst/>
          </a:prstGeom>
          <a:noFill/>
        </p:spPr>
        <p:txBody>
          <a:bodyPr wrap="square" rtlCol="0">
            <a:spAutoFit/>
          </a:bodyPr>
          <a:lstStyle/>
          <a:p>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表示自变量变化以后，发病概率的变化情况</a:t>
            </a:r>
          </a:p>
        </p:txBody>
      </p:sp>
    </p:spTree>
    <p:extLst>
      <p:ext uri="{BB962C8B-B14F-4D97-AF65-F5344CB8AC3E}">
        <p14:creationId xmlns:p14="http://schemas.microsoft.com/office/powerpoint/2010/main" val="2840067736"/>
      </p:ext>
    </p:extLst>
  </p:cSld>
  <p:clrMapOvr>
    <a:masterClrMapping/>
  </p:clrMapOvr>
  <p:transition spd="med">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ChangeArrowheads="1"/>
          </p:cNvSpPr>
          <p:nvPr/>
        </p:nvSpPr>
        <p:spPr bwMode="auto">
          <a:xfrm>
            <a:off x="646412" y="2276872"/>
            <a:ext cx="8246067" cy="104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20000"/>
              </a:spcBef>
              <a:buClr>
                <a:schemeClr val="folHlink"/>
              </a:buClr>
              <a:buSzPct val="60000"/>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         对比某一危险因素两个不同暴露水平</a:t>
            </a:r>
            <a:r>
              <a:rPr lang="zh-CN" altLang="en-US" sz="2200" i="1"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200" i="1" dirty="0" err="1">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200" i="1" baseline="-15000" dirty="0" err="1">
                <a:latin typeface="Times New Roman" panose="02020603050405020304" pitchFamily="18" charset="0"/>
                <a:ea typeface="微软雅黑" panose="020B0503020204020204" pitchFamily="34" charset="-122"/>
                <a:sym typeface="Times New Roman" panose="02020603050405020304" pitchFamily="18" charset="0"/>
              </a:rPr>
              <a:t>j</a:t>
            </a:r>
            <a:r>
              <a:rPr lang="en-US" altLang="zh-CN" sz="22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200" i="1" baseline="-15000"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与</a:t>
            </a:r>
            <a:r>
              <a:rPr lang="zh-CN" altLang="en-US" sz="2200" i="1"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200" i="1" dirty="0" err="1">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200" i="1" baseline="-15000" dirty="0" err="1">
                <a:latin typeface="Times New Roman" panose="02020603050405020304" pitchFamily="18" charset="0"/>
                <a:ea typeface="微软雅黑" panose="020B0503020204020204" pitchFamily="34" charset="-122"/>
                <a:sym typeface="Times New Roman" panose="02020603050405020304" pitchFamily="18" charset="0"/>
              </a:rPr>
              <a:t>j</a:t>
            </a:r>
            <a:r>
              <a:rPr lang="en-US" altLang="zh-CN" sz="22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200" i="1" baseline="-15000" dirty="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200" i="1"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的发病情况（假定其它因素的水平相同），其优势比的自然对数为：</a:t>
            </a:r>
            <a:endParaRPr lang="en-US" altLang="zh-CN" sz="22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318" name="Rectangle 4"/>
          <p:cNvSpPr>
            <a:spLocks noChangeArrowheads="1"/>
          </p:cNvSpPr>
          <p:nvPr/>
        </p:nvSpPr>
        <p:spPr bwMode="auto">
          <a:xfrm>
            <a:off x="252000" y="1811871"/>
            <a:ext cx="3913946" cy="470065"/>
          </a:xfrm>
          <a:prstGeom prst="rect">
            <a:avLst/>
          </a:prstGeom>
        </p:spPr>
        <p:txBody>
          <a:bodyPr wrap="square">
            <a:spAutoFit/>
          </a:bodyPr>
          <a:lstStyle/>
          <a:p>
            <a:pPr marL="360000" indent="-360000" algn="just">
              <a:lnSpc>
                <a:spcPct val="110000"/>
              </a:lnSpc>
              <a:spcBef>
                <a:spcPts val="600"/>
              </a:spcBef>
              <a:buClr>
                <a:srgbClr val="FF6600"/>
              </a:buClr>
              <a:buSzPct val="80000"/>
              <a:buFont typeface="Wingdings" panose="05000000000000000000" pitchFamily="2" charset="2"/>
              <a:buChar char="l"/>
            </a:pPr>
            <a:r>
              <a:rPr lang="zh-CN" altLang="en-US" sz="2400" b="1">
                <a:cs typeface="+mn-ea"/>
                <a:sym typeface="Times New Roman" panose="02020603050405020304" pitchFamily="18" charset="0"/>
              </a:rPr>
              <a:t>与 </a:t>
            </a:r>
            <a:r>
              <a:rPr lang="en-US" altLang="zh-CN" sz="2400" b="1">
                <a:cs typeface="+mn-ea"/>
                <a:sym typeface="Times New Roman" panose="02020603050405020304" pitchFamily="18" charset="0"/>
              </a:rPr>
              <a:t>logistic</a:t>
            </a:r>
            <a:r>
              <a:rPr lang="en-US" altLang="zh-CN" sz="2400" b="1" i="1">
                <a:cs typeface="+mn-ea"/>
                <a:sym typeface="Times New Roman" panose="02020603050405020304" pitchFamily="18" charset="0"/>
              </a:rPr>
              <a:t>P</a:t>
            </a:r>
            <a:r>
              <a:rPr lang="en-US" altLang="zh-CN" sz="2400" b="1">
                <a:cs typeface="+mn-ea"/>
                <a:sym typeface="Times New Roman" panose="02020603050405020304" pitchFamily="18" charset="0"/>
              </a:rPr>
              <a:t> </a:t>
            </a:r>
            <a:r>
              <a:rPr lang="zh-CN" altLang="en-US" sz="2400" b="1">
                <a:cs typeface="+mn-ea"/>
                <a:sym typeface="Times New Roman" panose="02020603050405020304" pitchFamily="18" charset="0"/>
              </a:rPr>
              <a:t>的关系：</a:t>
            </a:r>
          </a:p>
        </p:txBody>
      </p:sp>
      <mc:AlternateContent xmlns:mc="http://schemas.openxmlformats.org/markup-compatibility/2006" xmlns:a14="http://schemas.microsoft.com/office/drawing/2010/main">
        <mc:Choice Requires="a14">
          <p:sp>
            <p:nvSpPr>
              <p:cNvPr id="2" name="对象 1"/>
              <p:cNvSpPr txBox="1"/>
              <p:nvPr/>
            </p:nvSpPr>
            <p:spPr bwMode="auto">
              <a:xfrm>
                <a:off x="647539" y="816697"/>
                <a:ext cx="7848922" cy="791627"/>
              </a:xfrm>
              <a:prstGeom prst="rect">
                <a:avLst/>
              </a:prstGeom>
              <a:noFill/>
              <a:ln>
                <a:noFill/>
              </a:ln>
            </p:spPr>
            <p:txBody>
              <a:bodyPr wrap="square">
                <a:spAutoFit/>
              </a:bodyPr>
              <a:lstStyle/>
              <a:p>
                <a:pPr/>
                <a14:m>
                  <m:oMathPara xmlns:m="http://schemas.openxmlformats.org/officeDocument/2006/math">
                    <m:oMathParaPr>
                      <m:jc m:val="center"/>
                    </m:oMathParaPr>
                    <m:oMath xmlns:m="http://schemas.openxmlformats.org/officeDocument/2006/math">
                      <m:r>
                        <m:rPr>
                          <m:nor/>
                        </m:rPr>
                        <a:rPr lang="zh-CN" altLang="en-US" sz="2400" i="0" smtClean="0">
                          <a:solidFill>
                            <a:schemeClr val="tx1"/>
                          </a:solidFill>
                          <a:latin typeface="Cambria Math" panose="02040503050406030204" pitchFamily="18" charset="0"/>
                        </a:rPr>
                        <m:t>ln</m:t>
                      </m:r>
                      <m:d>
                        <m:dPr>
                          <m:ctrlPr>
                            <a:rPr lang="zh-CN" altLang="en-US" sz="2400" i="1">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𝑃</m:t>
                              </m:r>
                            </m:num>
                            <m:den>
                              <m:r>
                                <a:rPr lang="zh-CN" altLang="en-US" sz="2400" i="1">
                                  <a:solidFill>
                                    <a:schemeClr val="tx1"/>
                                  </a:solidFill>
                                  <a:latin typeface="Cambria Math" panose="02040503050406030204" pitchFamily="18" charset="0"/>
                                </a:rPr>
                                <m:t>1−</m:t>
                              </m:r>
                              <m:r>
                                <a:rPr lang="zh-CN" altLang="en-US" sz="2400" i="1">
                                  <a:solidFill>
                                    <a:schemeClr val="tx1"/>
                                  </a:solidFill>
                                  <a:latin typeface="Cambria Math" panose="02040503050406030204" pitchFamily="18" charset="0"/>
                                </a:rPr>
                                <m:t>𝑃</m:t>
                              </m:r>
                            </m:den>
                          </m:f>
                        </m:e>
                      </m:d>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2</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𝑚</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𝑚</m:t>
                          </m:r>
                        </m:sub>
                      </m:sSub>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r>
                            <m:rPr>
                              <m:sty m:val="p"/>
                            </m:rPr>
                            <a:rPr lang="zh-CN" altLang="en-US" sz="2400" i="0">
                              <a:solidFill>
                                <a:schemeClr val="tx1"/>
                              </a:solidFill>
                              <a:latin typeface="Cambria Math" panose="02040503050406030204" pitchFamily="18" charset="0"/>
                            </a:rPr>
                            <m:t>log</m:t>
                          </m:r>
                        </m:fName>
                        <m:e>
                          <m:r>
                            <m:rPr>
                              <m:sty m:val="p"/>
                            </m:rPr>
                            <a:rPr lang="zh-CN" altLang="en-US" sz="2400" i="1">
                              <a:solidFill>
                                <a:schemeClr val="tx1"/>
                              </a:solidFill>
                              <a:latin typeface="Cambria Math" panose="02040503050406030204" pitchFamily="18" charset="0"/>
                            </a:rPr>
                            <m:t>i</m:t>
                          </m:r>
                        </m:e>
                      </m:func>
                      <m:r>
                        <m:rPr>
                          <m:sty m:val="p"/>
                        </m:rPr>
                        <a:rPr lang="zh-CN" altLang="en-US" sz="2400" i="0">
                          <a:solidFill>
                            <a:schemeClr val="tx1"/>
                          </a:solidFill>
                          <a:latin typeface="Cambria Math" panose="02040503050406030204" pitchFamily="18" charset="0"/>
                        </a:rPr>
                        <m:t>t</m:t>
                      </m:r>
                      <m:r>
                        <a:rPr lang="zh-CN" altLang="en-US" sz="2400" i="1">
                          <a:solidFill>
                            <a:schemeClr val="tx1"/>
                          </a:solidFill>
                          <a:latin typeface="Cambria Math" panose="02040503050406030204" pitchFamily="18" charset="0"/>
                        </a:rPr>
                        <m:t>𝑃</m:t>
                      </m:r>
                    </m:oMath>
                  </m:oMathPara>
                </a14:m>
                <a:endParaRPr lang="zh-CN" altLang="en-US">
                  <a:solidFill>
                    <a:schemeClr val="tx1"/>
                  </a:solidFill>
                </a:endParaRPr>
              </a:p>
            </p:txBody>
          </p:sp>
        </mc:Choice>
        <mc:Fallback xmlns="">
          <p:sp>
            <p:nvSpPr>
              <p:cNvPr id="2" name="对象 1"/>
              <p:cNvSpPr txBox="1">
                <a:spLocks noRot="1" noChangeAspect="1" noMove="1" noResize="1" noEditPoints="1" noAdjustHandles="1" noChangeArrowheads="1" noChangeShapeType="1" noTextEdit="1"/>
              </p:cNvSpPr>
              <p:nvPr/>
            </p:nvSpPr>
            <p:spPr bwMode="auto">
              <a:xfrm>
                <a:off x="647539" y="816697"/>
                <a:ext cx="7848922" cy="791627"/>
              </a:xfrm>
              <a:prstGeom prst="rect">
                <a:avLst/>
              </a:prstGeom>
              <a:blipFill>
                <a:blip r:embed="rId2"/>
                <a:stretch>
                  <a:fillRect/>
                </a:stretch>
              </a:blipFill>
              <a:ln>
                <a:noFill/>
              </a:ln>
            </p:spPr>
            <p:txBody>
              <a:bodyPr/>
              <a:lstStyle/>
              <a:p>
                <a:r>
                  <a:rPr lang="zh-CN" altLang="en-US">
                    <a:noFill/>
                  </a:rPr>
                  <a:t> </a:t>
                </a:r>
              </a:p>
            </p:txBody>
          </p:sp>
        </mc:Fallback>
      </mc:AlternateContent>
      <p:sp>
        <p:nvSpPr>
          <p:cNvPr id="7" name="标题 3"/>
          <p:cNvSpPr txBox="1">
            <a:spLocks/>
          </p:cNvSpPr>
          <p:nvPr/>
        </p:nvSpPr>
        <p:spPr>
          <a:xfrm>
            <a:off x="756000" y="108000"/>
            <a:ext cx="6781800" cy="492443"/>
          </a:xfrm>
          <a:prstGeom prst="rect">
            <a:avLst/>
          </a:prstGeom>
        </p:spPr>
        <p:txBody>
          <a:bodyPr wrap="square">
            <a:spAutoFit/>
          </a:bodyPr>
          <a:lstStyle>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3.3 </a:t>
            </a:r>
            <a:r>
              <a:rPr lang="zh-CN" altLang="en-US">
                <a:sym typeface="Times New Roman" panose="02020603050405020304" pitchFamily="18" charset="0"/>
              </a:rPr>
              <a:t>优势比</a:t>
            </a:r>
            <a:r>
              <a:rPr lang="en-US" altLang="zh-CN" dirty="0">
                <a:sym typeface="Times New Roman" panose="02020603050405020304" pitchFamily="18" charset="0"/>
              </a:rPr>
              <a:t>OR</a:t>
            </a:r>
            <a:endParaRPr lang="zh-CN" altLang="en-US" dirty="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Object 2">
                <a:extLst>
                  <a:ext uri="{FF2B5EF4-FFF2-40B4-BE49-F238E27FC236}">
                    <a16:creationId xmlns:a16="http://schemas.microsoft.com/office/drawing/2014/main" id="{13094850-9EC2-4B31-822B-DE364E57301F}"/>
                  </a:ext>
                </a:extLst>
              </p:cNvPr>
              <p:cNvSpPr txBox="1"/>
              <p:nvPr/>
            </p:nvSpPr>
            <p:spPr bwMode="auto">
              <a:xfrm>
                <a:off x="1187373" y="3533150"/>
                <a:ext cx="6769255" cy="2363339"/>
              </a:xfrm>
              <a:prstGeom prst="rect">
                <a:avLst/>
              </a:prstGeom>
              <a:noFill/>
              <a:ln>
                <a:noFill/>
              </a:ln>
              <a:effectLst/>
            </p:spPr>
            <p:txBody>
              <a:bodyPr wrap="square">
                <a:spAutoFit/>
              </a:bodyPr>
              <a:lstStyle/>
              <a:p>
                <a:pPr/>
                <a14:m>
                  <m:oMathPara xmlns:m="http://schemas.openxmlformats.org/officeDocument/2006/math">
                    <m:oMathParaPr>
                      <m:jc m:val="left"/>
                    </m:oMathParaPr>
                    <m:oMath xmlns:m="http://schemas.openxmlformats.org/officeDocument/2006/math">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r>
                            <a:rPr lang="zh-CN" altLang="en-US" sz="2400" i="1">
                              <a:solidFill>
                                <a:srgbClr val="000000"/>
                              </a:solidFill>
                              <a:latin typeface="Cambria Math" panose="02040503050406030204" pitchFamily="18" charset="0"/>
                            </a:rPr>
                            <m:t>𝑂</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d>
                            <m:dPr>
                              <m:begChr m:val="["/>
                              <m:endChr m:val="]"/>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den>
                              </m:f>
                            </m:e>
                          </m:d>
                        </m:e>
                      </m:func>
                      <m:r>
                        <a:rPr lang="zh-CN" altLang="en-US" sz="2400" i="1">
                          <a:solidFill>
                            <a:srgbClr val="000000"/>
                          </a:solidFill>
                          <a:latin typeface="Cambria Math" panose="02040503050406030204" pitchFamily="18" charset="0"/>
                        </a:rPr>
                        <m:t>=</m:t>
                      </m:r>
                      <m:r>
                        <m:rPr>
                          <m:nor/>
                        </m:rPr>
                        <a:rPr lang="zh-CN" altLang="en-US" sz="2400" i="0">
                          <a:solidFill>
                            <a:srgbClr val="000000"/>
                          </a:solidFill>
                          <a:latin typeface="Cambria Math" panose="02040503050406030204" pitchFamily="18" charset="0"/>
                        </a:rPr>
                        <m:t>logit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m:rPr>
                          <m:nor/>
                        </m:rPr>
                        <a:rPr lang="zh-CN" altLang="en-US" sz="2400" i="0">
                          <a:solidFill>
                            <a:srgbClr val="000000"/>
                          </a:solidFill>
                          <a:latin typeface="Cambria Math" panose="02040503050406030204" pitchFamily="18" charset="0"/>
                        </a:rPr>
                        <m:t>logit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0</m:t>
                          </m:r>
                        </m:sub>
                      </m:sSub>
                    </m:oMath>
                    <m:oMath xmlns:m="http://schemas.openxmlformats.org/officeDocument/2006/math">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𝑗</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m:t>
                          </m:r>
                        </m:sub>
                        <m:sup>
                          <m:r>
                            <a:rPr lang="zh-CN" altLang="en-US" sz="2400" i="1">
                              <a:solidFill>
                                <a:srgbClr val="000000"/>
                              </a:solidFill>
                              <a:latin typeface="Cambria Math" panose="02040503050406030204" pitchFamily="18" charset="0"/>
                            </a:rPr>
                            <m:t>𝑚</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𝑡</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𝑡</m:t>
                              </m:r>
                            </m:sub>
                          </m:sSub>
                        </m:e>
                      </m:nary>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𝑗</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m:t>
                          </m:r>
                        </m:sub>
                        <m:sup>
                          <m:r>
                            <a:rPr lang="zh-CN" altLang="en-US" sz="2400" i="1">
                              <a:solidFill>
                                <a:srgbClr val="000000"/>
                              </a:solidFill>
                              <a:latin typeface="Cambria Math" panose="02040503050406030204" pitchFamily="18" charset="0"/>
                            </a:rPr>
                            <m:t>𝑚</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𝑡</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𝑡</m:t>
                              </m:r>
                            </m:sub>
                          </m:sSub>
                        </m:e>
                      </m:nary>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Para>
                </a14:m>
                <a:endParaRPr lang="zh-CN" altLang="en-US" sz="2400"/>
              </a:p>
            </p:txBody>
          </p:sp>
        </mc:Choice>
        <mc:Fallback xmlns="">
          <p:sp>
            <p:nvSpPr>
              <p:cNvPr id="12" name="Object 2">
                <a:extLst>
                  <a:ext uri="{FF2B5EF4-FFF2-40B4-BE49-F238E27FC236}">
                    <a16:creationId xmlns:a16="http://schemas.microsoft.com/office/drawing/2014/main" id="{13094850-9EC2-4B31-822B-DE364E57301F}"/>
                  </a:ext>
                </a:extLst>
              </p:cNvPr>
              <p:cNvSpPr txBox="1">
                <a:spLocks noRot="1" noChangeAspect="1" noMove="1" noResize="1" noEditPoints="1" noAdjustHandles="1" noChangeArrowheads="1" noChangeShapeType="1" noTextEdit="1"/>
              </p:cNvSpPr>
              <p:nvPr/>
            </p:nvSpPr>
            <p:spPr bwMode="auto">
              <a:xfrm>
                <a:off x="1187373" y="3533150"/>
                <a:ext cx="6769255" cy="2363339"/>
              </a:xfrm>
              <a:prstGeom prst="rect">
                <a:avLst/>
              </a:prstGeom>
              <a:blipFill>
                <a:blip r:embed="rId3"/>
                <a:stretch>
                  <a:fillRect b="-1809"/>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1389205187"/>
      </p:ext>
    </p:extLst>
  </p:cSld>
  <p:clrMapOvr>
    <a:masterClrMapping/>
  </p:clrMapOvr>
  <p:transition spd="med">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Object 2">
                <a:extLst>
                  <a:ext uri="{FF2B5EF4-FFF2-40B4-BE49-F238E27FC236}">
                    <a16:creationId xmlns:a16="http://schemas.microsoft.com/office/drawing/2014/main" id="{01D0ACC5-43F5-463A-85EF-314C99E73BCE}"/>
                  </a:ext>
                </a:extLst>
              </p:cNvPr>
              <p:cNvSpPr txBox="1"/>
              <p:nvPr/>
            </p:nvSpPr>
            <p:spPr bwMode="auto">
              <a:xfrm>
                <a:off x="1187373" y="760994"/>
                <a:ext cx="6769255" cy="2363339"/>
              </a:xfrm>
              <a:prstGeom prst="rect">
                <a:avLst/>
              </a:prstGeom>
              <a:noFill/>
              <a:ln>
                <a:noFill/>
              </a:ln>
              <a:effectLst/>
            </p:spPr>
            <p:txBody>
              <a:bodyPr wrap="square">
                <a:spAutoFit/>
              </a:bodyPr>
              <a:lstStyle/>
              <a:p>
                <a:pPr/>
                <a14:m>
                  <m:oMathPara xmlns:m="http://schemas.openxmlformats.org/officeDocument/2006/math">
                    <m:oMathParaPr>
                      <m:jc m:val="left"/>
                    </m:oMathParaPr>
                    <m:oMath xmlns:m="http://schemas.openxmlformats.org/officeDocument/2006/math">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r>
                            <a:rPr lang="zh-CN" altLang="en-US" sz="2400" i="1">
                              <a:solidFill>
                                <a:srgbClr val="000000"/>
                              </a:solidFill>
                              <a:latin typeface="Cambria Math" panose="02040503050406030204" pitchFamily="18" charset="0"/>
                            </a:rPr>
                            <m:t>𝑂</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d>
                            <m:dPr>
                              <m:begChr m:val="["/>
                              <m:endChr m:val="]"/>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den>
                              </m:f>
                            </m:e>
                          </m:d>
                        </m:e>
                      </m:func>
                      <m:r>
                        <a:rPr lang="zh-CN" altLang="en-US" sz="2400" i="1">
                          <a:solidFill>
                            <a:srgbClr val="000000"/>
                          </a:solidFill>
                          <a:latin typeface="Cambria Math" panose="02040503050406030204" pitchFamily="18" charset="0"/>
                        </a:rPr>
                        <m:t>=</m:t>
                      </m:r>
                      <m:r>
                        <m:rPr>
                          <m:nor/>
                        </m:rPr>
                        <a:rPr lang="zh-CN" altLang="en-US" sz="2400" i="0">
                          <a:solidFill>
                            <a:srgbClr val="000000"/>
                          </a:solidFill>
                          <a:latin typeface="Cambria Math" panose="02040503050406030204" pitchFamily="18" charset="0"/>
                        </a:rPr>
                        <m:t>logit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m:rPr>
                          <m:nor/>
                        </m:rPr>
                        <a:rPr lang="zh-CN" altLang="en-US" sz="2400" i="0">
                          <a:solidFill>
                            <a:srgbClr val="000000"/>
                          </a:solidFill>
                          <a:latin typeface="Cambria Math" panose="02040503050406030204" pitchFamily="18" charset="0"/>
                        </a:rPr>
                        <m:t>logit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𝑃</m:t>
                          </m:r>
                        </m:e>
                        <m:sub>
                          <m:r>
                            <a:rPr lang="zh-CN" altLang="en-US" sz="2400" i="1">
                              <a:solidFill>
                                <a:srgbClr val="000000"/>
                              </a:solidFill>
                              <a:latin typeface="Cambria Math" panose="02040503050406030204" pitchFamily="18" charset="0"/>
                            </a:rPr>
                            <m:t>0</m:t>
                          </m:r>
                        </m:sub>
                      </m:sSub>
                    </m:oMath>
                    <m:oMath xmlns:m="http://schemas.openxmlformats.org/officeDocument/2006/math">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𝑗</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m:t>
                          </m:r>
                        </m:sub>
                        <m:sup>
                          <m:r>
                            <a:rPr lang="zh-CN" altLang="en-US" sz="2400" i="1">
                              <a:solidFill>
                                <a:srgbClr val="000000"/>
                              </a:solidFill>
                              <a:latin typeface="Cambria Math" panose="02040503050406030204" pitchFamily="18" charset="0"/>
                            </a:rPr>
                            <m:t>𝑚</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𝑡</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𝑡</m:t>
                              </m:r>
                            </m:sub>
                          </m:sSub>
                        </m:e>
                      </m:nary>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𝑗</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m:t>
                          </m:r>
                        </m:sub>
                        <m:sup>
                          <m:r>
                            <a:rPr lang="zh-CN" altLang="en-US" sz="2400" i="1">
                              <a:solidFill>
                                <a:srgbClr val="000000"/>
                              </a:solidFill>
                              <a:latin typeface="Cambria Math" panose="02040503050406030204" pitchFamily="18" charset="0"/>
                            </a:rPr>
                            <m:t>𝑚</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𝑡</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𝑡</m:t>
                              </m:r>
                            </m:sub>
                          </m:sSub>
                        </m:e>
                      </m:nary>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Para>
                </a14:m>
                <a:endParaRPr lang="zh-CN" altLang="en-US" sz="2400"/>
              </a:p>
            </p:txBody>
          </p:sp>
        </mc:Choice>
        <mc:Fallback xmlns="">
          <p:sp>
            <p:nvSpPr>
              <p:cNvPr id="10" name="Object 2">
                <a:extLst>
                  <a:ext uri="{FF2B5EF4-FFF2-40B4-BE49-F238E27FC236}">
                    <a16:creationId xmlns:a16="http://schemas.microsoft.com/office/drawing/2014/main" id="{01D0ACC5-43F5-463A-85EF-314C99E73BCE}"/>
                  </a:ext>
                </a:extLst>
              </p:cNvPr>
              <p:cNvSpPr txBox="1">
                <a:spLocks noRot="1" noChangeAspect="1" noMove="1" noResize="1" noEditPoints="1" noAdjustHandles="1" noChangeArrowheads="1" noChangeShapeType="1" noTextEdit="1"/>
              </p:cNvSpPr>
              <p:nvPr/>
            </p:nvSpPr>
            <p:spPr bwMode="auto">
              <a:xfrm>
                <a:off x="1187373" y="760994"/>
                <a:ext cx="6769255" cy="2363339"/>
              </a:xfrm>
              <a:prstGeom prst="rect">
                <a:avLst/>
              </a:prstGeom>
              <a:blipFill>
                <a:blip r:embed="rId2"/>
                <a:stretch>
                  <a:fillRect b="-154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62" name="Object 2"/>
              <p:cNvSpPr txBox="1"/>
              <p:nvPr/>
            </p:nvSpPr>
            <p:spPr bwMode="auto">
              <a:xfrm>
                <a:off x="1717675" y="4868415"/>
                <a:ext cx="6740525" cy="1928477"/>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m:rPr>
                          <m:nor/>
                        </m:rPr>
                        <a:rPr lang="zh-CN" altLang="en-US" sz="2400" i="0" smtClean="0">
                          <a:solidFill>
                            <a:schemeClr val="tx1"/>
                          </a:solidFill>
                          <a:latin typeface="Cambria Math" panose="02040503050406030204" pitchFamily="18" charset="0"/>
                        </a:rPr>
                        <m:t>       </m:t>
                      </m:r>
                      <m: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则有</m:t>
                      </m:r>
                      <m: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𝑂</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r>
                            <m:rPr>
                              <m:sty m:val="p"/>
                            </m:rPr>
                            <a:rPr lang="zh-CN" altLang="en-US" sz="2400" i="0">
                              <a:solidFill>
                                <a:schemeClr val="tx1"/>
                              </a:solidFill>
                              <a:latin typeface="Cambria Math" panose="02040503050406030204" pitchFamily="18" charset="0"/>
                            </a:rPr>
                            <m:t>exp</m:t>
                          </m:r>
                        </m:fName>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𝑗</m:t>
                              </m:r>
                            </m:sub>
                          </m:sSub>
                        </m:e>
                      </m:func>
                      <m:r>
                        <m:rPr>
                          <m:nor/>
                        </m:rPr>
                        <a:rPr lang="zh-CN" altLang="en-US" sz="2400" i="0">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𝑗</m:t>
                          </m:r>
                        </m:sub>
                      </m:sSub>
                      <m:d>
                        <m:dPr>
                          <m:begChr m:val="{"/>
                          <m:endChr m:val=""/>
                          <m:ctrlPr>
                            <a:rPr lang="zh-CN" altLang="en-US" sz="2400" i="1">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&amp;=0,</m:t>
                              </m:r>
                              <m: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𝑂</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=1</m:t>
                              </m:r>
                              <m:r>
                                <m:rPr>
                                  <m:nor/>
                                </m:rP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无作用</m:t>
                              </m:r>
                            </m:e>
                            <m:e>
                              <m:r>
                                <a:rPr lang="zh-CN" altLang="en-US" sz="2400" i="1">
                                  <a:solidFill>
                                    <a:schemeClr val="tx1"/>
                                  </a:solidFill>
                                  <a:latin typeface="Cambria Math" panose="02040503050406030204" pitchFamily="18" charset="0"/>
                                </a:rPr>
                                <m:t>&amp;</m:t>
                              </m:r>
                              <m:r>
                                <m:rPr>
                                  <m:nor/>
                                </m:rPr>
                                <a:rPr lang="zh-CN" altLang="en-US" sz="2400" i="0">
                                  <a:solidFill>
                                    <a:schemeClr val="tx1"/>
                                  </a:solidFill>
                                  <a:latin typeface="Cambria Math" panose="02040503050406030204" pitchFamily="18" charset="0"/>
                                </a:rPr>
                                <m:t>&gt;0, </m:t>
                              </m:r>
                              <m:r>
                                <a:rPr lang="zh-CN" altLang="en-US" sz="2400" i="1">
                                  <a:solidFill>
                                    <a:schemeClr val="tx1"/>
                                  </a:solidFill>
                                  <a:latin typeface="Cambria Math" panose="02040503050406030204" pitchFamily="18" charset="0"/>
                                </a:rPr>
                                <m:t>𝑂</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&gt;1</m:t>
                              </m:r>
                              <m:r>
                                <m:rPr>
                                  <m:nor/>
                                </m:rP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危险因子</m:t>
                              </m:r>
                            </m:e>
                            <m:e>
                              <m:r>
                                <a:rPr lang="zh-CN" altLang="en-US" sz="2400" i="1">
                                  <a:solidFill>
                                    <a:schemeClr val="tx1"/>
                                  </a:solidFill>
                                  <a:latin typeface="Cambria Math" panose="02040503050406030204" pitchFamily="18" charset="0"/>
                                </a:rPr>
                                <m:t>&amp;&lt;0</m:t>
                              </m:r>
                              <m:r>
                                <m:rPr>
                                  <m:nor/>
                                </m:rP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𝑂</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&lt;1</m:t>
                              </m:r>
                              <m:r>
                                <m:rPr>
                                  <m:nor/>
                                </m:rP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保护因子</m:t>
                              </m:r>
                            </m:e>
                          </m:eqArr>
                        </m:e>
                      </m:d>
                    </m:oMath>
                  </m:oMathPara>
                </a14:m>
                <a:endParaRPr lang="zh-CN" altLang="en-US" sz="2400">
                  <a:solidFill>
                    <a:schemeClr val="tx1"/>
                  </a:solidFill>
                </a:endParaRPr>
              </a:p>
            </p:txBody>
          </p:sp>
        </mc:Choice>
        <mc:Fallback xmlns="">
          <p:sp>
            <p:nvSpPr>
              <p:cNvPr id="15362" name="Object 2"/>
              <p:cNvSpPr txBox="1">
                <a:spLocks noRot="1" noChangeAspect="1" noMove="1" noResize="1" noEditPoints="1" noAdjustHandles="1" noChangeArrowheads="1" noChangeShapeType="1" noTextEdit="1"/>
              </p:cNvSpPr>
              <p:nvPr/>
            </p:nvSpPr>
            <p:spPr bwMode="auto">
              <a:xfrm>
                <a:off x="1717675" y="4868415"/>
                <a:ext cx="6740525" cy="1928477"/>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5363" name="Rectangle 3"/>
          <p:cNvSpPr>
            <a:spLocks noChangeArrowheads="1"/>
          </p:cNvSpPr>
          <p:nvPr/>
        </p:nvSpPr>
        <p:spPr bwMode="auto">
          <a:xfrm>
            <a:off x="3886200" y="27432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364" name="Object 4"/>
              <p:cNvSpPr txBox="1"/>
              <p:nvPr/>
            </p:nvSpPr>
            <p:spPr bwMode="auto">
              <a:xfrm>
                <a:off x="1173007" y="3834916"/>
                <a:ext cx="6769255" cy="916148"/>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rPr>
                        <m:t>若</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m:t>
                      </m:r>
                      <m:d>
                        <m:dPr>
                          <m:begChr m:val="{"/>
                          <m:endChr m:val=""/>
                          <m:ctrlPr>
                            <a:rPr lang="zh-CN" altLang="en-US" sz="2400" i="1">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&amp;1</m:t>
                              </m:r>
                              <m:r>
                                <m:rPr>
                                  <m:nor/>
                                </m:rP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暴露</m:t>
                              </m:r>
                            </m:e>
                            <m:e>
                              <m:r>
                                <a:rPr lang="zh-CN" altLang="en-US" sz="2400" i="1">
                                  <a:solidFill>
                                    <a:schemeClr val="tx1"/>
                                  </a:solidFill>
                                  <a:latin typeface="Cambria Math" panose="02040503050406030204" pitchFamily="18" charset="0"/>
                                </a:rPr>
                                <m:t>&amp;</m:t>
                              </m:r>
                              <m:r>
                                <m:rPr>
                                  <m:nor/>
                                </m:rPr>
                                <a:rPr lang="zh-CN" altLang="en-US" sz="2400" i="0">
                                  <a:solidFill>
                                    <a:schemeClr val="tx1"/>
                                  </a:solidFill>
                                  <a:latin typeface="Cambria Math" panose="02040503050406030204" pitchFamily="18" charset="0"/>
                                </a:rPr>
                                <m:t>0        </m:t>
                              </m:r>
                              <m:r>
                                <a:rPr lang="zh-CN" altLang="en-US" sz="2400" i="1">
                                  <a:solidFill>
                                    <a:schemeClr val="tx1"/>
                                  </a:solidFill>
                                  <a:latin typeface="Cambria Math" panose="02040503050406030204" pitchFamily="18" charset="0"/>
                                </a:rPr>
                                <m:t>非暴露</m:t>
                              </m:r>
                            </m:e>
                          </m:eqArr>
                        </m:e>
                      </m:d>
                      <m:r>
                        <a:rPr lang="zh-CN" altLang="en-US" sz="2400" i="1">
                          <a:solidFill>
                            <a:schemeClr val="tx1"/>
                          </a:solidFill>
                          <a:latin typeface="Cambria Math" panose="02040503050406030204" pitchFamily="18" charset="0"/>
                        </a:rPr>
                        <m:t>,</m:t>
                      </m:r>
                      <m:r>
                        <m:rPr>
                          <m:nor/>
                        </m:rPr>
                        <a:rPr lang="zh-CN" altLang="en-US" sz="2400" i="0">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𝑐</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𝑐</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=1,</m:t>
                      </m:r>
                      <m:r>
                        <a:rPr lang="zh-CN" altLang="en-US" sz="2400" i="0">
                          <a:solidFill>
                            <a:schemeClr val="tx1"/>
                          </a:solidFill>
                          <a:latin typeface="Cambria Math" panose="02040503050406030204" pitchFamily="18" charset="0"/>
                        </a:rPr>
                        <m:t> </m:t>
                      </m:r>
                    </m:oMath>
                  </m:oMathPara>
                </a14:m>
                <a:endParaRPr lang="zh-CN" altLang="en-US" sz="2400">
                  <a:solidFill>
                    <a:schemeClr val="tx1"/>
                  </a:solidFill>
                </a:endParaRPr>
              </a:p>
            </p:txBody>
          </p:sp>
        </mc:Choice>
        <mc:Fallback xmlns="">
          <p:sp>
            <p:nvSpPr>
              <p:cNvPr id="15364" name="Object 4"/>
              <p:cNvSpPr txBox="1">
                <a:spLocks noRot="1" noChangeAspect="1" noMove="1" noResize="1" noEditPoints="1" noAdjustHandles="1" noChangeArrowheads="1" noChangeShapeType="1" noTextEdit="1"/>
              </p:cNvSpPr>
              <p:nvPr/>
            </p:nvSpPr>
            <p:spPr bwMode="auto">
              <a:xfrm>
                <a:off x="1173007" y="3834916"/>
                <a:ext cx="6769255" cy="91614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65" name="Object 7"/>
              <p:cNvSpPr txBox="1"/>
              <p:nvPr/>
            </p:nvSpPr>
            <p:spPr bwMode="auto">
              <a:xfrm>
                <a:off x="611560" y="3284884"/>
                <a:ext cx="4972050" cy="491417"/>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rPr>
                        <m:t>即</m:t>
                      </m:r>
                      <m:r>
                        <m:rPr>
                          <m:nor/>
                        </m:rP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𝑂</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r>
                            <m:rPr>
                              <m:sty m:val="p"/>
                            </m:rPr>
                            <a:rPr lang="zh-CN" altLang="en-US" sz="2400" i="0">
                              <a:solidFill>
                                <a:schemeClr val="tx1"/>
                              </a:solidFill>
                              <a:latin typeface="Cambria Math" panose="02040503050406030204" pitchFamily="18" charset="0"/>
                            </a:rPr>
                            <m:t>exp</m:t>
                          </m:r>
                        </m:fName>
                        <m:e>
                          <m:r>
                            <a:rPr lang="zh-CN" altLang="en-US" sz="2400" i="1">
                              <a:solidFill>
                                <a:schemeClr val="tx1"/>
                              </a:solidFill>
                              <a:latin typeface="Cambria Math" panose="02040503050406030204" pitchFamily="18" charset="0"/>
                            </a:rPr>
                            <m:t>[</m:t>
                          </m:r>
                        </m:e>
                      </m:func>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𝑐</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𝑐</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oMath>
                  </m:oMathPara>
                </a14:m>
                <a:endParaRPr lang="zh-CN" altLang="en-US" sz="2400">
                  <a:solidFill>
                    <a:schemeClr val="tx1"/>
                  </a:solidFill>
                </a:endParaRPr>
              </a:p>
            </p:txBody>
          </p:sp>
        </mc:Choice>
        <mc:Fallback xmlns="">
          <p:sp>
            <p:nvSpPr>
              <p:cNvPr id="15365" name="Object 7"/>
              <p:cNvSpPr txBox="1">
                <a:spLocks noRot="1" noChangeAspect="1" noMove="1" noResize="1" noEditPoints="1" noAdjustHandles="1" noChangeArrowheads="1" noChangeShapeType="1" noTextEdit="1"/>
              </p:cNvSpPr>
              <p:nvPr/>
            </p:nvSpPr>
            <p:spPr bwMode="auto">
              <a:xfrm>
                <a:off x="611560" y="3284884"/>
                <a:ext cx="4972050" cy="491417"/>
              </a:xfrm>
              <a:prstGeom prst="rect">
                <a:avLst/>
              </a:prstGeom>
              <a:blipFill>
                <a:blip r:embed="rId5"/>
                <a:stretch>
                  <a:fillRect l="-980" b="-12500"/>
                </a:stretch>
              </a:blipFill>
              <a:ln>
                <a:noFill/>
              </a:ln>
              <a:effectLst/>
            </p:spPr>
            <p:txBody>
              <a:bodyPr/>
              <a:lstStyle/>
              <a:p>
                <a:r>
                  <a:rPr lang="zh-CN" altLang="en-US">
                    <a:noFill/>
                  </a:rPr>
                  <a:t> </a:t>
                </a:r>
              </a:p>
            </p:txBody>
          </p:sp>
        </mc:Fallback>
      </mc:AlternateContent>
      <p:sp>
        <p:nvSpPr>
          <p:cNvPr id="9" name="标题 3">
            <a:extLst>
              <a:ext uri="{FF2B5EF4-FFF2-40B4-BE49-F238E27FC236}">
                <a16:creationId xmlns:a16="http://schemas.microsoft.com/office/drawing/2014/main" id="{E2E538EC-D6C6-41D3-9B36-1E3898F2A203}"/>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fontAlgn="base">
              <a:spcBef>
                <a:spcPct val="0"/>
              </a:spcBef>
              <a:spcAft>
                <a:spcPct val="0"/>
              </a:spcAft>
              <a:defRPr sz="3200">
                <a:solidFill>
                  <a:schemeClr val="bg1"/>
                </a:solidFill>
                <a:latin typeface="Verdana" pitchFamily="34" charset="0"/>
              </a:defRPr>
            </a:lvl2pPr>
            <a:lvl3pPr fontAlgn="base">
              <a:spcBef>
                <a:spcPct val="0"/>
              </a:spcBef>
              <a:spcAft>
                <a:spcPct val="0"/>
              </a:spcAft>
              <a:defRPr sz="3200">
                <a:solidFill>
                  <a:schemeClr val="bg1"/>
                </a:solidFill>
                <a:latin typeface="Verdana" pitchFamily="34" charset="0"/>
              </a:defRPr>
            </a:lvl3pPr>
            <a:lvl4pPr fontAlgn="base">
              <a:spcBef>
                <a:spcPct val="0"/>
              </a:spcBef>
              <a:spcAft>
                <a:spcPct val="0"/>
              </a:spcAft>
              <a:defRPr sz="3200">
                <a:solidFill>
                  <a:schemeClr val="bg1"/>
                </a:solidFill>
                <a:latin typeface="Verdana" pitchFamily="34" charset="0"/>
              </a:defRPr>
            </a:lvl4pPr>
            <a:lvl5pPr fontAlgn="base">
              <a:spcBef>
                <a:spcPct val="0"/>
              </a:spcBef>
              <a:spcAft>
                <a:spcPct val="0"/>
              </a:spcAft>
              <a:defRPr sz="3200">
                <a:solidFill>
                  <a:schemeClr val="bg1"/>
                </a:solidFill>
                <a:latin typeface="Verdana" pitchFamily="34" charset="0"/>
              </a:defRPr>
            </a:lvl5pPr>
            <a:lvl6pPr marL="457200" fontAlgn="base">
              <a:spcBef>
                <a:spcPct val="0"/>
              </a:spcBef>
              <a:spcAft>
                <a:spcPct val="0"/>
              </a:spcAft>
              <a:defRPr sz="3200">
                <a:solidFill>
                  <a:schemeClr val="bg1"/>
                </a:solidFill>
                <a:latin typeface="Verdana" pitchFamily="34" charset="0"/>
              </a:defRPr>
            </a:lvl6pPr>
            <a:lvl7pPr marL="914400" fontAlgn="base">
              <a:spcBef>
                <a:spcPct val="0"/>
              </a:spcBef>
              <a:spcAft>
                <a:spcPct val="0"/>
              </a:spcAft>
              <a:defRPr sz="3200">
                <a:solidFill>
                  <a:schemeClr val="bg1"/>
                </a:solidFill>
                <a:latin typeface="Verdana" pitchFamily="34" charset="0"/>
              </a:defRPr>
            </a:lvl7pPr>
            <a:lvl8pPr marL="1371600" fontAlgn="base">
              <a:spcBef>
                <a:spcPct val="0"/>
              </a:spcBef>
              <a:spcAft>
                <a:spcPct val="0"/>
              </a:spcAft>
              <a:defRPr sz="3200">
                <a:solidFill>
                  <a:schemeClr val="bg1"/>
                </a:solidFill>
                <a:latin typeface="Verdana" pitchFamily="34" charset="0"/>
              </a:defRPr>
            </a:lvl8pPr>
            <a:lvl9pPr marL="1828800" fontAlgn="base">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3.3 </a:t>
            </a:r>
            <a:r>
              <a:rPr lang="zh-CN" altLang="en-US">
                <a:sym typeface="Times New Roman" panose="02020603050405020304" pitchFamily="18" charset="0"/>
              </a:rPr>
              <a:t>优势比</a:t>
            </a:r>
            <a:r>
              <a:rPr lang="en-US" altLang="zh-CN" dirty="0">
                <a:sym typeface="Times New Roman" panose="02020603050405020304" pitchFamily="18" charset="0"/>
              </a:rPr>
              <a:t>OR</a:t>
            </a:r>
            <a:endParaRPr lang="zh-CN" altLang="en-US" dirty="0">
              <a:sym typeface="Times New Roman" panose="02020603050405020304" pitchFamily="18" charset="0"/>
            </a:endParaRPr>
          </a:p>
        </p:txBody>
      </p:sp>
    </p:spTree>
    <p:extLst>
      <p:ext uri="{BB962C8B-B14F-4D97-AF65-F5344CB8AC3E}">
        <p14:creationId xmlns:p14="http://schemas.microsoft.com/office/powerpoint/2010/main" val="3911688870"/>
      </p:ext>
    </p:extLst>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288BD-D754-44EB-AB6D-21D266A4F9C7}"/>
              </a:ext>
            </a:extLst>
          </p:cNvPr>
          <p:cNvSpPr/>
          <p:nvPr/>
        </p:nvSpPr>
        <p:spPr>
          <a:xfrm>
            <a:off x="251519" y="836712"/>
            <a:ext cx="1008000" cy="1008112"/>
          </a:xfrm>
          <a:prstGeom prst="rect">
            <a:avLst/>
          </a:prstGeom>
          <a:solidFill>
            <a:srgbClr val="135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Rectangle 22"/>
          <p:cNvSpPr>
            <a:spLocks noChangeArrowheads="1"/>
          </p:cNvSpPr>
          <p:nvPr/>
        </p:nvSpPr>
        <p:spPr bwMode="auto">
          <a:xfrm>
            <a:off x="1375113" y="980047"/>
            <a:ext cx="2179602" cy="6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marL="0" lvl="1"/>
            <a:r>
              <a:rPr lang="zh-CN" altLang="en-US" sz="2400" b="1" dirty="0">
                <a:solidFill>
                  <a:srgbClr val="13548C"/>
                </a:solidFill>
                <a:latin typeface="Times New Roman" panose="02020603050405020304" pitchFamily="18" charset="0"/>
                <a:ea typeface="微软雅黑" pitchFamily="34" charset="-122"/>
                <a:sym typeface="Times New Roman" panose="02020603050405020304" pitchFamily="18" charset="0"/>
              </a:rPr>
              <a:t>一般想法：</a:t>
            </a:r>
            <a:endParaRPr lang="zh-CN" altLang="en-US" sz="24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Rectangle 24"/>
          <p:cNvSpPr>
            <a:spLocks noChangeArrowheads="1"/>
          </p:cNvSpPr>
          <p:nvPr/>
        </p:nvSpPr>
        <p:spPr bwMode="auto">
          <a:xfrm>
            <a:off x="252000" y="1944000"/>
            <a:ext cx="8640000" cy="113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175" algn="just">
              <a:lnSpc>
                <a:spcPct val="150000"/>
              </a:lnSpc>
            </a:pP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       画个图看看到底两者是什么关系，或者像是什么关系，总之就是期望能够找到两者之间的</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因果关系</a:t>
            </a:r>
          </a:p>
        </p:txBody>
      </p:sp>
      <p:pic>
        <p:nvPicPr>
          <p:cNvPr id="8" name="Picture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41" y="862623"/>
            <a:ext cx="827156" cy="960166"/>
          </a:xfrm>
          <a:prstGeom prst="rect">
            <a:avLst/>
          </a:prstGeom>
          <a:noFill/>
          <a:ln>
            <a:noFill/>
          </a:ln>
        </p:spPr>
      </p:pic>
      <p:sp>
        <p:nvSpPr>
          <p:cNvPr id="10" name="标题 3">
            <a:extLst>
              <a:ext uri="{FF2B5EF4-FFF2-40B4-BE49-F238E27FC236}">
                <a16:creationId xmlns:a16="http://schemas.microsoft.com/office/drawing/2014/main" id="{1CEFC412-4361-4099-9259-8C0D1ED2A46C}"/>
              </a:ext>
            </a:extLst>
          </p:cNvPr>
          <p:cNvSpPr txBox="1">
            <a:spLocks/>
          </p:cNvSpPr>
          <p:nvPr/>
        </p:nvSpPr>
        <p:spPr>
          <a:xfrm>
            <a:off x="756000" y="108000"/>
            <a:ext cx="237584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案例引入</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1" name="Picture 13" descr="201103052209024185">
            <a:extLst>
              <a:ext uri="{FF2B5EF4-FFF2-40B4-BE49-F238E27FC236}">
                <a16:creationId xmlns:a16="http://schemas.microsoft.com/office/drawing/2014/main" id="{38FC1FFB-1EDB-4A71-9209-0619DE3AC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264" y="3358828"/>
            <a:ext cx="4680000" cy="30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412243"/>
      </p:ext>
    </p:extLst>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4294967295"/>
          </p:nvPr>
        </p:nvSpPr>
        <p:spPr>
          <a:xfrm>
            <a:off x="252000" y="764704"/>
            <a:ext cx="8640000" cy="3003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nSpc>
                <a:spcPct val="130000"/>
              </a:lnSpc>
              <a:spcBef>
                <a:spcPts val="600"/>
              </a:spcBef>
              <a:buClr>
                <a:schemeClr val="folHlink"/>
              </a:buClr>
              <a:buSzPct val="60000"/>
              <a:buNone/>
            </a:pP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例子</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在一</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个具有</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17</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个家庭的样本里</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，共有</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家的收入</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为￥</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10000</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5</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家的收入</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为￥</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11000</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9</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家的收入</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为￥</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12000</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。在收入</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为￥</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10000</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的家庭</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里，</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个主妇不</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工作，</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个主妇工作；在收入</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为￥</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11000</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的家庭</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里，</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个主妇不</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工作，</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4</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个主妇工作；在收入</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为￥</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12000</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的家庭</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里，</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个主妇不</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工作，</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8</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个主妇工作</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 </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marL="0" indent="0">
              <a:lnSpc>
                <a:spcPct val="130000"/>
              </a:lnSpc>
              <a:spcBef>
                <a:spcPts val="600"/>
              </a:spcBef>
              <a:buClr>
                <a:schemeClr val="folHlink"/>
              </a:buClr>
              <a:buSzPct val="60000"/>
              <a:buNone/>
            </a:pP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        主妇</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工作状态对家庭收入的影响</a:t>
            </a:r>
          </a:p>
        </p:txBody>
      </p:sp>
      <p:graphicFrame>
        <p:nvGraphicFramePr>
          <p:cNvPr id="135265" name="Group 97">
            <a:extLst>
              <a:ext uri="{FF2B5EF4-FFF2-40B4-BE49-F238E27FC236}">
                <a16:creationId xmlns:a16="http://schemas.microsoft.com/office/drawing/2014/main" id="{2BA7CEAC-BAB8-46EA-BC8C-5052B5182553}"/>
              </a:ext>
            </a:extLst>
          </p:cNvPr>
          <p:cNvGraphicFramePr>
            <a:graphicFrameLocks noGrp="1"/>
          </p:cNvGraphicFramePr>
          <p:nvPr>
            <p:extLst>
              <p:ext uri="{D42A27DB-BD31-4B8C-83A1-F6EECF244321}">
                <p14:modId xmlns:p14="http://schemas.microsoft.com/office/powerpoint/2010/main" val="3911968305"/>
              </p:ext>
            </p:extLst>
          </p:nvPr>
        </p:nvGraphicFramePr>
        <p:xfrm>
          <a:off x="900113" y="3932031"/>
          <a:ext cx="7343775" cy="2625840"/>
        </p:xfrm>
        <a:graphic>
          <a:graphicData uri="http://schemas.openxmlformats.org/drawingml/2006/table">
            <a:tbl>
              <a:tblPr/>
              <a:tblGrid>
                <a:gridCol w="2076450">
                  <a:extLst>
                    <a:ext uri="{9D8B030D-6E8A-4147-A177-3AD203B41FA5}">
                      <a16:colId xmlns:a16="http://schemas.microsoft.com/office/drawing/2014/main" val="20000"/>
                    </a:ext>
                  </a:extLst>
                </a:gridCol>
                <a:gridCol w="1598612">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gridCol w="2049463">
                  <a:extLst>
                    <a:ext uri="{9D8B030D-6E8A-4147-A177-3AD203B41FA5}">
                      <a16:colId xmlns:a16="http://schemas.microsoft.com/office/drawing/2014/main" val="20003"/>
                    </a:ext>
                  </a:extLst>
                </a:gridCol>
              </a:tblGrid>
              <a:tr h="540000">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收入</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主妇工作状况</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总计</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540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0</a:t>
                      </a: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（不工作）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1</a:t>
                      </a: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vMerge="1">
                  <a:txBody>
                    <a:bodyPr/>
                    <a:lstStyle/>
                    <a:p>
                      <a:endParaRPr lang="zh-CN" altLang="en-US"/>
                    </a:p>
                  </a:txBody>
                  <a:tcPr/>
                </a:tc>
                <a:extLst>
                  <a:ext uri="{0D108BD9-81ED-4DB2-BD59-A6C34878D82A}">
                    <a16:rowId xmlns:a16="http://schemas.microsoft.com/office/drawing/2014/main" val="10001"/>
                  </a:ext>
                </a:extLst>
              </a:tr>
              <a:tr h="7357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10</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12</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9</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540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总计</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14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17</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3"/>
                  </a:ext>
                </a:extLst>
              </a:tr>
            </a:tbl>
          </a:graphicData>
        </a:graphic>
      </p:graphicFrame>
      <p:sp>
        <p:nvSpPr>
          <p:cNvPr id="6" name="标题 3">
            <a:extLst>
              <a:ext uri="{FF2B5EF4-FFF2-40B4-BE49-F238E27FC236}">
                <a16:creationId xmlns:a16="http://schemas.microsoft.com/office/drawing/2014/main" id="{BDA5A73C-DCB9-4D3F-9B3E-239D48D369EC}"/>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fontAlgn="base">
              <a:spcBef>
                <a:spcPct val="0"/>
              </a:spcBef>
              <a:spcAft>
                <a:spcPct val="0"/>
              </a:spcAft>
              <a:defRPr sz="3200">
                <a:solidFill>
                  <a:schemeClr val="bg1"/>
                </a:solidFill>
                <a:latin typeface="Verdana" pitchFamily="34" charset="0"/>
              </a:defRPr>
            </a:lvl2pPr>
            <a:lvl3pPr fontAlgn="base">
              <a:spcBef>
                <a:spcPct val="0"/>
              </a:spcBef>
              <a:spcAft>
                <a:spcPct val="0"/>
              </a:spcAft>
              <a:defRPr sz="3200">
                <a:solidFill>
                  <a:schemeClr val="bg1"/>
                </a:solidFill>
                <a:latin typeface="Verdana" pitchFamily="34" charset="0"/>
              </a:defRPr>
            </a:lvl3pPr>
            <a:lvl4pPr fontAlgn="base">
              <a:spcBef>
                <a:spcPct val="0"/>
              </a:spcBef>
              <a:spcAft>
                <a:spcPct val="0"/>
              </a:spcAft>
              <a:defRPr sz="3200">
                <a:solidFill>
                  <a:schemeClr val="bg1"/>
                </a:solidFill>
                <a:latin typeface="Verdana" pitchFamily="34" charset="0"/>
              </a:defRPr>
            </a:lvl4pPr>
            <a:lvl5pPr fontAlgn="base">
              <a:spcBef>
                <a:spcPct val="0"/>
              </a:spcBef>
              <a:spcAft>
                <a:spcPct val="0"/>
              </a:spcAft>
              <a:defRPr sz="3200">
                <a:solidFill>
                  <a:schemeClr val="bg1"/>
                </a:solidFill>
                <a:latin typeface="Verdana" pitchFamily="34" charset="0"/>
              </a:defRPr>
            </a:lvl5pPr>
            <a:lvl6pPr marL="457200" fontAlgn="base">
              <a:spcBef>
                <a:spcPct val="0"/>
              </a:spcBef>
              <a:spcAft>
                <a:spcPct val="0"/>
              </a:spcAft>
              <a:defRPr sz="3200">
                <a:solidFill>
                  <a:schemeClr val="bg1"/>
                </a:solidFill>
                <a:latin typeface="Verdana" pitchFamily="34" charset="0"/>
              </a:defRPr>
            </a:lvl6pPr>
            <a:lvl7pPr marL="914400" fontAlgn="base">
              <a:spcBef>
                <a:spcPct val="0"/>
              </a:spcBef>
              <a:spcAft>
                <a:spcPct val="0"/>
              </a:spcAft>
              <a:defRPr sz="3200">
                <a:solidFill>
                  <a:schemeClr val="bg1"/>
                </a:solidFill>
                <a:latin typeface="Verdana" pitchFamily="34" charset="0"/>
              </a:defRPr>
            </a:lvl7pPr>
            <a:lvl8pPr marL="1371600" fontAlgn="base">
              <a:spcBef>
                <a:spcPct val="0"/>
              </a:spcBef>
              <a:spcAft>
                <a:spcPct val="0"/>
              </a:spcAft>
              <a:defRPr sz="3200">
                <a:solidFill>
                  <a:schemeClr val="bg1"/>
                </a:solidFill>
                <a:latin typeface="Verdana" pitchFamily="34" charset="0"/>
              </a:defRPr>
            </a:lvl8pPr>
            <a:lvl9pPr marL="1828800" fontAlgn="base">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3.3 </a:t>
            </a:r>
            <a:r>
              <a:rPr lang="zh-CN" altLang="en-US">
                <a:sym typeface="Times New Roman" panose="02020603050405020304" pitchFamily="18" charset="0"/>
              </a:rPr>
              <a:t>优势比</a:t>
            </a:r>
            <a:r>
              <a:rPr lang="en-US" altLang="zh-CN" dirty="0">
                <a:sym typeface="Times New Roman" panose="02020603050405020304" pitchFamily="18" charset="0"/>
              </a:rPr>
              <a:t>OR</a:t>
            </a:r>
            <a:endParaRPr lang="zh-CN" altLang="en-US" dirty="0">
              <a:sym typeface="Times New Roman" panose="02020603050405020304" pitchFamily="18" charset="0"/>
            </a:endParaRPr>
          </a:p>
        </p:txBody>
      </p:sp>
    </p:spTree>
    <p:extLst>
      <p:ext uri="{BB962C8B-B14F-4D97-AF65-F5344CB8AC3E}">
        <p14:creationId xmlns:p14="http://schemas.microsoft.com/office/powerpoint/2010/main" val="3044691812"/>
      </p:ext>
    </p:extLst>
  </p:cSld>
  <p:clrMapOvr>
    <a:masterClrMapping/>
  </p:clrMapOvr>
  <p:transition spd="med">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5868037" y="4365103"/>
            <a:ext cx="2411760" cy="461665"/>
          </a:xfrm>
          <a:prstGeom prst="rect">
            <a:avLst/>
          </a:prstGeom>
          <a:noFill/>
        </p:spPr>
        <p:txBody>
          <a:bodyPr vert="horz" wrap="square" rtlCol="0" anchor="ctr" anchorCtr="0">
            <a:noAutofit/>
          </a:body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圆角矩形 6"/>
          <p:cNvSpPr/>
          <p:nvPr>
            <p:custDataLst>
              <p:tags r:id="rId3"/>
            </p:custDataLst>
          </p:nvPr>
        </p:nvSpPr>
        <p:spPr bwMode="auto">
          <a:xfrm>
            <a:off x="6172200" y="5836664"/>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3" name="矩形 12"/>
          <p:cNvSpPr/>
          <p:nvPr>
            <p:custDataLst>
              <p:tags r:id="rId4"/>
            </p:custDataLst>
          </p:nvPr>
        </p:nvSpPr>
        <p:spPr bwMode="auto">
          <a:xfrm>
            <a:off x="0" y="6492240"/>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mc:AlternateContent xmlns:mc="http://schemas.openxmlformats.org/markup-compatibility/2006" xmlns:a14="http://schemas.microsoft.com/office/drawing/2010/main">
        <mc:Choice Requires="a14">
          <p:sp>
            <p:nvSpPr>
              <p:cNvPr id="17" name="对象 2">
                <a:extLst>
                  <a:ext uri="{FF2B5EF4-FFF2-40B4-BE49-F238E27FC236}">
                    <a16:creationId xmlns:a16="http://schemas.microsoft.com/office/drawing/2014/main" id="{C960B725-AB2A-43B3-818C-180C5163A3FE}"/>
                  </a:ext>
                </a:extLst>
              </p:cNvPr>
              <p:cNvSpPr txBox="1"/>
              <p:nvPr/>
            </p:nvSpPr>
            <p:spPr bwMode="auto">
              <a:xfrm>
                <a:off x="2987717" y="3157124"/>
                <a:ext cx="2880320" cy="861326"/>
              </a:xfrm>
              <a:prstGeom prst="rect">
                <a:avLst/>
              </a:prstGeom>
              <a:noFill/>
              <a:ln>
                <a:noFill/>
              </a:ln>
              <a:effectLst/>
            </p:spPr>
            <p:txBody>
              <a:bodyPr wrap="square">
                <a:spAutoFit/>
              </a:bodyPr>
              <a:lstStyle/>
              <a:p>
                <a:pPr/>
                <a14:m>
                  <m:oMathPara xmlns:m="http://schemas.openxmlformats.org/officeDocument/2006/math">
                    <m:oMathParaPr>
                      <m:jc m:val="center"/>
                    </m:oMathParaPr>
                    <m:oMath xmlns:m="http://schemas.openxmlformats.org/officeDocument/2006/math">
                      <m:r>
                        <a:rPr lang="zh-CN" altLang="en-US" sz="2400" i="1" smtClean="0">
                          <a:solidFill>
                            <a:schemeClr val="tx1"/>
                          </a:solidFill>
                          <a:latin typeface="Cambria Math" panose="02040503050406030204" pitchFamily="18" charset="0"/>
                        </a:rPr>
                        <m:t>𝑂</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/(1−</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/(1−</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den>
                      </m:f>
                    </m:oMath>
                  </m:oMathPara>
                </a14:m>
                <a:endParaRPr lang="zh-CN" altLang="en-US" sz="2400">
                  <a:solidFill>
                    <a:schemeClr val="tx1"/>
                  </a:solidFill>
                </a:endParaRPr>
              </a:p>
            </p:txBody>
          </p:sp>
        </mc:Choice>
        <mc:Fallback xmlns="">
          <p:sp>
            <p:nvSpPr>
              <p:cNvPr id="17" name="对象 2">
                <a:extLst>
                  <a:ext uri="{FF2B5EF4-FFF2-40B4-BE49-F238E27FC236}">
                    <a16:creationId xmlns:a16="http://schemas.microsoft.com/office/drawing/2014/main" id="{C960B725-AB2A-43B3-818C-180C5163A3FE}"/>
                  </a:ext>
                </a:extLst>
              </p:cNvPr>
              <p:cNvSpPr txBox="1">
                <a:spLocks noRot="1" noChangeAspect="1" noMove="1" noResize="1" noEditPoints="1" noAdjustHandles="1" noChangeArrowheads="1" noChangeShapeType="1" noTextEdit="1"/>
              </p:cNvSpPr>
              <p:nvPr/>
            </p:nvSpPr>
            <p:spPr bwMode="auto">
              <a:xfrm>
                <a:off x="2987717" y="3157124"/>
                <a:ext cx="2880320" cy="861326"/>
              </a:xfrm>
              <a:prstGeom prst="rect">
                <a:avLst/>
              </a:prstGeom>
              <a:blipFill>
                <a:blip r:embed="rId14"/>
                <a:stretch>
                  <a:fillRect/>
                </a:stretch>
              </a:blipFill>
              <a:ln>
                <a:noFill/>
              </a:ln>
              <a:effectLst/>
            </p:spPr>
            <p:txBody>
              <a:bodyPr/>
              <a:lstStyle/>
              <a:p>
                <a:r>
                  <a:rPr lang="zh-CN" altLang="en-US">
                    <a:noFill/>
                  </a:rPr>
                  <a:t> </a:t>
                </a:r>
              </a:p>
            </p:txBody>
          </p:sp>
        </mc:Fallback>
      </mc:AlternateContent>
      <p:sp>
        <p:nvSpPr>
          <p:cNvPr id="18" name="TextBox 3">
            <a:extLst>
              <a:ext uri="{FF2B5EF4-FFF2-40B4-BE49-F238E27FC236}">
                <a16:creationId xmlns:a16="http://schemas.microsoft.com/office/drawing/2014/main" id="{7E48FCDC-7BEA-4E01-867C-0347884DF401}"/>
              </a:ext>
            </a:extLst>
          </p:cNvPr>
          <p:cNvSpPr txBox="1"/>
          <p:nvPr/>
        </p:nvSpPr>
        <p:spPr>
          <a:xfrm>
            <a:off x="2519664" y="4365104"/>
            <a:ext cx="4716631" cy="461665"/>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分别取</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10</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时，</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odd=</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TextBox 7">
            <a:extLst>
              <a:ext uri="{FF2B5EF4-FFF2-40B4-BE49-F238E27FC236}">
                <a16:creationId xmlns:a16="http://schemas.microsoft.com/office/drawing/2014/main" id="{64888DA7-ECA4-40CC-8154-74A666F1CB80}"/>
              </a:ext>
            </a:extLst>
          </p:cNvPr>
          <p:cNvSpPr txBox="1"/>
          <p:nvPr/>
        </p:nvSpPr>
        <p:spPr>
          <a:xfrm>
            <a:off x="2535668" y="5077344"/>
            <a:ext cx="4716631" cy="461665"/>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分别取</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12</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时，</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odd=</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5" name="Group 97">
            <a:extLst>
              <a:ext uri="{FF2B5EF4-FFF2-40B4-BE49-F238E27FC236}">
                <a16:creationId xmlns:a16="http://schemas.microsoft.com/office/drawing/2014/main" id="{2EB6DEA0-8E39-4555-B3FC-803C5C090C4F}"/>
              </a:ext>
            </a:extLst>
          </p:cNvPr>
          <p:cNvGraphicFramePr>
            <a:graphicFrameLocks noGrp="1"/>
          </p:cNvGraphicFramePr>
          <p:nvPr>
            <p:extLst>
              <p:ext uri="{D42A27DB-BD31-4B8C-83A1-F6EECF244321}">
                <p14:modId xmlns:p14="http://schemas.microsoft.com/office/powerpoint/2010/main" val="2253597898"/>
              </p:ext>
            </p:extLst>
          </p:nvPr>
        </p:nvGraphicFramePr>
        <p:xfrm>
          <a:off x="755990" y="803160"/>
          <a:ext cx="7343775" cy="2085840"/>
        </p:xfrm>
        <a:graphic>
          <a:graphicData uri="http://schemas.openxmlformats.org/drawingml/2006/table">
            <a:tbl>
              <a:tblPr/>
              <a:tblGrid>
                <a:gridCol w="2076450">
                  <a:extLst>
                    <a:ext uri="{9D8B030D-6E8A-4147-A177-3AD203B41FA5}">
                      <a16:colId xmlns:a16="http://schemas.microsoft.com/office/drawing/2014/main" val="20000"/>
                    </a:ext>
                  </a:extLst>
                </a:gridCol>
                <a:gridCol w="1598612">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gridCol w="2049463">
                  <a:extLst>
                    <a:ext uri="{9D8B030D-6E8A-4147-A177-3AD203B41FA5}">
                      <a16:colId xmlns:a16="http://schemas.microsoft.com/office/drawing/2014/main" val="20003"/>
                    </a:ext>
                  </a:extLst>
                </a:gridCol>
              </a:tblGrid>
              <a:tr h="540000">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收入</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主妇工作状况</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工作概率</a:t>
                      </a: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P</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540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0</a:t>
                      </a: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（不工作）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1</a:t>
                      </a: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vMerge="1">
                  <a:txBody>
                    <a:bodyPr/>
                    <a:lstStyle/>
                    <a:p>
                      <a:endParaRPr lang="zh-CN" altLang="en-US"/>
                    </a:p>
                  </a:txBody>
                  <a:tcPr/>
                </a:tc>
                <a:extLst>
                  <a:ext uri="{0D108BD9-81ED-4DB2-BD59-A6C34878D82A}">
                    <a16:rowId xmlns:a16="http://schemas.microsoft.com/office/drawing/2014/main" val="10001"/>
                  </a:ext>
                </a:extLst>
              </a:tr>
              <a:tr h="7357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10</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12</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2/3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4/5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8/9</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
        <p:nvSpPr>
          <p:cNvPr id="26" name="TextBox 5">
            <a:extLst>
              <a:ext uri="{FF2B5EF4-FFF2-40B4-BE49-F238E27FC236}">
                <a16:creationId xmlns:a16="http://schemas.microsoft.com/office/drawing/2014/main" id="{2F40AA05-8D47-4A69-941B-1252D1450BC7}"/>
              </a:ext>
            </a:extLst>
          </p:cNvPr>
          <p:cNvSpPr txBox="1"/>
          <p:nvPr>
            <p:custDataLst>
              <p:tags r:id="rId5"/>
            </p:custDataLst>
          </p:nvPr>
        </p:nvSpPr>
        <p:spPr>
          <a:xfrm>
            <a:off x="5868037" y="5062333"/>
            <a:ext cx="2411760" cy="461665"/>
          </a:xfrm>
          <a:prstGeom prst="rect">
            <a:avLst/>
          </a:prstGeom>
          <a:noFill/>
        </p:spPr>
        <p:txBody>
          <a:bodyPr vert="horz" wrap="square" rtlCol="0" anchor="ctr" anchorCtr="0">
            <a:noAutofit/>
          </a:body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2" name="组合 11"/>
          <p:cNvGrpSpPr/>
          <p:nvPr>
            <p:custDataLst>
              <p:tags r:id="rId6"/>
            </p:custDataLst>
          </p:nvPr>
        </p:nvGrpSpPr>
        <p:grpSpPr>
          <a:xfrm>
            <a:off x="0" y="0"/>
            <a:ext cx="9144000" cy="635000"/>
            <a:chOff x="0" y="0"/>
            <a:chExt cx="9144000" cy="635000"/>
          </a:xfrm>
        </p:grpSpPr>
        <p:sp>
          <p:nvSpPr>
            <p:cNvPr id="8"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1"/>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60832818"/>
      </p:ext>
    </p:extLst>
  </p:cSld>
  <p:clrMapOvr>
    <a:masterClrMapping/>
  </p:clrMapOvr>
  <p:transition spd="med">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对象 2"/>
              <p:cNvSpPr txBox="1"/>
              <p:nvPr/>
            </p:nvSpPr>
            <p:spPr bwMode="auto">
              <a:xfrm>
                <a:off x="2987717" y="3157124"/>
                <a:ext cx="2880320" cy="861326"/>
              </a:xfrm>
              <a:prstGeom prst="rect">
                <a:avLst/>
              </a:prstGeom>
              <a:noFill/>
              <a:ln>
                <a:noFill/>
              </a:ln>
              <a:effectLst/>
            </p:spPr>
            <p:txBody>
              <a:bodyPr wrap="square">
                <a:spAutoFit/>
              </a:bodyPr>
              <a:lstStyle/>
              <a:p>
                <a:pPr/>
                <a14:m>
                  <m:oMathPara xmlns:m="http://schemas.openxmlformats.org/officeDocument/2006/math">
                    <m:oMathParaPr>
                      <m:jc m:val="center"/>
                    </m:oMathParaPr>
                    <m:oMath xmlns:m="http://schemas.openxmlformats.org/officeDocument/2006/math">
                      <m:r>
                        <a:rPr lang="zh-CN" altLang="en-US" sz="2400" i="1" smtClean="0">
                          <a:solidFill>
                            <a:schemeClr val="tx1"/>
                          </a:solidFill>
                          <a:latin typeface="Cambria Math" panose="02040503050406030204" pitchFamily="18" charset="0"/>
                        </a:rPr>
                        <m:t>𝑂</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/(1−</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/(1−</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den>
                      </m:f>
                    </m:oMath>
                  </m:oMathPara>
                </a14:m>
                <a:endParaRPr lang="zh-CN" altLang="en-US" sz="2400">
                  <a:solidFill>
                    <a:schemeClr val="tx1"/>
                  </a:solidFill>
                </a:endParaRPr>
              </a:p>
            </p:txBody>
          </p:sp>
        </mc:Choice>
        <mc:Fallback xmlns="">
          <p:sp>
            <p:nvSpPr>
              <p:cNvPr id="3" name="对象 2"/>
              <p:cNvSpPr txBox="1">
                <a:spLocks noRot="1" noChangeAspect="1" noMove="1" noResize="1" noEditPoints="1" noAdjustHandles="1" noChangeArrowheads="1" noChangeShapeType="1" noTextEdit="1"/>
              </p:cNvSpPr>
              <p:nvPr/>
            </p:nvSpPr>
            <p:spPr bwMode="auto">
              <a:xfrm>
                <a:off x="2987717" y="3157124"/>
                <a:ext cx="2880320" cy="861326"/>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4" name="TextBox 3"/>
          <p:cNvSpPr txBox="1"/>
          <p:nvPr/>
        </p:nvSpPr>
        <p:spPr>
          <a:xfrm>
            <a:off x="2519664" y="4365104"/>
            <a:ext cx="4716631" cy="461665"/>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分别取</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10</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时，</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odd=4/2=2</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TextBox 7"/>
          <p:cNvSpPr txBox="1"/>
          <p:nvPr/>
        </p:nvSpPr>
        <p:spPr>
          <a:xfrm>
            <a:off x="2535668" y="5077344"/>
            <a:ext cx="4716631" cy="461665"/>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分别取</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12</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时，</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odd=8/4=2</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标题 3">
            <a:extLst>
              <a:ext uri="{FF2B5EF4-FFF2-40B4-BE49-F238E27FC236}">
                <a16:creationId xmlns:a16="http://schemas.microsoft.com/office/drawing/2014/main" id="{2D417979-35A8-4E90-9C6D-626A8280B2D7}"/>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fontAlgn="base">
              <a:spcBef>
                <a:spcPct val="0"/>
              </a:spcBef>
              <a:spcAft>
                <a:spcPct val="0"/>
              </a:spcAft>
              <a:defRPr sz="3200">
                <a:solidFill>
                  <a:schemeClr val="bg1"/>
                </a:solidFill>
                <a:latin typeface="Verdana" pitchFamily="34" charset="0"/>
              </a:defRPr>
            </a:lvl2pPr>
            <a:lvl3pPr fontAlgn="base">
              <a:spcBef>
                <a:spcPct val="0"/>
              </a:spcBef>
              <a:spcAft>
                <a:spcPct val="0"/>
              </a:spcAft>
              <a:defRPr sz="3200">
                <a:solidFill>
                  <a:schemeClr val="bg1"/>
                </a:solidFill>
                <a:latin typeface="Verdana" pitchFamily="34" charset="0"/>
              </a:defRPr>
            </a:lvl3pPr>
            <a:lvl4pPr fontAlgn="base">
              <a:spcBef>
                <a:spcPct val="0"/>
              </a:spcBef>
              <a:spcAft>
                <a:spcPct val="0"/>
              </a:spcAft>
              <a:defRPr sz="3200">
                <a:solidFill>
                  <a:schemeClr val="bg1"/>
                </a:solidFill>
                <a:latin typeface="Verdana" pitchFamily="34" charset="0"/>
              </a:defRPr>
            </a:lvl4pPr>
            <a:lvl5pPr fontAlgn="base">
              <a:spcBef>
                <a:spcPct val="0"/>
              </a:spcBef>
              <a:spcAft>
                <a:spcPct val="0"/>
              </a:spcAft>
              <a:defRPr sz="3200">
                <a:solidFill>
                  <a:schemeClr val="bg1"/>
                </a:solidFill>
                <a:latin typeface="Verdana" pitchFamily="34" charset="0"/>
              </a:defRPr>
            </a:lvl5pPr>
            <a:lvl6pPr marL="457200" fontAlgn="base">
              <a:spcBef>
                <a:spcPct val="0"/>
              </a:spcBef>
              <a:spcAft>
                <a:spcPct val="0"/>
              </a:spcAft>
              <a:defRPr sz="3200">
                <a:solidFill>
                  <a:schemeClr val="bg1"/>
                </a:solidFill>
                <a:latin typeface="Verdana" pitchFamily="34" charset="0"/>
              </a:defRPr>
            </a:lvl6pPr>
            <a:lvl7pPr marL="914400" fontAlgn="base">
              <a:spcBef>
                <a:spcPct val="0"/>
              </a:spcBef>
              <a:spcAft>
                <a:spcPct val="0"/>
              </a:spcAft>
              <a:defRPr sz="3200">
                <a:solidFill>
                  <a:schemeClr val="bg1"/>
                </a:solidFill>
                <a:latin typeface="Verdana" pitchFamily="34" charset="0"/>
              </a:defRPr>
            </a:lvl7pPr>
            <a:lvl8pPr marL="1371600" fontAlgn="base">
              <a:spcBef>
                <a:spcPct val="0"/>
              </a:spcBef>
              <a:spcAft>
                <a:spcPct val="0"/>
              </a:spcAft>
              <a:defRPr sz="3200">
                <a:solidFill>
                  <a:schemeClr val="bg1"/>
                </a:solidFill>
                <a:latin typeface="Verdana" pitchFamily="34" charset="0"/>
              </a:defRPr>
            </a:lvl8pPr>
            <a:lvl9pPr marL="1828800" fontAlgn="base">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3.3 </a:t>
            </a:r>
            <a:r>
              <a:rPr lang="zh-CN" altLang="en-US">
                <a:sym typeface="Times New Roman" panose="02020603050405020304" pitchFamily="18" charset="0"/>
              </a:rPr>
              <a:t>优势比</a:t>
            </a:r>
            <a:r>
              <a:rPr lang="en-US" altLang="zh-CN" dirty="0">
                <a:sym typeface="Times New Roman" panose="02020603050405020304" pitchFamily="18" charset="0"/>
              </a:rPr>
              <a:t>OR</a:t>
            </a:r>
            <a:endParaRPr lang="zh-CN" altLang="en-US" dirty="0">
              <a:sym typeface="Times New Roman" panose="02020603050405020304" pitchFamily="18" charset="0"/>
            </a:endParaRPr>
          </a:p>
        </p:txBody>
      </p:sp>
      <p:graphicFrame>
        <p:nvGraphicFramePr>
          <p:cNvPr id="10" name="Group 97">
            <a:extLst>
              <a:ext uri="{FF2B5EF4-FFF2-40B4-BE49-F238E27FC236}">
                <a16:creationId xmlns:a16="http://schemas.microsoft.com/office/drawing/2014/main" id="{5C05F378-5D39-478B-8633-5F388196190E}"/>
              </a:ext>
            </a:extLst>
          </p:cNvPr>
          <p:cNvGraphicFramePr>
            <a:graphicFrameLocks noGrp="1"/>
          </p:cNvGraphicFramePr>
          <p:nvPr>
            <p:extLst>
              <p:ext uri="{D42A27DB-BD31-4B8C-83A1-F6EECF244321}">
                <p14:modId xmlns:p14="http://schemas.microsoft.com/office/powerpoint/2010/main" val="3604730057"/>
              </p:ext>
            </p:extLst>
          </p:nvPr>
        </p:nvGraphicFramePr>
        <p:xfrm>
          <a:off x="755990" y="803160"/>
          <a:ext cx="7343775" cy="2085840"/>
        </p:xfrm>
        <a:graphic>
          <a:graphicData uri="http://schemas.openxmlformats.org/drawingml/2006/table">
            <a:tbl>
              <a:tblPr/>
              <a:tblGrid>
                <a:gridCol w="2076450">
                  <a:extLst>
                    <a:ext uri="{9D8B030D-6E8A-4147-A177-3AD203B41FA5}">
                      <a16:colId xmlns:a16="http://schemas.microsoft.com/office/drawing/2014/main" val="20000"/>
                    </a:ext>
                  </a:extLst>
                </a:gridCol>
                <a:gridCol w="1598612">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gridCol w="2049463">
                  <a:extLst>
                    <a:ext uri="{9D8B030D-6E8A-4147-A177-3AD203B41FA5}">
                      <a16:colId xmlns:a16="http://schemas.microsoft.com/office/drawing/2014/main" val="20003"/>
                    </a:ext>
                  </a:extLst>
                </a:gridCol>
              </a:tblGrid>
              <a:tr h="540000">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收入</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主妇工作状况</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工作概率</a:t>
                      </a: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P</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540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0</a:t>
                      </a: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（不工作）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1</a:t>
                      </a: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vMerge="1">
                  <a:txBody>
                    <a:bodyPr/>
                    <a:lstStyle/>
                    <a:p>
                      <a:endParaRPr lang="zh-CN" altLang="en-US"/>
                    </a:p>
                  </a:txBody>
                  <a:tcPr/>
                </a:tc>
                <a:extLst>
                  <a:ext uri="{0D108BD9-81ED-4DB2-BD59-A6C34878D82A}">
                    <a16:rowId xmlns:a16="http://schemas.microsoft.com/office/drawing/2014/main" val="10001"/>
                  </a:ext>
                </a:extLst>
              </a:tr>
              <a:tr h="7357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10</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12</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2/3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4/5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8/9</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32514053"/>
      </p:ext>
    </p:extLst>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对象 2"/>
              <p:cNvSpPr txBox="1"/>
              <p:nvPr/>
            </p:nvSpPr>
            <p:spPr bwMode="auto">
              <a:xfrm>
                <a:off x="919593" y="3157124"/>
                <a:ext cx="2880320" cy="861326"/>
              </a:xfrm>
              <a:prstGeom prst="rect">
                <a:avLst/>
              </a:prstGeom>
              <a:noFill/>
              <a:ln>
                <a:noFill/>
              </a:ln>
              <a:effectLst/>
            </p:spPr>
            <p:txBody>
              <a:bodyPr wrap="square">
                <a:spAutoFit/>
              </a:bodyPr>
              <a:lstStyle/>
              <a:p>
                <a:pPr/>
                <a14:m>
                  <m:oMathPara xmlns:m="http://schemas.openxmlformats.org/officeDocument/2006/math">
                    <m:oMathParaPr>
                      <m:jc m:val="center"/>
                    </m:oMathParaPr>
                    <m:oMath xmlns:m="http://schemas.openxmlformats.org/officeDocument/2006/math">
                      <m:r>
                        <a:rPr lang="zh-CN" altLang="en-US" sz="2400" i="1" smtClean="0">
                          <a:solidFill>
                            <a:schemeClr val="tx1"/>
                          </a:solidFill>
                          <a:latin typeface="Cambria Math" panose="02040503050406030204" pitchFamily="18" charset="0"/>
                        </a:rPr>
                        <m:t>𝑂</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1">
                              <a:solidFill>
                                <a:schemeClr val="tx1"/>
                              </a:solidFill>
                              <a:latin typeface="Cambria Math" panose="02040503050406030204" pitchFamily="18" charset="0"/>
                            </a:rPr>
                            <m:t>𝑗</m:t>
                          </m:r>
                        </m:sub>
                      </m:sSub>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/(1−</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/(1−</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𝑃</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den>
                      </m:f>
                    </m:oMath>
                  </m:oMathPara>
                </a14:m>
                <a:endParaRPr lang="zh-CN" altLang="en-US" sz="2400">
                  <a:solidFill>
                    <a:schemeClr val="tx1"/>
                  </a:solidFill>
                </a:endParaRPr>
              </a:p>
            </p:txBody>
          </p:sp>
        </mc:Choice>
        <mc:Fallback xmlns="">
          <p:sp>
            <p:nvSpPr>
              <p:cNvPr id="3" name="对象 2"/>
              <p:cNvSpPr txBox="1">
                <a:spLocks noRot="1" noChangeAspect="1" noMove="1" noResize="1" noEditPoints="1" noAdjustHandles="1" noChangeArrowheads="1" noChangeShapeType="1" noTextEdit="1"/>
              </p:cNvSpPr>
              <p:nvPr/>
            </p:nvSpPr>
            <p:spPr bwMode="auto">
              <a:xfrm>
                <a:off x="919593" y="3157124"/>
                <a:ext cx="2880320" cy="861326"/>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4" name="TextBox 3"/>
          <p:cNvSpPr txBox="1"/>
          <p:nvPr/>
        </p:nvSpPr>
        <p:spPr>
          <a:xfrm>
            <a:off x="451540" y="4293096"/>
            <a:ext cx="4716631" cy="461665"/>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分别取</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10</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时，</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odd=4/2=2</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TextBox 7"/>
          <p:cNvSpPr txBox="1"/>
          <p:nvPr/>
        </p:nvSpPr>
        <p:spPr>
          <a:xfrm>
            <a:off x="467544" y="4941168"/>
            <a:ext cx="4716631" cy="461665"/>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分别取</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12</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时，</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odd=8/4=2</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标题 3">
            <a:extLst>
              <a:ext uri="{FF2B5EF4-FFF2-40B4-BE49-F238E27FC236}">
                <a16:creationId xmlns:a16="http://schemas.microsoft.com/office/drawing/2014/main" id="{2D417979-35A8-4E90-9C6D-626A8280B2D7}"/>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fontAlgn="base">
              <a:spcBef>
                <a:spcPct val="0"/>
              </a:spcBef>
              <a:spcAft>
                <a:spcPct val="0"/>
              </a:spcAft>
              <a:defRPr sz="3200">
                <a:solidFill>
                  <a:schemeClr val="bg1"/>
                </a:solidFill>
                <a:latin typeface="Verdana" pitchFamily="34" charset="0"/>
              </a:defRPr>
            </a:lvl2pPr>
            <a:lvl3pPr fontAlgn="base">
              <a:spcBef>
                <a:spcPct val="0"/>
              </a:spcBef>
              <a:spcAft>
                <a:spcPct val="0"/>
              </a:spcAft>
              <a:defRPr sz="3200">
                <a:solidFill>
                  <a:schemeClr val="bg1"/>
                </a:solidFill>
                <a:latin typeface="Verdana" pitchFamily="34" charset="0"/>
              </a:defRPr>
            </a:lvl3pPr>
            <a:lvl4pPr fontAlgn="base">
              <a:spcBef>
                <a:spcPct val="0"/>
              </a:spcBef>
              <a:spcAft>
                <a:spcPct val="0"/>
              </a:spcAft>
              <a:defRPr sz="3200">
                <a:solidFill>
                  <a:schemeClr val="bg1"/>
                </a:solidFill>
                <a:latin typeface="Verdana" pitchFamily="34" charset="0"/>
              </a:defRPr>
            </a:lvl4pPr>
            <a:lvl5pPr fontAlgn="base">
              <a:spcBef>
                <a:spcPct val="0"/>
              </a:spcBef>
              <a:spcAft>
                <a:spcPct val="0"/>
              </a:spcAft>
              <a:defRPr sz="3200">
                <a:solidFill>
                  <a:schemeClr val="bg1"/>
                </a:solidFill>
                <a:latin typeface="Verdana" pitchFamily="34" charset="0"/>
              </a:defRPr>
            </a:lvl5pPr>
            <a:lvl6pPr marL="457200" fontAlgn="base">
              <a:spcBef>
                <a:spcPct val="0"/>
              </a:spcBef>
              <a:spcAft>
                <a:spcPct val="0"/>
              </a:spcAft>
              <a:defRPr sz="3200">
                <a:solidFill>
                  <a:schemeClr val="bg1"/>
                </a:solidFill>
                <a:latin typeface="Verdana" pitchFamily="34" charset="0"/>
              </a:defRPr>
            </a:lvl6pPr>
            <a:lvl7pPr marL="914400" fontAlgn="base">
              <a:spcBef>
                <a:spcPct val="0"/>
              </a:spcBef>
              <a:spcAft>
                <a:spcPct val="0"/>
              </a:spcAft>
              <a:defRPr sz="3200">
                <a:solidFill>
                  <a:schemeClr val="bg1"/>
                </a:solidFill>
                <a:latin typeface="Verdana" pitchFamily="34" charset="0"/>
              </a:defRPr>
            </a:lvl7pPr>
            <a:lvl8pPr marL="1371600" fontAlgn="base">
              <a:spcBef>
                <a:spcPct val="0"/>
              </a:spcBef>
              <a:spcAft>
                <a:spcPct val="0"/>
              </a:spcAft>
              <a:defRPr sz="3200">
                <a:solidFill>
                  <a:schemeClr val="bg1"/>
                </a:solidFill>
                <a:latin typeface="Verdana" pitchFamily="34" charset="0"/>
              </a:defRPr>
            </a:lvl8pPr>
            <a:lvl9pPr marL="1828800" fontAlgn="base">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3.3 </a:t>
            </a:r>
            <a:r>
              <a:rPr lang="zh-CN" altLang="en-US">
                <a:sym typeface="Times New Roman" panose="02020603050405020304" pitchFamily="18" charset="0"/>
              </a:rPr>
              <a:t>优势比</a:t>
            </a:r>
            <a:r>
              <a:rPr lang="en-US" altLang="zh-CN" dirty="0">
                <a:sym typeface="Times New Roman" panose="02020603050405020304" pitchFamily="18" charset="0"/>
              </a:rPr>
              <a:t>OR</a:t>
            </a:r>
            <a:endParaRPr lang="zh-CN" altLang="en-US" dirty="0">
              <a:sym typeface="Times New Roman" panose="02020603050405020304" pitchFamily="18" charset="0"/>
            </a:endParaRPr>
          </a:p>
        </p:txBody>
      </p:sp>
      <p:graphicFrame>
        <p:nvGraphicFramePr>
          <p:cNvPr id="10" name="Group 97">
            <a:extLst>
              <a:ext uri="{FF2B5EF4-FFF2-40B4-BE49-F238E27FC236}">
                <a16:creationId xmlns:a16="http://schemas.microsoft.com/office/drawing/2014/main" id="{5C05F378-5D39-478B-8633-5F388196190E}"/>
              </a:ext>
            </a:extLst>
          </p:cNvPr>
          <p:cNvGraphicFramePr>
            <a:graphicFrameLocks noGrp="1"/>
          </p:cNvGraphicFramePr>
          <p:nvPr/>
        </p:nvGraphicFramePr>
        <p:xfrm>
          <a:off x="755990" y="803160"/>
          <a:ext cx="7343775" cy="2085840"/>
        </p:xfrm>
        <a:graphic>
          <a:graphicData uri="http://schemas.openxmlformats.org/drawingml/2006/table">
            <a:tbl>
              <a:tblPr/>
              <a:tblGrid>
                <a:gridCol w="2076450">
                  <a:extLst>
                    <a:ext uri="{9D8B030D-6E8A-4147-A177-3AD203B41FA5}">
                      <a16:colId xmlns:a16="http://schemas.microsoft.com/office/drawing/2014/main" val="20000"/>
                    </a:ext>
                  </a:extLst>
                </a:gridCol>
                <a:gridCol w="1598612">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gridCol w="2049463">
                  <a:extLst>
                    <a:ext uri="{9D8B030D-6E8A-4147-A177-3AD203B41FA5}">
                      <a16:colId xmlns:a16="http://schemas.microsoft.com/office/drawing/2014/main" val="20003"/>
                    </a:ext>
                  </a:extLst>
                </a:gridCol>
              </a:tblGrid>
              <a:tr h="540000">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收入</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主妇工作状况</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工作概率</a:t>
                      </a: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P</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540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0</a:t>
                      </a: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（不工作）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1</a:t>
                      </a:r>
                      <a:r>
                        <a:rPr kumimoji="0" lang="zh-CN" altLang="en-US"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vMerge="1">
                  <a:txBody>
                    <a:bodyPr/>
                    <a:lstStyle/>
                    <a:p>
                      <a:endParaRPr lang="zh-CN" altLang="en-US"/>
                    </a:p>
                  </a:txBody>
                  <a:tcPr/>
                </a:tc>
                <a:extLst>
                  <a:ext uri="{0D108BD9-81ED-4DB2-BD59-A6C34878D82A}">
                    <a16:rowId xmlns:a16="http://schemas.microsoft.com/office/drawing/2014/main" val="10001"/>
                  </a:ext>
                </a:extLst>
              </a:tr>
              <a:tr h="7357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10</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12</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2/3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4/5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微软雅黑" panose="020B0503020204020204" pitchFamily="34" charset="-122"/>
                          <a:cs typeface="Times New Roman" pitchFamily="18" charset="0"/>
                          <a:sym typeface="Times New Roman" panose="02020603050405020304" pitchFamily="18" charset="0"/>
                        </a:rPr>
                        <a:t>8/9</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
        <p:nvSpPr>
          <p:cNvPr id="7" name="矩形 6">
            <a:extLst>
              <a:ext uri="{FF2B5EF4-FFF2-40B4-BE49-F238E27FC236}">
                <a16:creationId xmlns:a16="http://schemas.microsoft.com/office/drawing/2014/main" id="{93DFE7F2-864C-41C6-ABFE-E250AE58C7EF}"/>
              </a:ext>
            </a:extLst>
          </p:cNvPr>
          <p:cNvSpPr/>
          <p:nvPr/>
        </p:nvSpPr>
        <p:spPr>
          <a:xfrm>
            <a:off x="759388" y="5623662"/>
            <a:ext cx="6887990" cy="1169551"/>
          </a:xfrm>
          <a:prstGeom prst="rect">
            <a:avLst/>
          </a:prstGeom>
          <a:solidFill>
            <a:schemeClr val="accent1">
              <a:lumMod val="20000"/>
              <a:lumOff val="80000"/>
            </a:schemeClr>
          </a:solidFill>
        </p:spPr>
        <p:txBody>
          <a:bodyPr wrap="square">
            <a:spAutoFit/>
          </a:bodyPr>
          <a:lstStyle/>
          <a:p>
            <a:pPr marL="285750" indent="-285750">
              <a:spcBef>
                <a:spcPts val="600"/>
              </a:spcBef>
              <a:buFont typeface="Arial" pitchFamily="34" charset="0"/>
              <a:buChar cha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收入每增加</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个单位，主妇工作的</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Odds</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增加到原来的</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倍</a:t>
            </a:r>
            <a:endParaRPr lang="en-US" altLang="zh-CN" sz="2000" dirty="0">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spcBef>
                <a:spcPts val="600"/>
              </a:spcBef>
              <a:buFont typeface="Arial" pitchFamily="34" charset="0"/>
              <a:buChar cha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说明收入对工作状态有正关系，收入越高，工作概率越高</a:t>
            </a:r>
            <a:endParaRPr lang="en-US" altLang="zh-CN" sz="2000" dirty="0">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spcBef>
                <a:spcPts val="600"/>
              </a:spcBef>
              <a:buFont typeface="Arial" pitchFamily="34" charset="0"/>
              <a:buChar cha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在疾病检测中，说明一个因素越高，使得疾病概率越高 </a:t>
            </a:r>
          </a:p>
        </p:txBody>
      </p:sp>
      <p:pic>
        <p:nvPicPr>
          <p:cNvPr id="11" name="Picture 2">
            <a:extLst>
              <a:ext uri="{FF2B5EF4-FFF2-40B4-BE49-F238E27FC236}">
                <a16:creationId xmlns:a16="http://schemas.microsoft.com/office/drawing/2014/main" id="{D21C87B3-BDF3-4724-A45A-00BF800D99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14"/>
          <a:stretch/>
        </p:blipFill>
        <p:spPr bwMode="auto">
          <a:xfrm>
            <a:off x="4860032" y="3960046"/>
            <a:ext cx="4062286" cy="1256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8757531"/>
      </p:ext>
    </p:extLst>
  </p:cSld>
  <p:clrMapOvr>
    <a:masterClrMapping/>
  </p:clrMapOvr>
  <p:transition spd="med">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2"/>
          <p:cNvSpPr txBox="1">
            <a:spLocks noChangeArrowheads="1"/>
          </p:cNvSpPr>
          <p:nvPr/>
        </p:nvSpPr>
        <p:spPr bwMode="auto">
          <a:xfrm>
            <a:off x="484130" y="2142091"/>
            <a:ext cx="543739" cy="3108543"/>
          </a:xfrm>
          <a:prstGeom prst="rect">
            <a:avLst/>
          </a:prstGeom>
          <a:noFill/>
          <a:ln>
            <a:noFill/>
          </a:ln>
          <a:effectLst/>
          <a:extLst>
            <a:ext uri="{909E8E84-426E-40DD-AFC4-6F175D3DCCD1}">
              <a14:hiddenFill xmlns:a14="http://schemas.microsoft.com/office/drawing/2010/main">
                <a:solidFill>
                  <a:srgbClr val="38C0A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ea typeface="宋体"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hangingPunct="0">
              <a:defRPr sz="2000">
                <a:solidFill>
                  <a:schemeClr val="tx1"/>
                </a:solidFill>
                <a:latin typeface="Tahoma" pitchFamily="34" charset="0"/>
                <a:ea typeface="宋体" charset="-122"/>
              </a:defRPr>
            </a:lvl6pPr>
            <a:lvl7pPr eaLnBrk="0" hangingPunct="0">
              <a:defRPr sz="2000">
                <a:solidFill>
                  <a:schemeClr val="tx1"/>
                </a:solidFill>
                <a:latin typeface="Tahoma" pitchFamily="34" charset="0"/>
                <a:ea typeface="宋体" charset="-122"/>
              </a:defRPr>
            </a:lvl7pPr>
            <a:lvl8pPr eaLnBrk="0" hangingPunct="0">
              <a:defRPr sz="2000">
                <a:solidFill>
                  <a:schemeClr val="tx1"/>
                </a:solidFill>
                <a:latin typeface="Tahoma" pitchFamily="34" charset="0"/>
                <a:ea typeface="宋体" charset="-122"/>
              </a:defRPr>
            </a:lvl8pPr>
            <a:lvl9pPr eaLnBrk="0" hangingPunct="0">
              <a:defRPr sz="2000">
                <a:solidFill>
                  <a:schemeClr val="tx1"/>
                </a:solidFill>
                <a:latin typeface="Tahoma" pitchFamily="34" charset="0"/>
                <a:ea typeface="宋体" charset="-122"/>
              </a:defRPr>
            </a:lvl9pPr>
          </a:lstStyle>
          <a:p>
            <a:pPr eaLnBrk="1" hangingPunct="1"/>
            <a:r>
              <a:rPr kumimoji="1" lang="zh-CN" altLang="en-US" sz="2800" b="1">
                <a:solidFill>
                  <a:srgbClr val="13548C"/>
                </a:solidFill>
                <a:latin typeface="Times New Roman" pitchFamily="18" charset="0"/>
                <a:ea typeface="微软雅黑" panose="020B0503020204020204" pitchFamily="34" charset="-122"/>
                <a:sym typeface="Times New Roman" panose="02020603050405020304" pitchFamily="18" charset="0"/>
              </a:rPr>
              <a:t>模</a:t>
            </a:r>
          </a:p>
          <a:p>
            <a:pPr eaLnBrk="1" hangingPunct="1"/>
            <a:r>
              <a:rPr kumimoji="1" lang="zh-CN" altLang="en-US" sz="2800" b="1">
                <a:solidFill>
                  <a:srgbClr val="13548C"/>
                </a:solidFill>
                <a:latin typeface="Times New Roman" pitchFamily="18" charset="0"/>
                <a:ea typeface="微软雅黑" panose="020B0503020204020204" pitchFamily="34" charset="-122"/>
                <a:sym typeface="Times New Roman" panose="02020603050405020304" pitchFamily="18" charset="0"/>
              </a:rPr>
              <a:t>型</a:t>
            </a:r>
          </a:p>
          <a:p>
            <a:pPr eaLnBrk="1" hangingPunct="1"/>
            <a:r>
              <a:rPr kumimoji="1" lang="zh-CN" altLang="en-US" sz="2800" b="1">
                <a:solidFill>
                  <a:srgbClr val="13548C"/>
                </a:solidFill>
                <a:latin typeface="Times New Roman" pitchFamily="18" charset="0"/>
                <a:ea typeface="微软雅黑" panose="020B0503020204020204" pitchFamily="34" charset="-122"/>
                <a:sym typeface="Times New Roman" panose="02020603050405020304" pitchFamily="18" charset="0"/>
              </a:rPr>
              <a:t>参</a:t>
            </a:r>
          </a:p>
          <a:p>
            <a:pPr eaLnBrk="1" hangingPunct="1"/>
            <a:r>
              <a:rPr kumimoji="1" lang="zh-CN" altLang="en-US" sz="2800" b="1">
                <a:solidFill>
                  <a:srgbClr val="13548C"/>
                </a:solidFill>
                <a:latin typeface="Times New Roman" pitchFamily="18" charset="0"/>
                <a:ea typeface="微软雅黑" panose="020B0503020204020204" pitchFamily="34" charset="-122"/>
                <a:sym typeface="Times New Roman" panose="02020603050405020304" pitchFamily="18" charset="0"/>
              </a:rPr>
              <a:t>数</a:t>
            </a:r>
          </a:p>
          <a:p>
            <a:pPr eaLnBrk="1" hangingPunct="1"/>
            <a:r>
              <a:rPr kumimoji="1" lang="zh-CN" altLang="en-US" sz="2800" b="1">
                <a:solidFill>
                  <a:srgbClr val="13548C"/>
                </a:solidFill>
                <a:latin typeface="Times New Roman" pitchFamily="18" charset="0"/>
                <a:ea typeface="微软雅黑" panose="020B0503020204020204" pitchFamily="34" charset="-122"/>
                <a:sym typeface="Times New Roman" panose="02020603050405020304" pitchFamily="18" charset="0"/>
              </a:rPr>
              <a:t>的</a:t>
            </a:r>
          </a:p>
          <a:p>
            <a:pPr eaLnBrk="1" hangingPunct="1"/>
            <a:r>
              <a:rPr kumimoji="1" lang="zh-CN" altLang="en-US" sz="2800" b="1">
                <a:solidFill>
                  <a:srgbClr val="13548C"/>
                </a:solidFill>
                <a:latin typeface="Times New Roman" pitchFamily="18" charset="0"/>
                <a:ea typeface="微软雅黑" panose="020B0503020204020204" pitchFamily="34" charset="-122"/>
                <a:sym typeface="Times New Roman" panose="02020603050405020304" pitchFamily="18" charset="0"/>
              </a:rPr>
              <a:t>意</a:t>
            </a:r>
          </a:p>
          <a:p>
            <a:pPr eaLnBrk="1" hangingPunct="1"/>
            <a:r>
              <a:rPr kumimoji="1" lang="zh-CN" altLang="en-US" sz="2800" b="1">
                <a:solidFill>
                  <a:srgbClr val="13548C"/>
                </a:solidFill>
                <a:latin typeface="Times New Roman" pitchFamily="18" charset="0"/>
                <a:ea typeface="微软雅黑" panose="020B0503020204020204" pitchFamily="34" charset="-122"/>
                <a:sym typeface="Times New Roman" panose="02020603050405020304" pitchFamily="18" charset="0"/>
              </a:rPr>
              <a:t>义</a:t>
            </a:r>
          </a:p>
        </p:txBody>
      </p:sp>
      <mc:AlternateContent xmlns:mc="http://schemas.openxmlformats.org/markup-compatibility/2006" xmlns:a14="http://schemas.microsoft.com/office/drawing/2010/main">
        <mc:Choice Requires="a14">
          <p:sp>
            <p:nvSpPr>
              <p:cNvPr id="12293" name="Object 3"/>
              <p:cNvSpPr txBox="1"/>
              <p:nvPr/>
            </p:nvSpPr>
            <p:spPr bwMode="auto">
              <a:xfrm>
                <a:off x="823183" y="852230"/>
                <a:ext cx="7497633" cy="791627"/>
              </a:xfrm>
              <a:prstGeom prst="rect">
                <a:avLst/>
              </a:prstGeom>
              <a:noFill/>
              <a:ln>
                <a:noFill/>
              </a:ln>
            </p:spPr>
            <p:txBody>
              <a:bodyPr>
                <a:spAutoFit/>
              </a:bodyPr>
              <a:lstStyle/>
              <a:p>
                <a:pPr/>
                <a14:m>
                  <m:oMathPara xmlns:m="http://schemas.openxmlformats.org/officeDocument/2006/math">
                    <m:oMathParaPr>
                      <m:jc m:val="center"/>
                    </m:oMathParaPr>
                    <m:oMath xmlns:m="http://schemas.openxmlformats.org/officeDocument/2006/math">
                      <m:r>
                        <m:rPr>
                          <m:nor/>
                        </m:rPr>
                        <a:rPr lang="zh-CN" altLang="en-US" sz="2400" i="0" smtClean="0">
                          <a:solidFill>
                            <a:schemeClr val="tx1"/>
                          </a:solidFill>
                          <a:latin typeface="Cambria Math" panose="02040503050406030204" pitchFamily="18" charset="0"/>
                        </a:rPr>
                        <m:t>ln</m:t>
                      </m:r>
                      <m:d>
                        <m:dPr>
                          <m:ctrlPr>
                            <a:rPr lang="zh-CN" altLang="en-US" sz="2400" i="1">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𝑃</m:t>
                              </m:r>
                            </m:num>
                            <m:den>
                              <m:r>
                                <a:rPr lang="zh-CN" altLang="en-US" sz="2400" i="1">
                                  <a:solidFill>
                                    <a:schemeClr val="tx1"/>
                                  </a:solidFill>
                                  <a:latin typeface="Cambria Math" panose="02040503050406030204" pitchFamily="18" charset="0"/>
                                </a:rPr>
                                <m:t>1−</m:t>
                              </m:r>
                              <m:r>
                                <a:rPr lang="zh-CN" altLang="en-US" sz="2400" i="1">
                                  <a:solidFill>
                                    <a:schemeClr val="tx1"/>
                                  </a:solidFill>
                                  <a:latin typeface="Cambria Math" panose="02040503050406030204" pitchFamily="18" charset="0"/>
                                </a:rPr>
                                <m:t>𝑃</m:t>
                              </m:r>
                            </m:den>
                          </m:f>
                        </m:e>
                      </m:d>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2</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𝑚</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𝑋</m:t>
                          </m:r>
                        </m:e>
                        <m:sub>
                          <m:r>
                            <a:rPr lang="zh-CN" altLang="en-US" sz="2400" i="1">
                              <a:solidFill>
                                <a:schemeClr val="tx1"/>
                              </a:solidFill>
                              <a:latin typeface="Cambria Math" panose="02040503050406030204" pitchFamily="18" charset="0"/>
                            </a:rPr>
                            <m:t>𝑚</m:t>
                          </m:r>
                        </m:sub>
                      </m:sSub>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r>
                            <m:rPr>
                              <m:sty m:val="p"/>
                            </m:rPr>
                            <a:rPr lang="zh-CN" altLang="en-US" sz="2400" i="0">
                              <a:solidFill>
                                <a:schemeClr val="tx1"/>
                              </a:solidFill>
                              <a:latin typeface="Cambria Math" panose="02040503050406030204" pitchFamily="18" charset="0"/>
                            </a:rPr>
                            <m:t>log</m:t>
                          </m:r>
                        </m:fName>
                        <m:e>
                          <m:r>
                            <m:rPr>
                              <m:sty m:val="p"/>
                            </m:rPr>
                            <a:rPr lang="zh-CN" altLang="en-US" sz="2400" i="1">
                              <a:solidFill>
                                <a:schemeClr val="tx1"/>
                              </a:solidFill>
                              <a:latin typeface="Cambria Math" panose="02040503050406030204" pitchFamily="18" charset="0"/>
                            </a:rPr>
                            <m:t>i</m:t>
                          </m:r>
                        </m:e>
                      </m:func>
                      <m:r>
                        <m:rPr>
                          <m:sty m:val="p"/>
                        </m:rPr>
                        <a:rPr lang="zh-CN" altLang="en-US" sz="2400" i="0">
                          <a:solidFill>
                            <a:schemeClr val="tx1"/>
                          </a:solidFill>
                          <a:latin typeface="Cambria Math" panose="02040503050406030204" pitchFamily="18" charset="0"/>
                        </a:rPr>
                        <m:t>t</m:t>
                      </m:r>
                      <m:r>
                        <a:rPr lang="zh-CN" altLang="en-US" sz="2400" i="1">
                          <a:solidFill>
                            <a:schemeClr val="tx1"/>
                          </a:solidFill>
                          <a:latin typeface="Cambria Math" panose="02040503050406030204" pitchFamily="18" charset="0"/>
                        </a:rPr>
                        <m:t>𝑃</m:t>
                      </m:r>
                    </m:oMath>
                  </m:oMathPara>
                </a14:m>
                <a:endParaRPr lang="zh-CN" altLang="en-US" sz="2400">
                  <a:solidFill>
                    <a:schemeClr val="tx1"/>
                  </a:solidFill>
                </a:endParaRPr>
              </a:p>
            </p:txBody>
          </p:sp>
        </mc:Choice>
        <mc:Fallback xmlns="">
          <p:sp>
            <p:nvSpPr>
              <p:cNvPr id="12293" name="Object 3"/>
              <p:cNvSpPr txBox="1">
                <a:spLocks noRot="1" noChangeAspect="1" noMove="1" noResize="1" noEditPoints="1" noAdjustHandles="1" noChangeArrowheads="1" noChangeShapeType="1" noTextEdit="1"/>
              </p:cNvSpPr>
              <p:nvPr/>
            </p:nvSpPr>
            <p:spPr bwMode="auto">
              <a:xfrm>
                <a:off x="823183" y="852230"/>
                <a:ext cx="7497633" cy="791627"/>
              </a:xfrm>
              <a:prstGeom prst="rect">
                <a:avLst/>
              </a:prstGeom>
              <a:blipFill>
                <a:blip r:embed="rId2"/>
                <a:stretch>
                  <a:fillRect/>
                </a:stretch>
              </a:blipFill>
              <a:ln>
                <a:noFill/>
              </a:ln>
            </p:spPr>
            <p:txBody>
              <a:bodyPr/>
              <a:lstStyle/>
              <a:p>
                <a:r>
                  <a:rPr lang="zh-CN" altLang="en-US">
                    <a:noFill/>
                  </a:rPr>
                  <a:t> </a:t>
                </a:r>
              </a:p>
            </p:txBody>
          </p:sp>
        </mc:Fallback>
      </mc:AlternateContent>
      <p:sp>
        <p:nvSpPr>
          <p:cNvPr id="12294" name="Rectangle 4"/>
          <p:cNvSpPr>
            <a:spLocks noChangeArrowheads="1"/>
          </p:cNvSpPr>
          <p:nvPr/>
        </p:nvSpPr>
        <p:spPr bwMode="auto">
          <a:xfrm>
            <a:off x="1188566" y="2057400"/>
            <a:ext cx="7471299" cy="323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ts val="600"/>
              </a:spcBef>
              <a:buClr>
                <a:schemeClr val="folHlink"/>
              </a:buClr>
              <a:buSzPct val="60000"/>
              <a:buFont typeface="Arial" panose="020B0604020202020204" pitchFamily="34" charset="0"/>
              <a:buNone/>
            </a:pP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常数项      </a:t>
            </a:r>
            <a:endPar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30000"/>
              </a:lnSpc>
              <a:spcBef>
                <a:spcPts val="600"/>
              </a:spcBef>
              <a:buClr>
                <a:schemeClr val="folHlink"/>
              </a:buClr>
              <a:buSzPct val="60000"/>
              <a:buFont typeface="Arial" panose="020B0604020202020204" pitchFamily="34" charset="0"/>
              <a:buNone/>
            </a:pP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表示暴露剂量为</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时个体发病与不发病概率之比的自然对数。</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30000"/>
              </a:lnSpc>
              <a:spcBef>
                <a:spcPts val="600"/>
              </a:spcBef>
              <a:buClr>
                <a:schemeClr val="folHlink"/>
              </a:buClr>
              <a:buSzPct val="60000"/>
              <a:buFont typeface="Arial" panose="020B0604020202020204" pitchFamily="34" charset="0"/>
              <a:buNone/>
            </a:pPr>
            <a:endParaRPr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30000"/>
              </a:lnSpc>
              <a:spcBef>
                <a:spcPts val="600"/>
              </a:spcBef>
              <a:buClr>
                <a:schemeClr val="folHlink"/>
              </a:buClr>
              <a:buSzPct val="60000"/>
              <a:buFont typeface="Arial" panose="020B0604020202020204" pitchFamily="34" charset="0"/>
              <a:buNone/>
            </a:pP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回归系数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                         </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30000"/>
              </a:lnSpc>
              <a:spcBef>
                <a:spcPts val="600"/>
              </a:spcBef>
              <a:buClr>
                <a:schemeClr val="folHlink"/>
              </a:buClr>
              <a:buSzPct val="60000"/>
              <a:buFont typeface="Arial" panose="020B0604020202020204" pitchFamily="34" charset="0"/>
              <a:buNone/>
            </a:pP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表示自变量     改变一个单位时</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logitP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的改变量。</a:t>
            </a:r>
          </a:p>
        </p:txBody>
      </p:sp>
      <mc:AlternateContent xmlns:mc="http://schemas.openxmlformats.org/markup-compatibility/2006" xmlns:a14="http://schemas.microsoft.com/office/drawing/2010/main">
        <mc:Choice Requires="a14">
          <p:sp>
            <p:nvSpPr>
              <p:cNvPr id="12295" name="Object 5"/>
              <p:cNvSpPr txBox="1"/>
              <p:nvPr/>
            </p:nvSpPr>
            <p:spPr bwMode="auto">
              <a:xfrm>
                <a:off x="2300815" y="2142091"/>
                <a:ext cx="469900" cy="461665"/>
              </a:xfrm>
              <a:prstGeom prst="rect">
                <a:avLst/>
              </a:prstGeom>
              <a:noFill/>
              <a:ln>
                <a:noFill/>
              </a:ln>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oMath>
                  </m:oMathPara>
                </a14:m>
                <a:endParaRPr lang="zh-CN" altLang="en-US"/>
              </a:p>
            </p:txBody>
          </p:sp>
        </mc:Choice>
        <mc:Fallback xmlns="">
          <p:sp>
            <p:nvSpPr>
              <p:cNvPr id="12295" name="Object 5"/>
              <p:cNvSpPr txBox="1">
                <a:spLocks noRot="1" noChangeAspect="1" noMove="1" noResize="1" noEditPoints="1" noAdjustHandles="1" noChangeArrowheads="1" noChangeShapeType="1" noTextEdit="1"/>
              </p:cNvSpPr>
              <p:nvPr/>
            </p:nvSpPr>
            <p:spPr bwMode="auto">
              <a:xfrm>
                <a:off x="2300815" y="2142091"/>
                <a:ext cx="469900" cy="461665"/>
              </a:xfrm>
              <a:prstGeom prst="rect">
                <a:avLst/>
              </a:prstGeom>
              <a:blipFill>
                <a:blip r:embed="rId3"/>
                <a:stretch>
                  <a:fillRect l="-10256" b="-184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96" name="Object 6"/>
              <p:cNvSpPr txBox="1"/>
              <p:nvPr/>
            </p:nvSpPr>
            <p:spPr bwMode="auto">
              <a:xfrm>
                <a:off x="2543381" y="4254244"/>
                <a:ext cx="2854325" cy="491417"/>
              </a:xfrm>
              <a:prstGeom prst="rect">
                <a:avLst/>
              </a:prstGeom>
              <a:noFill/>
              <a:ln>
                <a:noFill/>
              </a:ln>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=1,2,⋯,</m:t>
                      </m:r>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m:t>
                      </m:r>
                    </m:oMath>
                  </m:oMathPara>
                </a14:m>
                <a:endParaRPr lang="zh-CN" altLang="en-US" sz="2400"/>
              </a:p>
            </p:txBody>
          </p:sp>
        </mc:Choice>
        <mc:Fallback xmlns="">
          <p:sp>
            <p:nvSpPr>
              <p:cNvPr id="12296" name="Object 6"/>
              <p:cNvSpPr txBox="1">
                <a:spLocks noRot="1" noChangeAspect="1" noMove="1" noResize="1" noEditPoints="1" noAdjustHandles="1" noChangeArrowheads="1" noChangeShapeType="1" noTextEdit="1"/>
              </p:cNvSpPr>
              <p:nvPr/>
            </p:nvSpPr>
            <p:spPr bwMode="auto">
              <a:xfrm>
                <a:off x="2543381" y="4254244"/>
                <a:ext cx="2854325" cy="491417"/>
              </a:xfrm>
              <a:prstGeom prst="rect">
                <a:avLst/>
              </a:prstGeom>
              <a:blipFill>
                <a:blip r:embed="rId4"/>
                <a:stretch>
                  <a:fillRect l="-1709" b="-125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97" name="Object 7"/>
              <p:cNvSpPr txBox="1"/>
              <p:nvPr/>
            </p:nvSpPr>
            <p:spPr bwMode="auto">
              <a:xfrm>
                <a:off x="2770715" y="4787812"/>
                <a:ext cx="581025" cy="491417"/>
              </a:xfrm>
              <a:prstGeom prst="rect">
                <a:avLst/>
              </a:prstGeom>
              <a:noFill/>
              <a:ln>
                <a:noFill/>
              </a:ln>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𝑗</m:t>
                          </m:r>
                        </m:sub>
                      </m:sSub>
                    </m:oMath>
                  </m:oMathPara>
                </a14:m>
                <a:endParaRPr lang="zh-CN" altLang="en-US" sz="2400"/>
              </a:p>
            </p:txBody>
          </p:sp>
        </mc:Choice>
        <mc:Fallback xmlns="">
          <p:sp>
            <p:nvSpPr>
              <p:cNvPr id="12297" name="Object 7"/>
              <p:cNvSpPr txBox="1">
                <a:spLocks noRot="1" noChangeAspect="1" noMove="1" noResize="1" noEditPoints="1" noAdjustHandles="1" noChangeArrowheads="1" noChangeShapeType="1" noTextEdit="1"/>
              </p:cNvSpPr>
              <p:nvPr/>
            </p:nvSpPr>
            <p:spPr bwMode="auto">
              <a:xfrm>
                <a:off x="2770715" y="4787812"/>
                <a:ext cx="581025" cy="491417"/>
              </a:xfrm>
              <a:prstGeom prst="rect">
                <a:avLst/>
              </a:prstGeom>
              <a:blipFill>
                <a:blip r:embed="rId5"/>
                <a:stretch>
                  <a:fillRect l="-3158" b="-9877"/>
                </a:stretch>
              </a:blipFill>
              <a:ln>
                <a:noFill/>
              </a:ln>
            </p:spPr>
            <p:txBody>
              <a:bodyPr/>
              <a:lstStyle/>
              <a:p>
                <a:r>
                  <a:rPr lang="zh-CN" altLang="en-US">
                    <a:noFill/>
                  </a:rPr>
                  <a:t> </a:t>
                </a:r>
              </a:p>
            </p:txBody>
          </p:sp>
        </mc:Fallback>
      </mc:AlternateContent>
      <p:sp>
        <p:nvSpPr>
          <p:cNvPr id="12298" name="Line 8"/>
          <p:cNvSpPr>
            <a:spLocks noChangeShapeType="1"/>
          </p:cNvSpPr>
          <p:nvPr/>
        </p:nvSpPr>
        <p:spPr bwMode="auto">
          <a:xfrm>
            <a:off x="1131416" y="1999903"/>
            <a:ext cx="0" cy="3562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标题 3">
            <a:extLst>
              <a:ext uri="{FF2B5EF4-FFF2-40B4-BE49-F238E27FC236}">
                <a16:creationId xmlns:a16="http://schemas.microsoft.com/office/drawing/2014/main" id="{CC7ED82A-E85D-4C8C-8D64-78634A2A2C65}"/>
              </a:ext>
            </a:extLst>
          </p:cNvPr>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fontAlgn="base">
              <a:spcBef>
                <a:spcPct val="0"/>
              </a:spcBef>
              <a:spcAft>
                <a:spcPct val="0"/>
              </a:spcAft>
              <a:defRPr sz="3200">
                <a:solidFill>
                  <a:schemeClr val="bg1"/>
                </a:solidFill>
                <a:latin typeface="Verdana" pitchFamily="34" charset="0"/>
              </a:defRPr>
            </a:lvl2pPr>
            <a:lvl3pPr fontAlgn="base">
              <a:spcBef>
                <a:spcPct val="0"/>
              </a:spcBef>
              <a:spcAft>
                <a:spcPct val="0"/>
              </a:spcAft>
              <a:defRPr sz="3200">
                <a:solidFill>
                  <a:schemeClr val="bg1"/>
                </a:solidFill>
                <a:latin typeface="Verdana" pitchFamily="34" charset="0"/>
              </a:defRPr>
            </a:lvl3pPr>
            <a:lvl4pPr fontAlgn="base">
              <a:spcBef>
                <a:spcPct val="0"/>
              </a:spcBef>
              <a:spcAft>
                <a:spcPct val="0"/>
              </a:spcAft>
              <a:defRPr sz="3200">
                <a:solidFill>
                  <a:schemeClr val="bg1"/>
                </a:solidFill>
                <a:latin typeface="Verdana" pitchFamily="34" charset="0"/>
              </a:defRPr>
            </a:lvl4pPr>
            <a:lvl5pPr fontAlgn="base">
              <a:spcBef>
                <a:spcPct val="0"/>
              </a:spcBef>
              <a:spcAft>
                <a:spcPct val="0"/>
              </a:spcAft>
              <a:defRPr sz="3200">
                <a:solidFill>
                  <a:schemeClr val="bg1"/>
                </a:solidFill>
                <a:latin typeface="Verdana" pitchFamily="34" charset="0"/>
              </a:defRPr>
            </a:lvl5pPr>
            <a:lvl6pPr marL="457200" fontAlgn="base">
              <a:spcBef>
                <a:spcPct val="0"/>
              </a:spcBef>
              <a:spcAft>
                <a:spcPct val="0"/>
              </a:spcAft>
              <a:defRPr sz="3200">
                <a:solidFill>
                  <a:schemeClr val="bg1"/>
                </a:solidFill>
                <a:latin typeface="Verdana" pitchFamily="34" charset="0"/>
              </a:defRPr>
            </a:lvl6pPr>
            <a:lvl7pPr marL="914400" fontAlgn="base">
              <a:spcBef>
                <a:spcPct val="0"/>
              </a:spcBef>
              <a:spcAft>
                <a:spcPct val="0"/>
              </a:spcAft>
              <a:defRPr sz="3200">
                <a:solidFill>
                  <a:schemeClr val="bg1"/>
                </a:solidFill>
                <a:latin typeface="Verdana" pitchFamily="34" charset="0"/>
              </a:defRPr>
            </a:lvl7pPr>
            <a:lvl8pPr marL="1371600" fontAlgn="base">
              <a:spcBef>
                <a:spcPct val="0"/>
              </a:spcBef>
              <a:spcAft>
                <a:spcPct val="0"/>
              </a:spcAft>
              <a:defRPr sz="3200">
                <a:solidFill>
                  <a:schemeClr val="bg1"/>
                </a:solidFill>
                <a:latin typeface="Verdana" pitchFamily="34" charset="0"/>
              </a:defRPr>
            </a:lvl8pPr>
            <a:lvl9pPr marL="1828800" fontAlgn="base">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3.3 </a:t>
            </a:r>
            <a:r>
              <a:rPr lang="zh-CN" altLang="en-US">
                <a:sym typeface="Times New Roman" panose="02020603050405020304" pitchFamily="18" charset="0"/>
              </a:rPr>
              <a:t>优势比</a:t>
            </a:r>
            <a:r>
              <a:rPr lang="en-US" altLang="zh-CN" dirty="0">
                <a:sym typeface="Times New Roman" panose="02020603050405020304" pitchFamily="18" charset="0"/>
              </a:rPr>
              <a:t>OR</a:t>
            </a:r>
            <a:endParaRPr lang="zh-CN" altLang="en-US" dirty="0">
              <a:sym typeface="Times New Roman" panose="02020603050405020304" pitchFamily="18" charset="0"/>
            </a:endParaRPr>
          </a:p>
        </p:txBody>
      </p:sp>
    </p:spTree>
    <p:extLst>
      <p:ext uri="{BB962C8B-B14F-4D97-AF65-F5344CB8AC3E}">
        <p14:creationId xmlns:p14="http://schemas.microsoft.com/office/powerpoint/2010/main" val="401651349"/>
      </p:ext>
    </p:extLst>
  </p:cSld>
  <p:clrMapOvr>
    <a:masterClrMapping/>
  </p:clrMapOvr>
  <p:transition spd="med">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60" name="Object 2"/>
          <p:cNvGraphicFramePr>
            <a:graphicFrameLocks noChangeAspect="1"/>
          </p:cNvGraphicFramePr>
          <p:nvPr>
            <p:extLst>
              <p:ext uri="{D42A27DB-BD31-4B8C-83A1-F6EECF244321}">
                <p14:modId xmlns:p14="http://schemas.microsoft.com/office/powerpoint/2010/main" val="1410894953"/>
              </p:ext>
            </p:extLst>
          </p:nvPr>
        </p:nvGraphicFramePr>
        <p:xfrm>
          <a:off x="-972616" y="1659969"/>
          <a:ext cx="6048499" cy="4003996"/>
        </p:xfrm>
        <a:graphic>
          <a:graphicData uri="http://schemas.openxmlformats.org/presentationml/2006/ole">
            <mc:AlternateContent xmlns:mc="http://schemas.openxmlformats.org/markup-compatibility/2006">
              <mc:Choice xmlns:v="urn:schemas-microsoft-com:vml" Requires="v">
                <p:oleObj spid="_x0000_s24729" name="Document" r:id="rId3" imgW="3467100" imgH="1536065" progId="Word.Document.8">
                  <p:embed/>
                </p:oleObj>
              </mc:Choice>
              <mc:Fallback>
                <p:oleObj name="Document" r:id="rId3" imgW="3467100" imgH="1536065" progId="Word.Document.8">
                  <p:embed/>
                  <p:pic>
                    <p:nvPicPr>
                      <p:cNvPr id="0" name=""/>
                      <p:cNvPicPr/>
                      <p:nvPr/>
                    </p:nvPicPr>
                    <p:blipFill>
                      <a:blip r:embed="rId4">
                        <a:clrChange>
                          <a:clrFrom>
                            <a:srgbClr val="FF6600"/>
                          </a:clrFrom>
                          <a:clrTo>
                            <a:srgbClr val="333399"/>
                          </a:clrTo>
                        </a:clrChange>
                        <a:clrChange>
                          <a:clrFrom>
                            <a:srgbClr val="33CCCC"/>
                          </a:clrFrom>
                          <a:clrTo>
                            <a:srgbClr val="333399"/>
                          </a:clrTo>
                        </a:clrChange>
                        <a:clrChange>
                          <a:clrFrom>
                            <a:srgbClr val="FF0000"/>
                          </a:clrFrom>
                          <a:clrTo>
                            <a:srgbClr val="333399"/>
                          </a:clrTo>
                        </a:clrChange>
                        <a:clrChange>
                          <a:clrFrom>
                            <a:srgbClr val="0000FF"/>
                          </a:clrFrom>
                          <a:clrTo>
                            <a:srgbClr val="333399"/>
                          </a:clrTo>
                        </a:clrChange>
                      </a:blip>
                      <a:stretch>
                        <a:fillRect/>
                      </a:stretch>
                    </p:blipFill>
                    <p:spPr>
                      <a:xfrm>
                        <a:off x="-972616" y="1659969"/>
                        <a:ext cx="6048499" cy="4003996"/>
                      </a:xfrm>
                      <a:prstGeom prst="rect">
                        <a:avLst/>
                      </a:prstGeom>
                      <a:noFill/>
                      <a:ln w="38100">
                        <a:noFill/>
                        <a:miter/>
                      </a:ln>
                    </p:spPr>
                  </p:pic>
                </p:oleObj>
              </mc:Fallback>
            </mc:AlternateContent>
          </a:graphicData>
        </a:graphic>
      </p:graphicFrame>
      <p:sp>
        <p:nvSpPr>
          <p:cNvPr id="19461" name="Rectangle 3"/>
          <p:cNvSpPr/>
          <p:nvPr/>
        </p:nvSpPr>
        <p:spPr>
          <a:xfrm>
            <a:off x="1143000" y="780768"/>
            <a:ext cx="68580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
                <a:srgbClr val="000000"/>
              </a:buClr>
              <a:buNone/>
            </a:pPr>
            <a:r>
              <a:rPr lang="zh-CN" altLang="en-US" sz="2400" dirty="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表</a:t>
            </a:r>
            <a:r>
              <a:rPr lang="en-US" altLang="zh-CN" sz="2400" dirty="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冠心病</a:t>
            </a:r>
            <a:r>
              <a:rPr lang="en-US" altLang="zh-CN" sz="2400" dirty="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8</a:t>
            </a:r>
            <a:r>
              <a:rPr lang="zh-CN" altLang="en-US" sz="2400" dirty="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个可能的危险因素</a:t>
            </a:r>
            <a:r>
              <a:rPr lang="zh-CN" altLang="en-US" sz="24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与赋值</a:t>
            </a:r>
            <a:endParaRPr lang="zh-CN" altLang="en-US" sz="2400" dirty="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1659968"/>
            <a:ext cx="6091092" cy="422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p:nvPr/>
        </p:nvSpPr>
        <p:spPr>
          <a:xfrm>
            <a:off x="2227312" y="5656742"/>
            <a:ext cx="4689376" cy="461665"/>
          </a:xfrm>
          <a:prstGeom prst="rect">
            <a:avLst/>
          </a:prstGeom>
          <a:solidFill>
            <a:srgbClr val="13548C"/>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
                <a:srgbClr val="000000"/>
              </a:buClr>
              <a:buNone/>
            </a:pPr>
            <a:r>
              <a:rPr lang="zh-CN" altLang="en-US" sz="24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建立冠心病的逻辑回归模型</a:t>
            </a:r>
            <a:endParaRPr lang="en-US" altLang="zh-CN" sz="24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标题 3"/>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fontAlgn="base">
              <a:spcBef>
                <a:spcPct val="0"/>
              </a:spcBef>
              <a:spcAft>
                <a:spcPct val="0"/>
              </a:spcAft>
              <a:defRPr sz="3200">
                <a:solidFill>
                  <a:schemeClr val="bg1"/>
                </a:solidFill>
                <a:latin typeface="Verdana" pitchFamily="34" charset="0"/>
              </a:defRPr>
            </a:lvl2pPr>
            <a:lvl3pPr fontAlgn="base">
              <a:spcBef>
                <a:spcPct val="0"/>
              </a:spcBef>
              <a:spcAft>
                <a:spcPct val="0"/>
              </a:spcAft>
              <a:defRPr sz="3200">
                <a:solidFill>
                  <a:schemeClr val="bg1"/>
                </a:solidFill>
                <a:latin typeface="Verdana" pitchFamily="34" charset="0"/>
              </a:defRPr>
            </a:lvl3pPr>
            <a:lvl4pPr fontAlgn="base">
              <a:spcBef>
                <a:spcPct val="0"/>
              </a:spcBef>
              <a:spcAft>
                <a:spcPct val="0"/>
              </a:spcAft>
              <a:defRPr sz="3200">
                <a:solidFill>
                  <a:schemeClr val="bg1"/>
                </a:solidFill>
                <a:latin typeface="Verdana" pitchFamily="34" charset="0"/>
              </a:defRPr>
            </a:lvl4pPr>
            <a:lvl5pPr fontAlgn="base">
              <a:spcBef>
                <a:spcPct val="0"/>
              </a:spcBef>
              <a:spcAft>
                <a:spcPct val="0"/>
              </a:spcAft>
              <a:defRPr sz="3200">
                <a:solidFill>
                  <a:schemeClr val="bg1"/>
                </a:solidFill>
                <a:latin typeface="Verdana" pitchFamily="34" charset="0"/>
              </a:defRPr>
            </a:lvl5pPr>
            <a:lvl6pPr marL="457200" fontAlgn="base">
              <a:spcBef>
                <a:spcPct val="0"/>
              </a:spcBef>
              <a:spcAft>
                <a:spcPct val="0"/>
              </a:spcAft>
              <a:defRPr sz="3200">
                <a:solidFill>
                  <a:schemeClr val="bg1"/>
                </a:solidFill>
                <a:latin typeface="Verdana" pitchFamily="34" charset="0"/>
              </a:defRPr>
            </a:lvl6pPr>
            <a:lvl7pPr marL="914400" fontAlgn="base">
              <a:spcBef>
                <a:spcPct val="0"/>
              </a:spcBef>
              <a:spcAft>
                <a:spcPct val="0"/>
              </a:spcAft>
              <a:defRPr sz="3200">
                <a:solidFill>
                  <a:schemeClr val="bg1"/>
                </a:solidFill>
                <a:latin typeface="Verdana" pitchFamily="34" charset="0"/>
              </a:defRPr>
            </a:lvl7pPr>
            <a:lvl8pPr marL="1371600" fontAlgn="base">
              <a:spcBef>
                <a:spcPct val="0"/>
              </a:spcBef>
              <a:spcAft>
                <a:spcPct val="0"/>
              </a:spcAft>
              <a:defRPr sz="3200">
                <a:solidFill>
                  <a:schemeClr val="bg1"/>
                </a:solidFill>
                <a:latin typeface="Verdana" pitchFamily="34" charset="0"/>
              </a:defRPr>
            </a:lvl8pPr>
            <a:lvl9pPr marL="1828800" fontAlgn="base">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3.4 logistic</a:t>
            </a:r>
            <a:r>
              <a:rPr lang="zh-CN" altLang="en-US">
                <a:sym typeface="Times New Roman" panose="02020603050405020304" pitchFamily="18" charset="0"/>
              </a:rPr>
              <a:t>回归例子</a:t>
            </a:r>
            <a:r>
              <a:rPr lang="en-US" altLang="zh-CN" dirty="0">
                <a:sym typeface="Times New Roman" panose="02020603050405020304" pitchFamily="18" charset="0"/>
              </a:rPr>
              <a:t>1</a:t>
            </a:r>
            <a:endParaRPr lang="zh-CN" altLang="en-US" dirty="0">
              <a:sym typeface="Times New Roman" panose="02020603050405020304" pitchFamily="18" charset="0"/>
            </a:endParaRPr>
          </a:p>
        </p:txBody>
      </p:sp>
    </p:spTree>
    <p:extLst>
      <p:ext uri="{BB962C8B-B14F-4D97-AF65-F5344CB8AC3E}">
        <p14:creationId xmlns:p14="http://schemas.microsoft.com/office/powerpoint/2010/main" val="3451925691"/>
      </p:ext>
    </p:extLst>
  </p:cSld>
  <p:clrMapOvr>
    <a:masterClrMapping/>
  </p:clrMapOvr>
  <p:transition spd="med">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gray">
          <a:xfrm>
            <a:off x="252000" y="756000"/>
            <a:ext cx="8640000" cy="27968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1" fontAlgn="base" hangingPunct="1">
              <a:spcBef>
                <a:spcPct val="0"/>
              </a:spcBef>
              <a:spcAft>
                <a:spcPct val="0"/>
              </a:spcAft>
              <a:defRPr sz="2800" b="1" cap="none" spc="0">
                <a:ln>
                  <a:noFill/>
                </a:ln>
                <a:solidFill>
                  <a:schemeClr val="bg1"/>
                </a:solidFill>
                <a:effectLst/>
                <a:latin typeface="华文中宋" panose="02010600040101010101" pitchFamily="2" charset="-122"/>
                <a:ea typeface="华文中宋" panose="02010600040101010101" pitchFamily="2" charset="-122"/>
                <a:cs typeface="+mj-cs"/>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a:lstStyle>
          <a:p>
            <a:pPr>
              <a:lnSpc>
                <a:spcPct val="150000"/>
              </a:lnSpc>
              <a:spcBef>
                <a:spcPts val="600"/>
              </a:spcBef>
            </a:pPr>
            <a:r>
              <a:rPr lang="zh-CN" altLang="en-US" sz="2400" kern="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例</a:t>
            </a:r>
            <a:r>
              <a:rPr lang="en-US" altLang="zh-CN" sz="2400" kern="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kern="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 自变量是二值分类型变量</a:t>
            </a:r>
            <a:b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b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某医院为了研究导致手术切口感染的原因，收集了</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295</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例手术者情况，其中，手术时间小于或等于</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5</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小时的有</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242</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例，感染者</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13</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例；手术时间大于</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5</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小时的有</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53</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例，感染者</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7</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例。试建立手术切口感染</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(y)</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关于手术时间</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的</a:t>
            </a:r>
            <a:r>
              <a:rPr lang="en-US" altLang="zh-CN"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logistic</a:t>
            </a:r>
            <a:r>
              <a:rPr lang="zh-CN" altLang="en-US" sz="2400" b="0" ker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回归模型。</a:t>
            </a:r>
            <a:endParaRPr lang="zh-CN" altLang="en-US" sz="2400" b="0" kern="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9" name="图片 28"/>
          <p:cNvPicPr>
            <a:picLocks noChangeAspect="1"/>
          </p:cNvPicPr>
          <p:nvPr/>
        </p:nvPicPr>
        <p:blipFill>
          <a:blip r:embed="rId2"/>
          <a:stretch>
            <a:fillRect/>
          </a:stretch>
        </p:blipFill>
        <p:spPr>
          <a:xfrm>
            <a:off x="1120569" y="3708413"/>
            <a:ext cx="6902863" cy="2300954"/>
          </a:xfrm>
          <a:prstGeom prst="rect">
            <a:avLst/>
          </a:prstGeom>
        </p:spPr>
      </p:pic>
      <p:sp>
        <p:nvSpPr>
          <p:cNvPr id="7" name="标题 3"/>
          <p:cNvSpPr txBox="1">
            <a:spLocks/>
          </p:cNvSpPr>
          <p:nvPr/>
        </p:nvSpPr>
        <p:spPr>
          <a:xfrm>
            <a:off x="756000" y="108000"/>
            <a:ext cx="6781800"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vl2pPr fontAlgn="base">
              <a:spcBef>
                <a:spcPct val="0"/>
              </a:spcBef>
              <a:spcAft>
                <a:spcPct val="0"/>
              </a:spcAft>
              <a:defRPr sz="3200">
                <a:solidFill>
                  <a:schemeClr val="bg1"/>
                </a:solidFill>
                <a:latin typeface="Verdana" pitchFamily="34" charset="0"/>
              </a:defRPr>
            </a:lvl2pPr>
            <a:lvl3pPr fontAlgn="base">
              <a:spcBef>
                <a:spcPct val="0"/>
              </a:spcBef>
              <a:spcAft>
                <a:spcPct val="0"/>
              </a:spcAft>
              <a:defRPr sz="3200">
                <a:solidFill>
                  <a:schemeClr val="bg1"/>
                </a:solidFill>
                <a:latin typeface="Verdana" pitchFamily="34" charset="0"/>
              </a:defRPr>
            </a:lvl3pPr>
            <a:lvl4pPr fontAlgn="base">
              <a:spcBef>
                <a:spcPct val="0"/>
              </a:spcBef>
              <a:spcAft>
                <a:spcPct val="0"/>
              </a:spcAft>
              <a:defRPr sz="3200">
                <a:solidFill>
                  <a:schemeClr val="bg1"/>
                </a:solidFill>
                <a:latin typeface="Verdana" pitchFamily="34" charset="0"/>
              </a:defRPr>
            </a:lvl4pPr>
            <a:lvl5pPr fontAlgn="base">
              <a:spcBef>
                <a:spcPct val="0"/>
              </a:spcBef>
              <a:spcAft>
                <a:spcPct val="0"/>
              </a:spcAft>
              <a:defRPr sz="3200">
                <a:solidFill>
                  <a:schemeClr val="bg1"/>
                </a:solidFill>
                <a:latin typeface="Verdana" pitchFamily="34" charset="0"/>
              </a:defRPr>
            </a:lvl5pPr>
            <a:lvl6pPr marL="457200" fontAlgn="base">
              <a:spcBef>
                <a:spcPct val="0"/>
              </a:spcBef>
              <a:spcAft>
                <a:spcPct val="0"/>
              </a:spcAft>
              <a:defRPr sz="3200">
                <a:solidFill>
                  <a:schemeClr val="bg1"/>
                </a:solidFill>
                <a:latin typeface="Verdana" pitchFamily="34" charset="0"/>
              </a:defRPr>
            </a:lvl6pPr>
            <a:lvl7pPr marL="914400" fontAlgn="base">
              <a:spcBef>
                <a:spcPct val="0"/>
              </a:spcBef>
              <a:spcAft>
                <a:spcPct val="0"/>
              </a:spcAft>
              <a:defRPr sz="3200">
                <a:solidFill>
                  <a:schemeClr val="bg1"/>
                </a:solidFill>
                <a:latin typeface="Verdana" pitchFamily="34" charset="0"/>
              </a:defRPr>
            </a:lvl7pPr>
            <a:lvl8pPr marL="1371600" fontAlgn="base">
              <a:spcBef>
                <a:spcPct val="0"/>
              </a:spcBef>
              <a:spcAft>
                <a:spcPct val="0"/>
              </a:spcAft>
              <a:defRPr sz="3200">
                <a:solidFill>
                  <a:schemeClr val="bg1"/>
                </a:solidFill>
                <a:latin typeface="Verdana" pitchFamily="34" charset="0"/>
              </a:defRPr>
            </a:lvl8pPr>
            <a:lvl9pPr marL="1828800" fontAlgn="base">
              <a:spcBef>
                <a:spcPct val="0"/>
              </a:spcBef>
              <a:spcAft>
                <a:spcPct val="0"/>
              </a:spcAft>
              <a:defRPr sz="3200">
                <a:solidFill>
                  <a:schemeClr val="bg1"/>
                </a:solidFill>
                <a:latin typeface="Verdana" pitchFamily="34" charset="0"/>
              </a:defRPr>
            </a:lvl9pPr>
          </a:lstStyle>
          <a:p>
            <a:r>
              <a:rPr lang="en-US" altLang="zh-CN">
                <a:sym typeface="Times New Roman" panose="02020603050405020304" pitchFamily="18" charset="0"/>
              </a:rPr>
              <a:t>3.5 logistic</a:t>
            </a:r>
            <a:r>
              <a:rPr lang="zh-CN" altLang="en-US">
                <a:sym typeface="Times New Roman" panose="02020603050405020304" pitchFamily="18" charset="0"/>
              </a:rPr>
              <a:t>回归例子</a:t>
            </a:r>
            <a:r>
              <a:rPr lang="en-US" altLang="zh-CN" dirty="0">
                <a:sym typeface="Times New Roman" panose="02020603050405020304" pitchFamily="18" charset="0"/>
              </a:rPr>
              <a:t>2</a:t>
            </a:r>
            <a:endParaRPr lang="zh-CN" altLang="en-US" dirty="0">
              <a:sym typeface="Times New Roman" panose="02020603050405020304" pitchFamily="18" charset="0"/>
            </a:endParaRPr>
          </a:p>
        </p:txBody>
      </p:sp>
    </p:spTree>
    <p:extLst>
      <p:ext uri="{BB962C8B-B14F-4D97-AF65-F5344CB8AC3E}">
        <p14:creationId xmlns:p14="http://schemas.microsoft.com/office/powerpoint/2010/main" val="1507752535"/>
      </p:ext>
    </p:extLst>
  </p:cSld>
  <p:clrMapOvr>
    <a:masterClrMapping/>
  </p:clrMapOvr>
  <p:transition spd="med">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3.6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回归参数估计</a:t>
            </a:r>
          </a:p>
        </p:txBody>
      </p:sp>
      <p:sp>
        <p:nvSpPr>
          <p:cNvPr id="5" name="Rectangle 3"/>
          <p:cNvSpPr txBox="1">
            <a:spLocks noChangeArrowheads="1"/>
          </p:cNvSpPr>
          <p:nvPr/>
        </p:nvSpPr>
        <p:spPr bwMode="gray">
          <a:xfrm>
            <a:off x="252000" y="756000"/>
            <a:ext cx="8229600" cy="527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lnSpc>
                <a:spcPct val="120000"/>
              </a:lnSpc>
              <a:spcBef>
                <a:spcPct val="20000"/>
              </a:spcBef>
              <a:spcAft>
                <a:spcPct val="0"/>
              </a:spcAft>
              <a:buClrTx/>
              <a:buFont typeface="Wingdings" pitchFamily="2" charset="2"/>
              <a:buChar char=""/>
              <a:defRPr lang="zh-CN" altLang="en-US" sz="3000" b="0" spc="0" baseline="0" dirty="0" smtClean="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lang="zh-CN" altLang="en-US" sz="2600" b="0" spc="0" baseline="0" dirty="0" smtClean="0">
                <a:solidFill>
                  <a:schemeClr val="tx1"/>
                </a:solidFill>
                <a:latin typeface="华文中宋" panose="02010600040101010101" pitchFamily="2" charset="-122"/>
                <a:ea typeface="华文中宋" panose="02010600040101010101" pitchFamily="2" charset="-122"/>
              </a:defRPr>
            </a:lvl2pPr>
            <a:lvl3pPr marL="1143000" indent="-228600" algn="l" rtl="0" eaLnBrk="1" fontAlgn="base" hangingPunct="1">
              <a:lnSpc>
                <a:spcPct val="120000"/>
              </a:lnSpc>
              <a:spcBef>
                <a:spcPct val="20000"/>
              </a:spcBef>
              <a:spcAft>
                <a:spcPct val="0"/>
              </a:spcAft>
              <a:buClr>
                <a:schemeClr val="hlink"/>
              </a:buClr>
              <a:buFont typeface="+mj-lt"/>
              <a:buChar char="•"/>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lang="zh-CN" altLang="en-US" sz="2200" b="0" spc="0" baseline="0" dirty="0" smtClean="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a:lnSpc>
                <a:spcPct val="150000"/>
              </a:lnSpc>
              <a:buFontTx/>
              <a:buNone/>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记得到一个实际</a:t>
            </a:r>
            <a:r>
              <a:rPr lang="zh-CN" altLang="en-US" sz="2400" kern="0">
                <a:latin typeface="Times New Roman" panose="02020603050405020304" pitchFamily="18" charset="0"/>
                <a:ea typeface="微软雅黑" panose="020B0503020204020204" pitchFamily="34" charset="-122"/>
                <a:sym typeface="Times New Roman" panose="02020603050405020304" pitchFamily="18" charset="0"/>
              </a:rPr>
              <a:t>观测值                           的</a:t>
            </a: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概率为</a:t>
            </a:r>
          </a:p>
          <a:p>
            <a:pPr>
              <a:lnSpc>
                <a:spcPct val="200000"/>
              </a:lnSpc>
              <a:buFontTx/>
              <a:buNone/>
            </a:pPr>
            <a:endPar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buFontTx/>
              <a:buNone/>
            </a:pPr>
            <a:r>
              <a:rPr lang="zh-CN" altLang="en-US" sz="2400" kern="0">
                <a:latin typeface="Times New Roman" panose="02020603050405020304" pitchFamily="18" charset="0"/>
                <a:ea typeface="微软雅黑" panose="020B0503020204020204" pitchFamily="34" charset="-122"/>
                <a:sym typeface="Times New Roman" panose="02020603050405020304" pitchFamily="18" charset="0"/>
              </a:rPr>
              <a:t>则似然函数为</a:t>
            </a:r>
            <a:endPar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250000"/>
              </a:lnSpc>
              <a:buFontTx/>
              <a:buNone/>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两边取对数：</a:t>
            </a:r>
          </a:p>
          <a:p>
            <a:pPr>
              <a:lnSpc>
                <a:spcPct val="150000"/>
              </a:lnSpc>
              <a:buFontTx/>
              <a:buNone/>
            </a:pPr>
            <a:endPar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250000"/>
              </a:lnSpc>
              <a:buFontTx/>
              <a:buNone/>
            </a:pPr>
            <a:endPar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buFontTx/>
              <a:buNone/>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最后得到：</a:t>
            </a:r>
          </a:p>
        </p:txBody>
      </p:sp>
      <p:sp>
        <p:nvSpPr>
          <p:cNvPr id="6" name="Rectangle 5"/>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2564564370"/>
              </p:ext>
            </p:extLst>
          </p:nvPr>
        </p:nvGraphicFramePr>
        <p:xfrm>
          <a:off x="3455988" y="888570"/>
          <a:ext cx="1981200" cy="457200"/>
        </p:xfrm>
        <a:graphic>
          <a:graphicData uri="http://schemas.openxmlformats.org/presentationml/2006/ole">
            <mc:AlternateContent xmlns:mc="http://schemas.openxmlformats.org/markup-compatibility/2006">
              <mc:Choice xmlns:v="urn:schemas-microsoft-com:vml" Requires="v">
                <p:oleObj spid="_x0000_s13279" name="Equation" r:id="rId3" imgW="990600" imgH="228600" progId="Equation.DSMT4">
                  <p:embed/>
                </p:oleObj>
              </mc:Choice>
              <mc:Fallback>
                <p:oleObj name="Equation" r:id="rId3" imgW="990600" imgH="228600" progId="Equation.DSMT4">
                  <p:embed/>
                  <p:pic>
                    <p:nvPicPr>
                      <p:cNvPr id="133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888570"/>
                        <a:ext cx="1981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a:spLocks noChangeArrowheads="1"/>
          </p:cNvSpPr>
          <p:nvPr/>
        </p:nvSpPr>
        <p:spPr bwMode="auto">
          <a:xfrm>
            <a:off x="0"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9" name="Object 6"/>
          <p:cNvGraphicFramePr>
            <a:graphicFrameLocks noChangeAspect="1"/>
          </p:cNvGraphicFramePr>
          <p:nvPr>
            <p:extLst>
              <p:ext uri="{D42A27DB-BD31-4B8C-83A1-F6EECF244321}">
                <p14:modId xmlns:p14="http://schemas.microsoft.com/office/powerpoint/2010/main" val="4209448520"/>
              </p:ext>
            </p:extLst>
          </p:nvPr>
        </p:nvGraphicFramePr>
        <p:xfrm>
          <a:off x="1921519" y="1569490"/>
          <a:ext cx="2743200" cy="508000"/>
        </p:xfrm>
        <a:graphic>
          <a:graphicData uri="http://schemas.openxmlformats.org/presentationml/2006/ole">
            <mc:AlternateContent xmlns:mc="http://schemas.openxmlformats.org/markup-compatibility/2006">
              <mc:Choice xmlns:v="urn:schemas-microsoft-com:vml" Requires="v">
                <p:oleObj spid="_x0000_s13280" name="Equation" r:id="rId5" imgW="1371600" imgH="254000" progId="Equation.DSMT4">
                  <p:embed/>
                </p:oleObj>
              </mc:Choice>
              <mc:Fallback>
                <p:oleObj name="Equation" r:id="rId5" imgW="1371600" imgH="254000" progId="Equation.DSMT4">
                  <p:embed/>
                  <p:pic>
                    <p:nvPicPr>
                      <p:cNvPr id="1331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1519" y="1569490"/>
                        <a:ext cx="27432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Rectangle 11"/>
          <p:cNvSpPr>
            <a:spLocks noChangeArrowheads="1"/>
          </p:cNvSpPr>
          <p:nvPr/>
        </p:nvSpPr>
        <p:spPr bwMode="auto">
          <a:xfrm>
            <a:off x="0" y="30157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2" name="Object 10"/>
          <p:cNvGraphicFramePr>
            <a:graphicFrameLocks noChangeAspect="1"/>
          </p:cNvGraphicFramePr>
          <p:nvPr>
            <p:extLst>
              <p:ext uri="{D42A27DB-BD31-4B8C-83A1-F6EECF244321}">
                <p14:modId xmlns:p14="http://schemas.microsoft.com/office/powerpoint/2010/main" val="1078984433"/>
              </p:ext>
            </p:extLst>
          </p:nvPr>
        </p:nvGraphicFramePr>
        <p:xfrm>
          <a:off x="2401899" y="2255144"/>
          <a:ext cx="3639566" cy="813816"/>
        </p:xfrm>
        <a:graphic>
          <a:graphicData uri="http://schemas.openxmlformats.org/presentationml/2006/ole">
            <mc:AlternateContent xmlns:mc="http://schemas.openxmlformats.org/markup-compatibility/2006">
              <mc:Choice xmlns:v="urn:schemas-microsoft-com:vml" Requires="v">
                <p:oleObj spid="_x0000_s13281" name="Equation" r:id="rId7" imgW="2044700" imgH="457200" progId="Equation.DSMT4">
                  <p:embed/>
                </p:oleObj>
              </mc:Choice>
              <mc:Fallback>
                <p:oleObj name="Equation" r:id="rId7" imgW="2044700" imgH="457200" progId="Equation.DSMT4">
                  <p:embed/>
                  <p:pic>
                    <p:nvPicPr>
                      <p:cNvPr id="1332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1899" y="2255144"/>
                        <a:ext cx="3639566" cy="8138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3"/>
          <p:cNvSpPr>
            <a:spLocks noChangeArrowheads="1"/>
          </p:cNvSpPr>
          <p:nvPr/>
        </p:nvSpPr>
        <p:spPr bwMode="auto">
          <a:xfrm>
            <a:off x="0" y="28014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1480571873"/>
              </p:ext>
            </p:extLst>
          </p:nvPr>
        </p:nvGraphicFramePr>
        <p:xfrm>
          <a:off x="2393920" y="3049113"/>
          <a:ext cx="4330678" cy="1638635"/>
        </p:xfrm>
        <a:graphic>
          <a:graphicData uri="http://schemas.openxmlformats.org/presentationml/2006/ole">
            <mc:AlternateContent xmlns:mc="http://schemas.openxmlformats.org/markup-compatibility/2006">
              <mc:Choice xmlns:v="urn:schemas-microsoft-com:vml" Requires="v">
                <p:oleObj spid="_x0000_s13282" name="Equation" r:id="rId9" imgW="2349500" imgH="889000" progId="Equation.DSMT4">
                  <p:embed/>
                </p:oleObj>
              </mc:Choice>
              <mc:Fallback>
                <p:oleObj name="Equation" r:id="rId9" imgW="2349500" imgH="889000" progId="Equation.DSMT4">
                  <p:embed/>
                  <p:pic>
                    <p:nvPicPr>
                      <p:cNvPr id="13324"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20" y="3049113"/>
                        <a:ext cx="4330678" cy="1638635"/>
                      </a:xfrm>
                      <a:prstGeom prst="rect">
                        <a:avLst/>
                      </a:prstGeom>
                      <a:noFill/>
                    </p:spPr>
                  </p:pic>
                </p:oleObj>
              </mc:Fallback>
            </mc:AlternateContent>
          </a:graphicData>
        </a:graphic>
      </p:graphicFrame>
      <p:sp>
        <p:nvSpPr>
          <p:cNvPr id="15" name="Rectangle 15"/>
          <p:cNvSpPr>
            <a:spLocks noChangeArrowheads="1"/>
          </p:cNvSpPr>
          <p:nvPr/>
        </p:nvSpPr>
        <p:spPr bwMode="auto">
          <a:xfrm>
            <a:off x="0"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 Box 16"/>
              <p:cNvSpPr txBox="1">
                <a:spLocks noChangeArrowheads="1"/>
              </p:cNvSpPr>
              <p:nvPr/>
            </p:nvSpPr>
            <p:spPr bwMode="auto">
              <a:xfrm>
                <a:off x="184731" y="6161148"/>
                <a:ext cx="8748712" cy="6258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当使得</a:t>
                </a:r>
                <a14:m>
                  <m:oMath xmlns:m="http://schemas.openxmlformats.org/officeDocument/2006/math">
                    <m:r>
                      <a:rPr lang="en-US" altLang="zh-CN" sz="2400" b="0" i="1" smtClean="0">
                        <a:solidFill>
                          <a:schemeClr val="tx1"/>
                        </a:solidFill>
                        <a:latin typeface="Cambria Math" panose="02040503050406030204" pitchFamily="18" charset="0"/>
                        <a:sym typeface="Times New Roman" panose="02020603050405020304" pitchFamily="18" charset="0"/>
                      </a:rPr>
                      <m:t>𝑙𝑛𝐿</m:t>
                    </m:r>
                  </m:oMath>
                </a14:m>
                <a:r>
                  <a:rPr lang="zh-CN" alt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取得最大值时，</a:t>
                </a:r>
                <a14:m>
                  <m:oMath xmlns:m="http://schemas.openxmlformats.org/officeDocument/2006/math">
                    <m:r>
                      <a:rPr lang="en-US" altLang="zh-CN" sz="2400" b="0" i="1" smtClean="0">
                        <a:solidFill>
                          <a:schemeClr val="tx1"/>
                        </a:solidFill>
                        <a:latin typeface="Cambria Math" panose="02040503050406030204" pitchFamily="18" charset="0"/>
                        <a:sym typeface="Times New Roman" panose="02020603050405020304" pitchFamily="18" charset="0"/>
                      </a:rPr>
                      <m:t>−</m:t>
                    </m:r>
                    <m:f>
                      <m:fPr>
                        <m:ctrlPr>
                          <a:rPr lang="en-US" altLang="zh-CN" sz="2400" i="1" smtClean="0">
                            <a:solidFill>
                              <a:schemeClr val="tx1"/>
                            </a:solidFill>
                            <a:latin typeface="Cambria Math" panose="02040503050406030204" pitchFamily="18" charset="0"/>
                            <a:sym typeface="Times New Roman" panose="02020603050405020304" pitchFamily="18" charset="0"/>
                          </a:rPr>
                        </m:ctrlPr>
                      </m:fPr>
                      <m:num>
                        <m:r>
                          <a:rPr lang="en-US" altLang="zh-CN" sz="2400" b="0" i="1" smtClean="0">
                            <a:solidFill>
                              <a:schemeClr val="tx1"/>
                            </a:solidFill>
                            <a:latin typeface="Cambria Math" panose="02040503050406030204" pitchFamily="18" charset="0"/>
                            <a:sym typeface="Times New Roman" panose="02020603050405020304" pitchFamily="18" charset="0"/>
                          </a:rPr>
                          <m:t>1</m:t>
                        </m:r>
                      </m:num>
                      <m:den>
                        <m:r>
                          <a:rPr lang="en-US" altLang="zh-CN" sz="2400" b="0" i="1" smtClean="0">
                            <a:solidFill>
                              <a:schemeClr val="tx1"/>
                            </a:solidFill>
                            <a:latin typeface="Cambria Math" panose="02040503050406030204" pitchFamily="18" charset="0"/>
                            <a:sym typeface="Times New Roman" panose="02020603050405020304" pitchFamily="18" charset="0"/>
                          </a:rPr>
                          <m:t>𝑚</m:t>
                        </m:r>
                      </m:den>
                    </m:f>
                    <m:r>
                      <a:rPr lang="en-US" altLang="zh-CN" sz="2400" b="0" i="1" smtClean="0">
                        <a:solidFill>
                          <a:schemeClr val="tx1"/>
                        </a:solidFill>
                        <a:latin typeface="Cambria Math" panose="02040503050406030204" pitchFamily="18" charset="0"/>
                        <a:sym typeface="Times New Roman" panose="02020603050405020304" pitchFamily="18" charset="0"/>
                      </a:rPr>
                      <m:t>𝑙𝑛𝐿</m:t>
                    </m:r>
                  </m:oMath>
                </a14:m>
                <a:r>
                  <a:rPr lang="zh-CN" alt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最小时，参数估计值即为所求。 </a:t>
                </a:r>
              </a:p>
            </p:txBody>
          </p:sp>
        </mc:Choice>
        <mc:Fallback xmlns="">
          <p:sp>
            <p:nvSpPr>
              <p:cNvPr id="16" name="Text Box 16"/>
              <p:cNvSpPr txBox="1">
                <a:spLocks noRot="1" noChangeAspect="1" noMove="1" noResize="1" noEditPoints="1" noAdjustHandles="1" noChangeArrowheads="1" noChangeShapeType="1" noTextEdit="1"/>
              </p:cNvSpPr>
              <p:nvPr/>
            </p:nvSpPr>
            <p:spPr bwMode="auto">
              <a:xfrm>
                <a:off x="184731" y="6161148"/>
                <a:ext cx="8748712" cy="625812"/>
              </a:xfrm>
              <a:prstGeom prst="rect">
                <a:avLst/>
              </a:prstGeom>
              <a:blipFill>
                <a:blip r:embed="rId11"/>
                <a:stretch>
                  <a:fillRect l="-1045" r="-4599" b="-78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7" name="Rectangle 18"/>
          <p:cNvSpPr>
            <a:spLocks noChangeArrowheads="1"/>
          </p:cNvSpPr>
          <p:nvPr/>
        </p:nvSpPr>
        <p:spPr bwMode="auto">
          <a:xfrm>
            <a:off x="0" y="31633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274571458"/>
              </p:ext>
            </p:extLst>
          </p:nvPr>
        </p:nvGraphicFramePr>
        <p:xfrm>
          <a:off x="1938250" y="5363044"/>
          <a:ext cx="5257440" cy="863280"/>
        </p:xfrm>
        <a:graphic>
          <a:graphicData uri="http://schemas.openxmlformats.org/presentationml/2006/ole">
            <mc:AlternateContent xmlns:mc="http://schemas.openxmlformats.org/markup-compatibility/2006">
              <mc:Choice xmlns:v="urn:schemas-microsoft-com:vml" Requires="v">
                <p:oleObj spid="_x0000_s13283" name="公式" r:id="rId12" imgW="2628720" imgH="431640" progId="Equation.3">
                  <p:embed/>
                </p:oleObj>
              </mc:Choice>
              <mc:Fallback>
                <p:oleObj name="公式" r:id="rId12" imgW="2628720" imgH="431640" progId="Equation.3">
                  <p:embed/>
                  <p:pic>
                    <p:nvPicPr>
                      <p:cNvPr id="4" name="对象 3"/>
                      <p:cNvPicPr/>
                      <p:nvPr/>
                    </p:nvPicPr>
                    <p:blipFill>
                      <a:blip r:embed="rId13"/>
                      <a:stretch>
                        <a:fillRect/>
                      </a:stretch>
                    </p:blipFill>
                    <p:spPr>
                      <a:xfrm>
                        <a:off x="1938250" y="5363044"/>
                        <a:ext cx="5257440" cy="863280"/>
                      </a:xfrm>
                      <a:prstGeom prst="rect">
                        <a:avLst/>
                      </a:prstGeom>
                    </p:spPr>
                  </p:pic>
                </p:oleObj>
              </mc:Fallback>
            </mc:AlternateContent>
          </a:graphicData>
        </a:graphic>
      </p:graphicFrame>
      <p:pic>
        <p:nvPicPr>
          <p:cNvPr id="13032" name="Picture 744"/>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887831" y="4593634"/>
            <a:ext cx="5723062" cy="852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33" name="Picture 845"/>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3687" t="6436" r="9589" b="75061"/>
          <a:stretch/>
        </p:blipFill>
        <p:spPr bwMode="auto">
          <a:xfrm>
            <a:off x="5508103" y="1397579"/>
            <a:ext cx="3040765" cy="36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左箭头 1"/>
          <p:cNvSpPr/>
          <p:nvPr/>
        </p:nvSpPr>
        <p:spPr bwMode="auto">
          <a:xfrm>
            <a:off x="4799261" y="1755153"/>
            <a:ext cx="576064" cy="216024"/>
          </a:xfrm>
          <a:prstGeom prst="left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1" name="Picture 845">
            <a:extLst>
              <a:ext uri="{FF2B5EF4-FFF2-40B4-BE49-F238E27FC236}">
                <a16:creationId xmlns:a16="http://schemas.microsoft.com/office/drawing/2014/main" id="{C6C8387C-DE58-4EEF-BA78-4C5F068CB4BA}"/>
              </a:ext>
            </a:extLst>
          </p:cNvPr>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32863" r="18272" b="53816"/>
          <a:stretch/>
        </p:blipFill>
        <p:spPr bwMode="auto">
          <a:xfrm>
            <a:off x="5378829" y="1715996"/>
            <a:ext cx="2865579" cy="261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845">
            <a:extLst>
              <a:ext uri="{FF2B5EF4-FFF2-40B4-BE49-F238E27FC236}">
                <a16:creationId xmlns:a16="http://schemas.microsoft.com/office/drawing/2014/main" id="{FCFA5B78-F63F-49E8-AEBD-D8C31A605800}"/>
              </a:ext>
            </a:extLst>
          </p:cNvPr>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75496" r="-197" b="2870"/>
          <a:stretch/>
        </p:blipFill>
        <p:spPr bwMode="auto">
          <a:xfrm>
            <a:off x="5607393" y="1998718"/>
            <a:ext cx="2865579" cy="34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687905"/>
      </p:ext>
    </p:extLst>
  </p:cSld>
  <p:clrMapOvr>
    <a:masterClrMapping/>
  </p:clrMapOvr>
  <p:transition spd="med">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580865"/>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使用梯度下降方法，迭代求解参数</a:t>
            </a:r>
          </a:p>
        </p:txBody>
      </p:sp>
      <p:grpSp>
        <p:nvGrpSpPr>
          <p:cNvPr id="5" name="Group 10"/>
          <p:cNvGrpSpPr>
            <a:grpSpLocks/>
          </p:cNvGrpSpPr>
          <p:nvPr/>
        </p:nvGrpSpPr>
        <p:grpSpPr bwMode="auto">
          <a:xfrm>
            <a:off x="1143000" y="1671399"/>
            <a:ext cx="6858000" cy="3773488"/>
            <a:chOff x="576" y="384"/>
            <a:chExt cx="4320" cy="2377"/>
          </a:xfrm>
        </p:grpSpPr>
        <p:sp>
          <p:nvSpPr>
            <p:cNvPr id="6" name="Rectangle 8"/>
            <p:cNvSpPr>
              <a:spLocks noChangeArrowheads="1"/>
            </p:cNvSpPr>
            <p:nvPr/>
          </p:nvSpPr>
          <p:spPr bwMode="auto">
            <a:xfrm>
              <a:off x="576" y="384"/>
              <a:ext cx="4320" cy="2377"/>
            </a:xfrm>
            <a:prstGeom prst="rect">
              <a:avLst/>
            </a:prstGeom>
            <a:solidFill>
              <a:schemeClr val="bg1"/>
            </a:solidFill>
            <a:ln w="19050">
              <a:solidFill>
                <a:srgbClr val="1354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Text Box 3"/>
            <p:cNvSpPr txBox="1">
              <a:spLocks noChangeArrowheads="1"/>
            </p:cNvSpPr>
            <p:nvPr/>
          </p:nvSpPr>
          <p:spPr bwMode="auto">
            <a:xfrm>
              <a:off x="751" y="1293"/>
              <a:ext cx="10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回归模型：</a:t>
              </a:r>
            </a:p>
          </p:txBody>
        </p:sp>
        <p:sp>
          <p:nvSpPr>
            <p:cNvPr id="8" name="Text Box 6"/>
            <p:cNvSpPr txBox="1">
              <a:spLocks noChangeArrowheads="1"/>
            </p:cNvSpPr>
            <p:nvPr/>
          </p:nvSpPr>
          <p:spPr bwMode="auto">
            <a:xfrm>
              <a:off x="720" y="480"/>
              <a:ext cx="2988" cy="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参数估计： </a:t>
              </a:r>
              <a:r>
                <a:rPr lang="el-GR" altLang="zh-CN" sz="2400">
                  <a:latin typeface="Times New Roman" panose="02020603050405020304" pitchFamily="18" charset="0"/>
                  <a:ea typeface="微软雅黑" panose="020B0503020204020204" pitchFamily="34" charset="-122"/>
                  <a:sym typeface="Times New Roman" panose="02020603050405020304" pitchFamily="18" charset="0"/>
                </a:rPr>
                <a:t>α</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=-2.869 </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(p=0.0001),</a:t>
              </a:r>
            </a:p>
            <a:p>
              <a:pPr>
                <a:lnSpc>
                  <a:spcPct val="120000"/>
                </a:lnSpc>
                <a:spcBef>
                  <a:spcPct val="50000"/>
                </a:spcBef>
              </a:pP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el-GR" altLang="zh-CN" sz="2400">
                  <a:latin typeface="Times New Roman" panose="02020603050405020304" pitchFamily="18" charset="0"/>
                  <a:ea typeface="微软雅黑" panose="020B0503020204020204" pitchFamily="34" charset="-122"/>
                  <a:sym typeface="Times New Roman" panose="02020603050405020304" pitchFamily="18" charset="0"/>
                </a:rPr>
                <a:t>β</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0.986 (p=0.0468).</a:t>
              </a:r>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 y="1981"/>
              <a:ext cx="2597" cy="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14"/>
          <p:cNvGrpSpPr>
            <a:grpSpLocks/>
          </p:cNvGrpSpPr>
          <p:nvPr/>
        </p:nvGrpSpPr>
        <p:grpSpPr bwMode="auto">
          <a:xfrm>
            <a:off x="4046825" y="3102350"/>
            <a:ext cx="3941763" cy="992188"/>
            <a:chOff x="2986" y="2152"/>
            <a:chExt cx="2483" cy="625"/>
          </a:xfrm>
        </p:grpSpPr>
        <p:sp>
          <p:nvSpPr>
            <p:cNvPr id="11" name="Text Box 12"/>
            <p:cNvSpPr txBox="1">
              <a:spLocks noChangeArrowheads="1"/>
            </p:cNvSpPr>
            <p:nvPr/>
          </p:nvSpPr>
          <p:spPr bwMode="auto">
            <a:xfrm>
              <a:off x="2986" y="2152"/>
              <a:ext cx="2483" cy="291"/>
            </a:xfrm>
            <a:prstGeom prst="rect">
              <a:avLst/>
            </a:prstGeom>
            <a:solidFill>
              <a:srgbClr val="13548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4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如何解释系数的实际意义？</a:t>
              </a:r>
            </a:p>
          </p:txBody>
        </p:sp>
        <p:sp>
          <p:nvSpPr>
            <p:cNvPr id="12" name="Line 13"/>
            <p:cNvSpPr>
              <a:spLocks noChangeShapeType="1"/>
            </p:cNvSpPr>
            <p:nvPr/>
          </p:nvSpPr>
          <p:spPr bwMode="auto">
            <a:xfrm flipH="1">
              <a:off x="4224" y="2489"/>
              <a:ext cx="240" cy="288"/>
            </a:xfrm>
            <a:prstGeom prst="line">
              <a:avLst/>
            </a:prstGeom>
            <a:noFill/>
            <a:ln w="571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5" name="标题 3">
            <a:extLst>
              <a:ext uri="{FF2B5EF4-FFF2-40B4-BE49-F238E27FC236}">
                <a16:creationId xmlns:a16="http://schemas.microsoft.com/office/drawing/2014/main" id="{9DCDE478-537E-483F-B042-C6B04E0C4478}"/>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3.6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逻辑回归参数估计</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2865674278"/>
      </p:ext>
    </p:extLst>
  </p:cSld>
  <p:clrMapOvr>
    <a:masterClrMapping/>
  </p:clrMapOvr>
  <p:transition spd="med">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252000" y="3114821"/>
            <a:ext cx="3276600" cy="48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Logistic </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回归模型：</a:t>
            </a:r>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528" y="3688914"/>
            <a:ext cx="4457143" cy="1005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9"/>
          <p:cNvSpPr txBox="1">
            <a:spLocks noChangeArrowheads="1"/>
          </p:cNvSpPr>
          <p:nvPr/>
        </p:nvSpPr>
        <p:spPr bwMode="auto">
          <a:xfrm>
            <a:off x="252000" y="4866208"/>
            <a:ext cx="86400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0000"/>
              </a:lnSpc>
              <a:spcBef>
                <a:spcPts val="600"/>
              </a:spcBef>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        从</a:t>
            </a:r>
            <a:r>
              <a:rPr lang="el-GR" altLang="zh-CN" sz="2200" dirty="0">
                <a:latin typeface="Times New Roman" panose="02020603050405020304" pitchFamily="18" charset="0"/>
                <a:ea typeface="微软雅黑" panose="020B0503020204020204" pitchFamily="34" charset="-122"/>
                <a:sym typeface="Times New Roman" panose="02020603050405020304" pitchFamily="18" charset="0"/>
              </a:rPr>
              <a:t>β</a:t>
            </a: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=0.986,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得到 </a:t>
            </a: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RR ≈OR= e</a:t>
            </a:r>
            <a:r>
              <a:rPr lang="el-GR" altLang="zh-CN" sz="2200" baseline="30000" dirty="0">
                <a:latin typeface="Times New Roman" panose="02020603050405020304" pitchFamily="18" charset="0"/>
                <a:ea typeface="微软雅黑" panose="020B0503020204020204" pitchFamily="34" charset="-122"/>
                <a:sym typeface="Times New Roman" panose="02020603050405020304" pitchFamily="18" charset="0"/>
              </a:rPr>
              <a:t>β</a:t>
            </a:r>
            <a:r>
              <a:rPr lang="el-GR" altLang="zh-CN" sz="2200"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=2.681</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a:t>
            </a:r>
          </a:p>
          <a:p>
            <a:pPr algn="just">
              <a:lnSpc>
                <a:spcPct val="130000"/>
              </a:lnSpc>
              <a:spcBef>
                <a:spcPts val="600"/>
              </a:spcBef>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        所以</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，手术时间大于</a:t>
            </a: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5</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小时的感染率是手术时间小于或等于</a:t>
            </a: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5</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小时的感染率的</a:t>
            </a: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2.681</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倍，即感染的可能性增加了</a:t>
            </a: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186.1%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14" name="Text Box 17"/>
          <p:cNvSpPr txBox="1">
            <a:spLocks noChangeArrowheads="1"/>
          </p:cNvSpPr>
          <p:nvPr/>
        </p:nvSpPr>
        <p:spPr bwMode="auto">
          <a:xfrm>
            <a:off x="252000" y="817041"/>
            <a:ext cx="27238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例如 手术</a:t>
            </a:r>
            <a:r>
              <a:rPr lang="zh-CN" altLang="en-US" sz="24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感染问题</a:t>
            </a:r>
          </a:p>
        </p:txBody>
      </p:sp>
      <p:pic>
        <p:nvPicPr>
          <p:cNvPr id="15" name="图片 14"/>
          <p:cNvPicPr>
            <a:picLocks noChangeAspect="1"/>
          </p:cNvPicPr>
          <p:nvPr/>
        </p:nvPicPr>
        <p:blipFill>
          <a:blip r:embed="rId3"/>
          <a:stretch>
            <a:fillRect/>
          </a:stretch>
        </p:blipFill>
        <p:spPr>
          <a:xfrm>
            <a:off x="201778" y="1426369"/>
            <a:ext cx="4953095" cy="1603724"/>
          </a:xfrm>
          <a:prstGeom prst="rect">
            <a:avLst/>
          </a:prstGeom>
        </p:spPr>
      </p:pic>
      <p:pic>
        <p:nvPicPr>
          <p:cNvPr id="25602" name="Picture 2"/>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45178" y="817041"/>
            <a:ext cx="3997044" cy="2213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3">
            <a:extLst>
              <a:ext uri="{FF2B5EF4-FFF2-40B4-BE49-F238E27FC236}">
                <a16:creationId xmlns:a16="http://schemas.microsoft.com/office/drawing/2014/main" id="{F2BDBAA0-285B-4215-A025-5DA25E2C9FF1}"/>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3.6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逻辑回归参数解释</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725090165"/>
      </p:ext>
    </p:extLst>
  </p:cSld>
  <p:clrMapOvr>
    <a:masterClrMapping/>
  </p:clrMapOvr>
  <p:transition spd="med">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04991" y="1133334"/>
            <a:ext cx="8496944" cy="4836079"/>
          </a:xfrm>
          <a:prstGeom prst="roundRect">
            <a:avLst>
              <a:gd name="adj" fmla="val 5795"/>
            </a:avLst>
          </a:prstGeom>
          <a:solidFill>
            <a:srgbClr val="13548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Rectangle 3"/>
          <p:cNvSpPr>
            <a:spLocks noChangeArrowheads="1"/>
          </p:cNvSpPr>
          <p:nvPr/>
        </p:nvSpPr>
        <p:spPr bwMode="auto">
          <a:xfrm>
            <a:off x="2503273" y="2788568"/>
            <a:ext cx="1980000" cy="29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p>
            <a:pPr>
              <a:lnSpc>
                <a:spcPct val="150000"/>
              </a:lnSpc>
            </a:pPr>
            <a:r>
              <a:rPr lang="en-US" sz="1800" b="1">
                <a:solidFill>
                  <a:srgbClr val="FFFFFF"/>
                </a:solidFill>
                <a:latin typeface="Times New Roman" panose="02020603050405020304" pitchFamily="18" charset="0"/>
                <a:ea typeface="微软雅黑" pitchFamily="34" charset="-122"/>
                <a:sym typeface="Times New Roman" panose="02020603050405020304" pitchFamily="18" charset="0"/>
              </a:rPr>
              <a:t>训练数据的条目数</a:t>
            </a:r>
          </a:p>
          <a:p>
            <a:pPr>
              <a:lnSpc>
                <a:spcPct val="150000"/>
              </a:lnSpc>
            </a:pPr>
            <a:endParaRPr lang="zh-CN" altLang="en-US" sz="18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en-US" sz="1500">
                <a:solidFill>
                  <a:srgbClr val="FFFFFF"/>
                </a:solidFill>
                <a:latin typeface="Times New Roman" panose="02020603050405020304" pitchFamily="18" charset="0"/>
                <a:ea typeface="微软雅黑" pitchFamily="34" charset="-122"/>
                <a:sym typeface="Times New Roman" panose="02020603050405020304" pitchFamily="18" charset="0"/>
              </a:rPr>
              <a:t>一条训练数据是由一对输入数据和输出数据组成的输入数据的维度n </a:t>
            </a:r>
          </a:p>
          <a:p>
            <a:pPr>
              <a:lnSpc>
                <a:spcPct val="150000"/>
              </a:lnSpc>
            </a:pPr>
            <a:r>
              <a:rPr lang="en-US" sz="1500">
                <a:solidFill>
                  <a:srgbClr val="FFFFFF"/>
                </a:solidFill>
                <a:latin typeface="Times New Roman" panose="02020603050405020304" pitchFamily="18" charset="0"/>
                <a:ea typeface="微软雅黑" pitchFamily="34" charset="-122"/>
                <a:sym typeface="Times New Roman" panose="02020603050405020304" pitchFamily="18" charset="0"/>
              </a:rPr>
              <a:t>(特征的个数，</a:t>
            </a:r>
            <a:r>
              <a:rPr lang="zh-CN" altLang="en-US" sz="1500">
                <a:solidFill>
                  <a:srgbClr val="FFFFFF"/>
                </a:solidFill>
                <a:latin typeface="Times New Roman" panose="02020603050405020304" pitchFamily="18" charset="0"/>
                <a:ea typeface="微软雅黑" pitchFamily="34" charset="-122"/>
                <a:sym typeface="Times New Roman" panose="02020603050405020304" pitchFamily="18" charset="0"/>
              </a:rPr>
              <a:t>#</a:t>
            </a:r>
            <a:r>
              <a:rPr lang="en-US" sz="1500">
                <a:solidFill>
                  <a:srgbClr val="FFFFFF"/>
                </a:solidFill>
                <a:latin typeface="Times New Roman" panose="02020603050405020304" pitchFamily="18" charset="0"/>
                <a:ea typeface="微软雅黑" pitchFamily="34" charset="-122"/>
                <a:sym typeface="Times New Roman" panose="02020603050405020304" pitchFamily="18" charset="0"/>
              </a:rPr>
              <a:t>features) </a:t>
            </a:r>
          </a:p>
        </p:txBody>
      </p:sp>
      <p:sp>
        <p:nvSpPr>
          <p:cNvPr id="7" name="Rectangle 4"/>
          <p:cNvSpPr>
            <a:spLocks noChangeArrowheads="1"/>
          </p:cNvSpPr>
          <p:nvPr/>
        </p:nvSpPr>
        <p:spPr bwMode="auto">
          <a:xfrm>
            <a:off x="6517539" y="2817306"/>
            <a:ext cx="1980000" cy="196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6" rIns="68571" bIns="34286">
            <a:spAutoFit/>
          </a:bodyPr>
          <a:lstStyle/>
          <a:p>
            <a:pPr algn="ctr">
              <a:lnSpc>
                <a:spcPct val="150000"/>
              </a:lnSpc>
            </a:pPr>
            <a:r>
              <a:rPr lang="en-US" sz="1800" b="1">
                <a:solidFill>
                  <a:srgbClr val="FFFFFF"/>
                </a:solidFill>
                <a:latin typeface="Times New Roman" panose="02020603050405020304" pitchFamily="18" charset="0"/>
                <a:ea typeface="微软雅黑" pitchFamily="34" charset="-122"/>
                <a:sym typeface="Times New Roman" panose="02020603050405020304" pitchFamily="18" charset="0"/>
              </a:rPr>
              <a:t>拟合的函数</a:t>
            </a:r>
          </a:p>
          <a:p>
            <a:pPr algn="ctr">
              <a:lnSpc>
                <a:spcPct val="150000"/>
              </a:lnSpc>
            </a:pPr>
            <a:r>
              <a:rPr lang="en-US" sz="1800" b="1">
                <a:solidFill>
                  <a:srgbClr val="FFFFFF"/>
                </a:solidFill>
                <a:latin typeface="Times New Roman" panose="02020603050405020304" pitchFamily="18" charset="0"/>
                <a:ea typeface="微软雅黑" pitchFamily="34" charset="-122"/>
                <a:sym typeface="Times New Roman" panose="02020603050405020304" pitchFamily="18" charset="0"/>
              </a:rPr>
              <a:t>（假设或者模型）</a:t>
            </a:r>
          </a:p>
          <a:p>
            <a:pPr>
              <a:lnSpc>
                <a:spcPct val="150000"/>
              </a:lnSpc>
            </a:pPr>
            <a:endParaRPr lang="zh-CN" altLang="en-US" sz="18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en-US" sz="1500">
                <a:solidFill>
                  <a:srgbClr val="FFFFFF"/>
                </a:solidFill>
                <a:latin typeface="Times New Roman" panose="02020603050405020304" pitchFamily="18" charset="0"/>
                <a:ea typeface="微软雅黑" pitchFamily="34" charset="-122"/>
                <a:sym typeface="Times New Roman" panose="02020603050405020304" pitchFamily="18" charset="0"/>
              </a:rPr>
              <a:t>一般写做 y = h(x) </a:t>
            </a:r>
          </a:p>
          <a:p>
            <a:pPr>
              <a:lnSpc>
                <a:spcPct val="150000"/>
              </a:lnSpc>
            </a:pPr>
            <a:endParaRPr lang="en-US" sz="1500">
              <a:solidFill>
                <a:srgbClr val="FFFFFF"/>
              </a:solidFill>
              <a:latin typeface="Times New Roman" panose="02020603050405020304" pitchFamily="18" charset="0"/>
              <a:ea typeface="微软雅黑" pitchFamily="34" charset="-122"/>
              <a:sym typeface="Times New Roman" panose="02020603050405020304" pitchFamily="18" charset="0"/>
            </a:endParaRPr>
          </a:p>
        </p:txBody>
      </p:sp>
      <p:sp>
        <p:nvSpPr>
          <p:cNvPr id="8" name="Rectangle 5"/>
          <p:cNvSpPr>
            <a:spLocks noChangeArrowheads="1"/>
          </p:cNvSpPr>
          <p:nvPr/>
        </p:nvSpPr>
        <p:spPr bwMode="auto">
          <a:xfrm>
            <a:off x="4670816" y="2817306"/>
            <a:ext cx="1620000" cy="187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p>
            <a:pPr algn="ctr">
              <a:lnSpc>
                <a:spcPct val="150000"/>
              </a:lnSpc>
            </a:pPr>
            <a:r>
              <a:rPr lang="en-US" sz="1800" b="1">
                <a:solidFill>
                  <a:srgbClr val="FFFFFF"/>
                </a:solidFill>
                <a:latin typeface="Times New Roman" panose="02020603050405020304" pitchFamily="18" charset="0"/>
                <a:ea typeface="微软雅黑" pitchFamily="34" charset="-122"/>
                <a:sym typeface="Times New Roman" panose="02020603050405020304" pitchFamily="18" charset="0"/>
              </a:rPr>
              <a:t>房屋销售价钱</a:t>
            </a:r>
          </a:p>
          <a:p>
            <a:pPr>
              <a:lnSpc>
                <a:spcPct val="150000"/>
              </a:lnSpc>
            </a:pPr>
            <a:endParaRPr lang="zh-CN" altLang="en-US" sz="15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en-US" sz="1700" b="1">
                <a:solidFill>
                  <a:srgbClr val="FFFFFF"/>
                </a:solidFill>
                <a:latin typeface="Times New Roman" panose="02020603050405020304" pitchFamily="18" charset="0"/>
                <a:ea typeface="微软雅黑" pitchFamily="34" charset="-122"/>
                <a:sym typeface="Times New Roman" panose="02020603050405020304" pitchFamily="18" charset="0"/>
              </a:rPr>
              <a:t>输出数据</a:t>
            </a:r>
            <a:r>
              <a:rPr lang="en-US" sz="1500">
                <a:solidFill>
                  <a:srgbClr val="FFFFFF"/>
                </a:solidFill>
                <a:latin typeface="Times New Roman" panose="02020603050405020304" pitchFamily="18" charset="0"/>
                <a:ea typeface="微软雅黑" pitchFamily="34" charset="-122"/>
                <a:sym typeface="Times New Roman" panose="02020603050405020304" pitchFamily="18" charset="0"/>
              </a:rPr>
              <a:t>，一般称为y </a:t>
            </a:r>
          </a:p>
          <a:p>
            <a:pPr>
              <a:lnSpc>
                <a:spcPct val="150000"/>
              </a:lnSpc>
            </a:pPr>
            <a:endParaRPr lang="en-US" sz="1500">
              <a:solidFill>
                <a:srgbClr val="FFFFFF"/>
              </a:solidFill>
              <a:latin typeface="Times New Roman" panose="02020603050405020304" pitchFamily="18" charset="0"/>
              <a:ea typeface="微软雅黑" pitchFamily="34" charset="-122"/>
              <a:sym typeface="Times New Roman" panose="02020603050405020304" pitchFamily="18" charset="0"/>
            </a:endParaRPr>
          </a:p>
        </p:txBody>
      </p:sp>
      <p:sp>
        <p:nvSpPr>
          <p:cNvPr id="9" name="Rectangle 6"/>
          <p:cNvSpPr>
            <a:spLocks noChangeArrowheads="1"/>
          </p:cNvSpPr>
          <p:nvPr/>
        </p:nvSpPr>
        <p:spPr bwMode="auto">
          <a:xfrm>
            <a:off x="555192" y="2788568"/>
            <a:ext cx="1760538" cy="307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p>
            <a:pPr>
              <a:lnSpc>
                <a:spcPct val="150000"/>
              </a:lnSpc>
            </a:pPr>
            <a:r>
              <a:rPr lang="en-US" sz="1800" b="1">
                <a:solidFill>
                  <a:srgbClr val="FFFFFF"/>
                </a:solidFill>
                <a:latin typeface="Times New Roman" panose="02020603050405020304" pitchFamily="18" charset="0"/>
                <a:ea typeface="微软雅黑" pitchFamily="34" charset="-122"/>
                <a:sym typeface="Times New Roman" panose="02020603050405020304" pitchFamily="18" charset="0"/>
              </a:rPr>
              <a:t>房屋销售记录表</a:t>
            </a:r>
            <a:endParaRPr lang="zh-CN" altLang="en-US" sz="18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endParaRPr lang="zh-CN" altLang="en-US" sz="18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en-US" sz="1700">
                <a:solidFill>
                  <a:srgbClr val="FFFFFF"/>
                </a:solidFill>
                <a:latin typeface="Times New Roman" panose="02020603050405020304" pitchFamily="18" charset="0"/>
                <a:ea typeface="微软雅黑" pitchFamily="34" charset="-122"/>
                <a:sym typeface="Times New Roman" panose="02020603050405020304" pitchFamily="18" charset="0"/>
              </a:rPr>
              <a:t>训练集</a:t>
            </a:r>
            <a:r>
              <a:rPr lang="en-US" sz="1500">
                <a:solidFill>
                  <a:srgbClr val="FFFFFF"/>
                </a:solidFill>
                <a:latin typeface="Times New Roman" panose="02020603050405020304" pitchFamily="18" charset="0"/>
                <a:ea typeface="微软雅黑" pitchFamily="34" charset="-122"/>
                <a:sym typeface="Times New Roman" panose="02020603050405020304" pitchFamily="18" charset="0"/>
              </a:rPr>
              <a:t>(training set)或者训练数据(training data), 是我们流程中的</a:t>
            </a:r>
            <a:r>
              <a:rPr lang="en-US" sz="1700" b="1">
                <a:solidFill>
                  <a:srgbClr val="FFFFFF"/>
                </a:solidFill>
                <a:latin typeface="Times New Roman" panose="02020603050405020304" pitchFamily="18" charset="0"/>
                <a:ea typeface="微软雅黑" pitchFamily="34" charset="-122"/>
                <a:sym typeface="Times New Roman" panose="02020603050405020304" pitchFamily="18" charset="0"/>
              </a:rPr>
              <a:t>输入数据</a:t>
            </a:r>
            <a:r>
              <a:rPr lang="en-US" sz="1500">
                <a:solidFill>
                  <a:srgbClr val="FFFFFF"/>
                </a:solidFill>
                <a:latin typeface="Times New Roman" panose="02020603050405020304" pitchFamily="18" charset="0"/>
                <a:ea typeface="微软雅黑" pitchFamily="34" charset="-122"/>
                <a:sym typeface="Times New Roman" panose="02020603050405020304" pitchFamily="18" charset="0"/>
              </a:rPr>
              <a:t>，一般称为x </a:t>
            </a:r>
          </a:p>
          <a:p>
            <a:pPr>
              <a:lnSpc>
                <a:spcPct val="150000"/>
              </a:lnSpc>
            </a:pPr>
            <a:endParaRPr lang="en-US" sz="1500">
              <a:solidFill>
                <a:srgbClr val="FFFFFF"/>
              </a:solidFill>
              <a:latin typeface="Times New Roman" panose="02020603050405020304" pitchFamily="18" charset="0"/>
              <a:ea typeface="微软雅黑" pitchFamily="34" charset="-122"/>
              <a:sym typeface="Times New Roman" panose="02020603050405020304" pitchFamily="18" charset="0"/>
            </a:endParaRPr>
          </a:p>
        </p:txBody>
      </p:sp>
      <p:pic>
        <p:nvPicPr>
          <p:cNvPr id="10" name="Picture 4" descr="\\MAGNUM\Projects\Microsoft\Cloud Power FY12\Design\ICONS_PNG\Private_Cloud.png"/>
          <p:cNvPicPr preferRelativeResize="0">
            <a:picLocks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728526" y="1301358"/>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MAGNUM\Projects\Microsoft\Cloud Power FY12\Design\ICONS_PNG\Continuous_Availability.png"/>
          <p:cNvPicPr preferRelativeResize="0">
            <a:picLocks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4724722" y="1301358"/>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MAGNUM\Projects\Microsoft\Cloud Power FY12\Design\Icons\PNGs\Cross Platform.png"/>
          <p:cNvPicPr preferRelativeResize="0">
            <a:picLocks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2726624" y="1301358"/>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MAGNUM\Projects\Microsoft\Cloud Power FY12\Design\ICONS_PNG\Consistent_Development_and_Deployment_Platform.png"/>
          <p:cNvPicPr preferRelativeResize="0">
            <a:picLocks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6722819" y="1301358"/>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3">
            <a:extLst>
              <a:ext uri="{FF2B5EF4-FFF2-40B4-BE49-F238E27FC236}">
                <a16:creationId xmlns:a16="http://schemas.microsoft.com/office/drawing/2014/main" id="{6F7DC666-4D2B-4A97-801E-81CA5C347219}"/>
              </a:ext>
            </a:extLst>
          </p:cNvPr>
          <p:cNvSpPr txBox="1">
            <a:spLocks/>
          </p:cNvSpPr>
          <p:nvPr/>
        </p:nvSpPr>
        <p:spPr>
          <a:xfrm>
            <a:off x="756000" y="108000"/>
            <a:ext cx="237584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案例引入</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515466139"/>
      </p:ext>
    </p:extLst>
  </p:cSld>
  <p:clrMapOvr>
    <a:masterClrMapping/>
  </p:clrMapOvr>
  <p:transition spd="med">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652518888"/>
              </p:ext>
            </p:extLst>
          </p:nvPr>
        </p:nvGraphicFramePr>
        <p:xfrm>
          <a:off x="1331119" y="703655"/>
          <a:ext cx="6481762" cy="573088"/>
        </p:xfrm>
        <a:graphic>
          <a:graphicData uri="http://schemas.openxmlformats.org/presentationml/2006/ole">
            <mc:AlternateContent xmlns:mc="http://schemas.openxmlformats.org/markup-compatibility/2006">
              <mc:Choice xmlns:v="urn:schemas-microsoft-com:vml" Requires="v">
                <p:oleObj spid="_x0000_s28832" name="Equation" r:id="rId4" imgW="2692400" imgH="241300" progId="Equation.DSMT4">
                  <p:embed/>
                </p:oleObj>
              </mc:Choice>
              <mc:Fallback>
                <p:oleObj name="Equation" r:id="rId4" imgW="26924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119" y="703655"/>
                        <a:ext cx="6481762" cy="573088"/>
                      </a:xfrm>
                      <a:prstGeom prst="rect">
                        <a:avLst/>
                      </a:prstGeom>
                      <a:noFill/>
                      <a:ln w="9525">
                        <a:noFill/>
                        <a:miter lim="800000"/>
                        <a:headEnd/>
                        <a:tailEnd/>
                      </a:ln>
                    </p:spPr>
                  </p:pic>
                </p:oleObj>
              </mc:Fallback>
            </mc:AlternateContent>
          </a:graphicData>
        </a:graphic>
      </p:graphicFrame>
      <p:sp>
        <p:nvSpPr>
          <p:cNvPr id="29" name="标题 3">
            <a:extLst>
              <a:ext uri="{FF2B5EF4-FFF2-40B4-BE49-F238E27FC236}">
                <a16:creationId xmlns:a16="http://schemas.microsoft.com/office/drawing/2014/main" id="{A7CEB8A6-61E6-42B4-8377-F753B2145039}"/>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3.7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逻辑回归正则化</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2" name="object 4">
            <a:extLst>
              <a:ext uri="{FF2B5EF4-FFF2-40B4-BE49-F238E27FC236}">
                <a16:creationId xmlns:a16="http://schemas.microsoft.com/office/drawing/2014/main" id="{57BC99EA-278A-4021-B884-942AFC78E0A0}"/>
              </a:ext>
            </a:extLst>
          </p:cNvPr>
          <p:cNvSpPr/>
          <p:nvPr/>
        </p:nvSpPr>
        <p:spPr>
          <a:xfrm>
            <a:off x="951459" y="2122944"/>
            <a:ext cx="103188" cy="3529012"/>
          </a:xfrm>
          <a:custGeom>
            <a:avLst/>
            <a:gdLst/>
            <a:ahLst/>
            <a:cxnLst/>
            <a:rect l="l" t="t" r="r" b="b"/>
            <a:pathLst>
              <a:path w="103505" h="3528695">
                <a:moveTo>
                  <a:pt x="51688" y="25109"/>
                </a:moveTo>
                <a:lnTo>
                  <a:pt x="45338" y="35995"/>
                </a:lnTo>
                <a:lnTo>
                  <a:pt x="45338" y="3528390"/>
                </a:lnTo>
                <a:lnTo>
                  <a:pt x="58038" y="3528390"/>
                </a:lnTo>
                <a:lnTo>
                  <a:pt x="58038" y="35995"/>
                </a:lnTo>
                <a:lnTo>
                  <a:pt x="51688" y="25109"/>
                </a:lnTo>
                <a:close/>
              </a:path>
              <a:path w="103505" h="3528695">
                <a:moveTo>
                  <a:pt x="51688" y="0"/>
                </a:moveTo>
                <a:lnTo>
                  <a:pt x="0" y="88645"/>
                </a:lnTo>
                <a:lnTo>
                  <a:pt x="1016" y="92455"/>
                </a:lnTo>
                <a:lnTo>
                  <a:pt x="7112" y="96012"/>
                </a:lnTo>
                <a:lnTo>
                  <a:pt x="10921" y="94995"/>
                </a:lnTo>
                <a:lnTo>
                  <a:pt x="45338" y="35995"/>
                </a:lnTo>
                <a:lnTo>
                  <a:pt x="45338" y="12572"/>
                </a:lnTo>
                <a:lnTo>
                  <a:pt x="59020" y="12572"/>
                </a:lnTo>
                <a:lnTo>
                  <a:pt x="51688" y="0"/>
                </a:lnTo>
                <a:close/>
              </a:path>
              <a:path w="103505" h="3528695">
                <a:moveTo>
                  <a:pt x="59020" y="12572"/>
                </a:moveTo>
                <a:lnTo>
                  <a:pt x="58038" y="12572"/>
                </a:lnTo>
                <a:lnTo>
                  <a:pt x="58038" y="35995"/>
                </a:lnTo>
                <a:lnTo>
                  <a:pt x="92456" y="94995"/>
                </a:lnTo>
                <a:lnTo>
                  <a:pt x="96266" y="96012"/>
                </a:lnTo>
                <a:lnTo>
                  <a:pt x="102362" y="92455"/>
                </a:lnTo>
                <a:lnTo>
                  <a:pt x="103377" y="88645"/>
                </a:lnTo>
                <a:lnTo>
                  <a:pt x="59020" y="12572"/>
                </a:lnTo>
                <a:close/>
              </a:path>
              <a:path w="103505" h="3528695">
                <a:moveTo>
                  <a:pt x="58038" y="12572"/>
                </a:moveTo>
                <a:lnTo>
                  <a:pt x="45338" y="12572"/>
                </a:lnTo>
                <a:lnTo>
                  <a:pt x="45338" y="35995"/>
                </a:lnTo>
                <a:lnTo>
                  <a:pt x="51688" y="25109"/>
                </a:lnTo>
                <a:lnTo>
                  <a:pt x="46227" y="15747"/>
                </a:lnTo>
                <a:lnTo>
                  <a:pt x="58038" y="15747"/>
                </a:lnTo>
                <a:lnTo>
                  <a:pt x="58038" y="12572"/>
                </a:lnTo>
                <a:close/>
              </a:path>
              <a:path w="103505" h="3528695">
                <a:moveTo>
                  <a:pt x="58038" y="15747"/>
                </a:moveTo>
                <a:lnTo>
                  <a:pt x="57150" y="15747"/>
                </a:lnTo>
                <a:lnTo>
                  <a:pt x="51688" y="25109"/>
                </a:lnTo>
                <a:lnTo>
                  <a:pt x="58038" y="35995"/>
                </a:lnTo>
                <a:lnTo>
                  <a:pt x="58038" y="15747"/>
                </a:lnTo>
                <a:close/>
              </a:path>
              <a:path w="103505" h="3528695">
                <a:moveTo>
                  <a:pt x="57150" y="15747"/>
                </a:moveTo>
                <a:lnTo>
                  <a:pt x="46227" y="15747"/>
                </a:lnTo>
                <a:lnTo>
                  <a:pt x="51688" y="25109"/>
                </a:lnTo>
                <a:lnTo>
                  <a:pt x="57150" y="15747"/>
                </a:lnTo>
                <a:close/>
              </a:path>
            </a:pathLst>
          </a:custGeom>
          <a:solidFill>
            <a:srgbClr val="000000"/>
          </a:solidFill>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33" name="object 5">
            <a:extLst>
              <a:ext uri="{FF2B5EF4-FFF2-40B4-BE49-F238E27FC236}">
                <a16:creationId xmlns:a16="http://schemas.microsoft.com/office/drawing/2014/main" id="{AD9A1498-1B40-45C2-AEAD-5DA9432E685A}"/>
              </a:ext>
            </a:extLst>
          </p:cNvPr>
          <p:cNvSpPr/>
          <p:nvPr/>
        </p:nvSpPr>
        <p:spPr>
          <a:xfrm>
            <a:off x="1003847" y="5597981"/>
            <a:ext cx="5004000" cy="103188"/>
          </a:xfrm>
          <a:custGeom>
            <a:avLst/>
            <a:gdLst/>
            <a:ahLst/>
            <a:cxnLst/>
            <a:rect l="l" t="t" r="r" b="b"/>
            <a:pathLst>
              <a:path w="5760720" h="103504">
                <a:moveTo>
                  <a:pt x="5735437" y="51701"/>
                </a:moveTo>
                <a:lnTo>
                  <a:pt x="5665597" y="92430"/>
                </a:lnTo>
                <a:lnTo>
                  <a:pt x="5664581" y="96316"/>
                </a:lnTo>
                <a:lnTo>
                  <a:pt x="5668136" y="102374"/>
                </a:lnTo>
                <a:lnTo>
                  <a:pt x="5672074" y="103403"/>
                </a:lnTo>
                <a:lnTo>
                  <a:pt x="5749832" y="58051"/>
                </a:lnTo>
                <a:lnTo>
                  <a:pt x="5748528" y="58051"/>
                </a:lnTo>
                <a:lnTo>
                  <a:pt x="5748528" y="57188"/>
                </a:lnTo>
                <a:lnTo>
                  <a:pt x="5744845" y="57188"/>
                </a:lnTo>
                <a:lnTo>
                  <a:pt x="5735437" y="51701"/>
                </a:lnTo>
                <a:close/>
              </a:path>
              <a:path w="5760720" h="103504">
                <a:moveTo>
                  <a:pt x="5724548" y="45351"/>
                </a:moveTo>
                <a:lnTo>
                  <a:pt x="0" y="45351"/>
                </a:lnTo>
                <a:lnTo>
                  <a:pt x="0" y="58051"/>
                </a:lnTo>
                <a:lnTo>
                  <a:pt x="5724548" y="58051"/>
                </a:lnTo>
                <a:lnTo>
                  <a:pt x="5735437" y="51701"/>
                </a:lnTo>
                <a:lnTo>
                  <a:pt x="5724548" y="45351"/>
                </a:lnTo>
                <a:close/>
              </a:path>
              <a:path w="5760720" h="103504">
                <a:moveTo>
                  <a:pt x="5749835" y="45351"/>
                </a:moveTo>
                <a:lnTo>
                  <a:pt x="5748528" y="45351"/>
                </a:lnTo>
                <a:lnTo>
                  <a:pt x="5748528" y="58051"/>
                </a:lnTo>
                <a:lnTo>
                  <a:pt x="5749832" y="58051"/>
                </a:lnTo>
                <a:lnTo>
                  <a:pt x="5760720" y="51701"/>
                </a:lnTo>
                <a:lnTo>
                  <a:pt x="5749835" y="45351"/>
                </a:lnTo>
                <a:close/>
              </a:path>
              <a:path w="5760720" h="103504">
                <a:moveTo>
                  <a:pt x="5744845" y="46215"/>
                </a:moveTo>
                <a:lnTo>
                  <a:pt x="5735437" y="51701"/>
                </a:lnTo>
                <a:lnTo>
                  <a:pt x="5744845" y="57188"/>
                </a:lnTo>
                <a:lnTo>
                  <a:pt x="5744845" y="46215"/>
                </a:lnTo>
                <a:close/>
              </a:path>
              <a:path w="5760720" h="103504">
                <a:moveTo>
                  <a:pt x="5748528" y="46215"/>
                </a:moveTo>
                <a:lnTo>
                  <a:pt x="5744845" y="46215"/>
                </a:lnTo>
                <a:lnTo>
                  <a:pt x="5744845" y="57188"/>
                </a:lnTo>
                <a:lnTo>
                  <a:pt x="5748528" y="57188"/>
                </a:lnTo>
                <a:lnTo>
                  <a:pt x="5748528" y="46215"/>
                </a:lnTo>
                <a:close/>
              </a:path>
              <a:path w="5760720" h="103504">
                <a:moveTo>
                  <a:pt x="5672074" y="0"/>
                </a:moveTo>
                <a:lnTo>
                  <a:pt x="5668136" y="1015"/>
                </a:lnTo>
                <a:lnTo>
                  <a:pt x="5664581" y="7086"/>
                </a:lnTo>
                <a:lnTo>
                  <a:pt x="5665597" y="10972"/>
                </a:lnTo>
                <a:lnTo>
                  <a:pt x="5735437" y="51701"/>
                </a:lnTo>
                <a:lnTo>
                  <a:pt x="5744845" y="46215"/>
                </a:lnTo>
                <a:lnTo>
                  <a:pt x="5748528" y="46215"/>
                </a:lnTo>
                <a:lnTo>
                  <a:pt x="5748528" y="45351"/>
                </a:lnTo>
                <a:lnTo>
                  <a:pt x="5749835" y="45351"/>
                </a:lnTo>
                <a:lnTo>
                  <a:pt x="5672074" y="0"/>
                </a:lnTo>
                <a:close/>
              </a:path>
            </a:pathLst>
          </a:custGeom>
          <a:solidFill>
            <a:srgbClr val="000000"/>
          </a:solidFill>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grpSp>
        <p:nvGrpSpPr>
          <p:cNvPr id="13" name="组合 12">
            <a:extLst>
              <a:ext uri="{FF2B5EF4-FFF2-40B4-BE49-F238E27FC236}">
                <a16:creationId xmlns:a16="http://schemas.microsoft.com/office/drawing/2014/main" id="{2DD6070C-7FDB-4F2B-84A6-C89A3E5E9227}"/>
              </a:ext>
            </a:extLst>
          </p:cNvPr>
          <p:cNvGrpSpPr/>
          <p:nvPr/>
        </p:nvGrpSpPr>
        <p:grpSpPr>
          <a:xfrm>
            <a:off x="1423334" y="1401886"/>
            <a:ext cx="6463118" cy="492443"/>
            <a:chOff x="934676" y="1340774"/>
            <a:chExt cx="6463118" cy="492443"/>
          </a:xfrm>
        </p:grpSpPr>
        <p:sp>
          <p:nvSpPr>
            <p:cNvPr id="31" name="object 3">
              <a:extLst>
                <a:ext uri="{FF2B5EF4-FFF2-40B4-BE49-F238E27FC236}">
                  <a16:creationId xmlns:a16="http://schemas.microsoft.com/office/drawing/2014/main" id="{988E0BB1-560B-4CF9-AB95-58630B06133E}"/>
                </a:ext>
              </a:extLst>
            </p:cNvPr>
            <p:cNvSpPr txBox="1">
              <a:spLocks noChangeArrowheads="1"/>
            </p:cNvSpPr>
            <p:nvPr/>
          </p:nvSpPr>
          <p:spPr bwMode="auto">
            <a:xfrm>
              <a:off x="4153232" y="1430996"/>
              <a:ext cx="32445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4025" indent="-441325">
                <a:tabLst>
                  <a:tab pos="454025" algn="l"/>
                </a:tabLst>
                <a:defRPr>
                  <a:solidFill>
                    <a:schemeClr val="tx1"/>
                  </a:solidFill>
                  <a:latin typeface="Tahoma" panose="020B0604030504040204" pitchFamily="34" charset="0"/>
                  <a:ea typeface="宋体" panose="02010600030101010101" pitchFamily="2" charset="-122"/>
                </a:defRPr>
              </a:lvl1pPr>
              <a:lvl2pPr marL="742950" indent="-285750">
                <a:tabLst>
                  <a:tab pos="454025" algn="l"/>
                </a:tabLst>
                <a:defRPr>
                  <a:solidFill>
                    <a:schemeClr val="tx1"/>
                  </a:solidFill>
                  <a:latin typeface="Tahoma" panose="020B0604030504040204" pitchFamily="34" charset="0"/>
                  <a:ea typeface="宋体" panose="02010600030101010101" pitchFamily="2" charset="-122"/>
                </a:defRPr>
              </a:lvl2pPr>
              <a:lvl3pPr marL="1143000" indent="-228600">
                <a:tabLst>
                  <a:tab pos="454025" algn="l"/>
                </a:tabLst>
                <a:defRPr>
                  <a:solidFill>
                    <a:schemeClr val="tx1"/>
                  </a:solidFill>
                  <a:latin typeface="Tahoma" panose="020B0604030504040204" pitchFamily="34" charset="0"/>
                  <a:ea typeface="宋体" panose="02010600030101010101" pitchFamily="2" charset="-122"/>
                </a:defRPr>
              </a:lvl3pPr>
              <a:lvl4pPr marL="1600200" indent="-228600">
                <a:tabLst>
                  <a:tab pos="454025" algn="l"/>
                </a:tabLst>
                <a:defRPr>
                  <a:solidFill>
                    <a:schemeClr val="tx1"/>
                  </a:solidFill>
                  <a:latin typeface="Tahoma" panose="020B0604030504040204" pitchFamily="34" charset="0"/>
                  <a:ea typeface="宋体" panose="02010600030101010101" pitchFamily="2" charset="-122"/>
                </a:defRPr>
              </a:lvl4pPr>
              <a:lvl5pPr marL="2057400" indent="-228600">
                <a:tabLst>
                  <a:tab pos="454025"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9pPr>
            </a:lstStyle>
            <a:p>
              <a:pPr marL="12700" indent="0" eaLnBrk="1" hangingPunct="1"/>
              <a:r>
                <a:rPr lang="zh-CN" altLang="zh-CN" sz="2400">
                  <a:solidFill>
                    <a:srgbClr val="000000"/>
                  </a:solidFill>
                  <a:latin typeface="微软雅黑" panose="020B0503020204020204" charset="-122"/>
                  <a:ea typeface="微软雅黑" panose="020B0503020204020204" charset="-122"/>
                </a:rPr>
                <a:t>对应</a:t>
              </a:r>
              <a:r>
                <a:rPr lang="zh-CN" altLang="zh-CN" sz="2400" dirty="0">
                  <a:solidFill>
                    <a:srgbClr val="000000"/>
                  </a:solidFill>
                  <a:latin typeface="微软雅黑" panose="020B0503020204020204" charset="-122"/>
                  <a:ea typeface="微软雅黑" panose="020B0503020204020204" charset="-122"/>
                </a:rPr>
                <a:t>于平面的一根直线</a:t>
              </a:r>
              <a:endParaRPr lang="zh-CN" altLang="zh-CN" sz="2000" dirty="0">
                <a:solidFill>
                  <a:srgbClr val="000000"/>
                </a:solidFill>
                <a:latin typeface="微软雅黑" panose="020B0503020204020204" charset="-122"/>
                <a:ea typeface="微软雅黑" panose="020B0503020204020204" charset="-122"/>
              </a:endParaRPr>
            </a:p>
          </p:txBody>
        </p:sp>
        <p:sp>
          <p:nvSpPr>
            <p:cNvPr id="34" name="object 6">
              <a:extLst>
                <a:ext uri="{FF2B5EF4-FFF2-40B4-BE49-F238E27FC236}">
                  <a16:creationId xmlns:a16="http://schemas.microsoft.com/office/drawing/2014/main" id="{1FB0B41B-5670-41D7-97D1-7515EE3D8C93}"/>
                </a:ext>
              </a:extLst>
            </p:cNvPr>
            <p:cNvSpPr txBox="1">
              <a:spLocks noChangeArrowheads="1"/>
            </p:cNvSpPr>
            <p:nvPr/>
          </p:nvSpPr>
          <p:spPr bwMode="auto">
            <a:xfrm>
              <a:off x="934676" y="1340774"/>
              <a:ext cx="34069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tabLst>
                  <a:tab pos="1112520" algn="l"/>
                </a:tabLst>
                <a:defRPr>
                  <a:solidFill>
                    <a:schemeClr val="tx1"/>
                  </a:solidFill>
                  <a:latin typeface="Tahoma" panose="020B0604030504040204" pitchFamily="34" charset="0"/>
                  <a:ea typeface="宋体" panose="02010600030101010101" pitchFamily="2" charset="-122"/>
                </a:defRPr>
              </a:lvl1pPr>
              <a:lvl2pPr marL="742950" indent="-285750">
                <a:tabLst>
                  <a:tab pos="1112520" algn="l"/>
                </a:tabLst>
                <a:defRPr>
                  <a:solidFill>
                    <a:schemeClr val="tx1"/>
                  </a:solidFill>
                  <a:latin typeface="Tahoma" panose="020B0604030504040204" pitchFamily="34" charset="0"/>
                  <a:ea typeface="宋体" panose="02010600030101010101" pitchFamily="2" charset="-122"/>
                </a:defRPr>
              </a:lvl2pPr>
              <a:lvl3pPr marL="1143000" indent="-228600">
                <a:tabLst>
                  <a:tab pos="1112520" algn="l"/>
                </a:tabLst>
                <a:defRPr>
                  <a:solidFill>
                    <a:schemeClr val="tx1"/>
                  </a:solidFill>
                  <a:latin typeface="Tahoma" panose="020B0604030504040204" pitchFamily="34" charset="0"/>
                  <a:ea typeface="宋体" panose="02010600030101010101" pitchFamily="2" charset="-122"/>
                </a:defRPr>
              </a:lvl3pPr>
              <a:lvl4pPr marL="1600200" indent="-228600">
                <a:tabLst>
                  <a:tab pos="1112520" algn="l"/>
                </a:tabLst>
                <a:defRPr>
                  <a:solidFill>
                    <a:schemeClr val="tx1"/>
                  </a:solidFill>
                  <a:latin typeface="Tahoma" panose="020B0604030504040204" pitchFamily="34" charset="0"/>
                  <a:ea typeface="宋体" panose="02010600030101010101" pitchFamily="2" charset="-122"/>
                </a:defRPr>
              </a:lvl4pPr>
              <a:lvl5pPr marL="2057400" indent="-228600">
                <a:tabLst>
                  <a:tab pos="111252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9pPr>
            </a:lstStyle>
            <a:p>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3200" baseline="-33000" dirty="0">
                  <a:solidFill>
                    <a:srgbClr val="000000"/>
                  </a:solidFill>
                  <a:latin typeface="Times New Roman" panose="02020603050405020304" pitchFamily="18" charset="0"/>
                  <a:cs typeface="Times New Roman" panose="02020603050405020304" pitchFamily="18" charset="0"/>
                </a:rPr>
                <a:t>1 </a:t>
              </a:r>
              <a:r>
                <a:rPr lang="zh-CN" altLang="zh-CN" sz="2800" i="1">
                  <a:solidFill>
                    <a:srgbClr val="000000"/>
                  </a:solidFill>
                  <a:latin typeface="Times New Roman" panose="02020603050405020304" pitchFamily="18" charset="0"/>
                  <a:cs typeface="Times New Roman" panose="02020603050405020304" pitchFamily="18" charset="0"/>
                </a:rPr>
                <a:t>x</a:t>
              </a:r>
              <a:r>
                <a:rPr lang="zh-CN" altLang="zh-CN" sz="3200" baseline="-33000">
                  <a:solidFill>
                    <a:srgbClr val="000000"/>
                  </a:solidFill>
                  <a:latin typeface="Times New Roman" panose="02020603050405020304" pitchFamily="18" charset="0"/>
                  <a:cs typeface="Times New Roman" panose="02020603050405020304" pitchFamily="18" charset="0"/>
                </a:rPr>
                <a:t>1</a:t>
              </a:r>
              <a:r>
                <a:rPr lang="zh-CN" altLang="zh-CN" sz="2800">
                  <a:solidFill>
                    <a:srgbClr val="000000"/>
                  </a:solidFill>
                  <a:latin typeface="Symbol" panose="05050102010706020507" pitchFamily="18" charset="2"/>
                </a:rPr>
                <a:t></a:t>
              </a:r>
              <a:r>
                <a:rPr lang="zh-CN" altLang="zh-CN" sz="2800">
                  <a:solidFill>
                    <a:srgbClr val="000000"/>
                  </a:solidFill>
                  <a:latin typeface="Times New Roman" panose="02020603050405020304" pitchFamily="18" charset="0"/>
                  <a:cs typeface="Times New Roman" panose="02020603050405020304" pitchFamily="18" charset="0"/>
                </a:rPr>
                <a:t> </a:t>
              </a:r>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3200" baseline="-33000" dirty="0">
                  <a:solidFill>
                    <a:srgbClr val="000000"/>
                  </a:solidFill>
                  <a:latin typeface="Times New Roman" panose="02020603050405020304" pitchFamily="18" charset="0"/>
                  <a:cs typeface="Times New Roman" panose="02020603050405020304" pitchFamily="18" charset="0"/>
                </a:rPr>
                <a:t>2 </a:t>
              </a:r>
              <a:r>
                <a:rPr lang="zh-CN" altLang="zh-CN" sz="2800" i="1">
                  <a:solidFill>
                    <a:srgbClr val="000000"/>
                  </a:solidFill>
                  <a:latin typeface="Times New Roman" panose="02020603050405020304" pitchFamily="18" charset="0"/>
                  <a:cs typeface="Times New Roman" panose="02020603050405020304" pitchFamily="18" charset="0"/>
                </a:rPr>
                <a:t>x</a:t>
              </a:r>
              <a:r>
                <a:rPr lang="zh-CN" altLang="zh-CN" sz="3200" baseline="-33000">
                  <a:solidFill>
                    <a:srgbClr val="000000"/>
                  </a:solidFill>
                  <a:latin typeface="Times New Roman" panose="02020603050405020304" pitchFamily="18" charset="0"/>
                  <a:cs typeface="Times New Roman" panose="02020603050405020304" pitchFamily="18" charset="0"/>
                </a:rPr>
                <a:t>2</a:t>
              </a:r>
              <a:r>
                <a:rPr lang="zh-CN" altLang="zh-CN" sz="3200">
                  <a:solidFill>
                    <a:srgbClr val="000000"/>
                  </a:solidFill>
                  <a:latin typeface="Symbol" panose="05050102010706020507" pitchFamily="18" charset="2"/>
                </a:rPr>
                <a:t> </a:t>
              </a:r>
              <a:r>
                <a:rPr lang="en-US" altLang="zh-CN" sz="3200">
                  <a:solidFill>
                    <a:srgbClr val="000000"/>
                  </a:solidFill>
                  <a:latin typeface="Times New Roman" panose="02020603050405020304" pitchFamily="18" charset="0"/>
                  <a:cs typeface="Times New Roman" panose="02020603050405020304" pitchFamily="18" charset="0"/>
                </a:rPr>
                <a:t> </a:t>
              </a:r>
              <a:r>
                <a:rPr lang="zh-CN" altLang="zh-CN" sz="3200" i="1">
                  <a:solidFill>
                    <a:srgbClr val="000000"/>
                  </a:solidFill>
                  <a:latin typeface="Times New Roman" panose="02020603050405020304" pitchFamily="18" charset="0"/>
                  <a:cs typeface="Times New Roman" panose="02020603050405020304" pitchFamily="18" charset="0"/>
                </a:rPr>
                <a:t>w</a:t>
              </a:r>
              <a:r>
                <a:rPr lang="en-US" altLang="zh-CN" sz="3600" i="1" baseline="-33000">
                  <a:solidFill>
                    <a:srgbClr val="000000"/>
                  </a:solidFill>
                  <a:latin typeface="Times New Roman" panose="02020603050405020304" pitchFamily="18" charset="0"/>
                  <a:cs typeface="Times New Roman" panose="02020603050405020304" pitchFamily="18" charset="0"/>
                </a:rPr>
                <a:t>0</a:t>
              </a:r>
              <a:r>
                <a:rPr lang="zh-CN" altLang="zh-CN" sz="3200">
                  <a:solidFill>
                    <a:srgbClr val="000000"/>
                  </a:solidFill>
                  <a:latin typeface="Times New Roman" panose="02020603050405020304" pitchFamily="18" charset="0"/>
                  <a:cs typeface="Times New Roman" panose="02020603050405020304" pitchFamily="18" charset="0"/>
                </a:rPr>
                <a:t> </a:t>
              </a:r>
              <a:r>
                <a:rPr lang="zh-CN" altLang="zh-CN" sz="2800">
                  <a:solidFill>
                    <a:srgbClr val="000000"/>
                  </a:solidFill>
                  <a:latin typeface="Times New Roman" panose="02020603050405020304" pitchFamily="18" charset="0"/>
                  <a:cs typeface="Times New Roman" panose="02020603050405020304" pitchFamily="18" charset="0"/>
                </a:rPr>
                <a:t>=0</a:t>
              </a:r>
              <a:r>
                <a:rPr lang="zh-CN" altLang="zh-CN" sz="2800" baseline="-9000">
                  <a:solidFill>
                    <a:srgbClr val="000000"/>
                  </a:solidFill>
                  <a:latin typeface="Times New Roman" panose="02020603050405020304" pitchFamily="18" charset="0"/>
                  <a:cs typeface="Times New Roman" panose="02020603050405020304" pitchFamily="18" charset="0"/>
                </a:rPr>
                <a:t> </a:t>
              </a:r>
              <a:endParaRPr lang="zh-CN" altLang="zh-CN" sz="3200" i="1" baseline="-33000" dirty="0">
                <a:solidFill>
                  <a:srgbClr val="000000"/>
                </a:solidFill>
                <a:latin typeface="Times New Roman" panose="02020603050405020304" pitchFamily="18" charset="0"/>
                <a:cs typeface="Times New Roman" panose="02020603050405020304" pitchFamily="18" charset="0"/>
              </a:endParaRPr>
            </a:p>
          </p:txBody>
        </p:sp>
      </p:grpSp>
      <p:sp>
        <p:nvSpPr>
          <p:cNvPr id="35" name="object 7">
            <a:extLst>
              <a:ext uri="{FF2B5EF4-FFF2-40B4-BE49-F238E27FC236}">
                <a16:creationId xmlns:a16="http://schemas.microsoft.com/office/drawing/2014/main" id="{378BD08C-DADF-4D71-A87E-F50EED2A0536}"/>
              </a:ext>
            </a:extLst>
          </p:cNvPr>
          <p:cNvSpPr/>
          <p:nvPr/>
        </p:nvSpPr>
        <p:spPr>
          <a:xfrm>
            <a:off x="556172" y="3470731"/>
            <a:ext cx="4392612" cy="2447925"/>
          </a:xfrm>
          <a:custGeom>
            <a:avLst/>
            <a:gdLst/>
            <a:ahLst/>
            <a:cxnLst/>
            <a:rect l="l" t="t" r="r" b="b"/>
            <a:pathLst>
              <a:path w="4392930" h="2448560">
                <a:moveTo>
                  <a:pt x="0" y="0"/>
                </a:moveTo>
                <a:lnTo>
                  <a:pt x="4392549" y="2448267"/>
                </a:lnTo>
              </a:path>
            </a:pathLst>
          </a:custGeom>
          <a:ln w="9143">
            <a:solidFill>
              <a:srgbClr val="FF6600"/>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36" name="object 8">
            <a:extLst>
              <a:ext uri="{FF2B5EF4-FFF2-40B4-BE49-F238E27FC236}">
                <a16:creationId xmlns:a16="http://schemas.microsoft.com/office/drawing/2014/main" id="{BC64A0F8-A206-407F-8302-DA48FE871415}"/>
              </a:ext>
            </a:extLst>
          </p:cNvPr>
          <p:cNvSpPr txBox="1"/>
          <p:nvPr/>
        </p:nvSpPr>
        <p:spPr>
          <a:xfrm>
            <a:off x="1911970" y="5470332"/>
            <a:ext cx="4676254" cy="605294"/>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284000" eaLnBrk="1" fontAlgn="auto" hangingPunct="1">
              <a:spcBef>
                <a:spcPts val="0"/>
              </a:spcBef>
              <a:spcAft>
                <a:spcPts val="0"/>
              </a:spcAft>
              <a:defRPr/>
            </a:pPr>
            <a:r>
              <a:rPr spc="-10" dirty="0">
                <a:solidFill>
                  <a:prstClr val="black"/>
                </a:solidFill>
                <a:ea typeface="+mn-ea"/>
                <a:cs typeface="Trebuchet MS" panose="020B0603020202020204"/>
              </a:rPr>
              <a:t>x2</a:t>
            </a:r>
            <a:endParaRPr>
              <a:solidFill>
                <a:prstClr val="black"/>
              </a:solidFill>
              <a:ea typeface="+mn-ea"/>
              <a:cs typeface="Trebuchet MS" panose="020B0603020202020204"/>
            </a:endParaRPr>
          </a:p>
          <a:p>
            <a:pPr marL="12700" eaLnBrk="1" fontAlgn="auto" hangingPunct="1">
              <a:spcBef>
                <a:spcPts val="445"/>
              </a:spcBef>
              <a:spcAft>
                <a:spcPts val="0"/>
              </a:spcAft>
              <a:defRPr/>
            </a:pPr>
            <a:r>
              <a:rPr spc="-15" dirty="0">
                <a:solidFill>
                  <a:prstClr val="black"/>
                </a:solidFill>
                <a:ea typeface="+mn-ea"/>
                <a:cs typeface="Trebuchet MS" panose="020B0603020202020204"/>
              </a:rPr>
              <a:t>w0,w2</a:t>
            </a:r>
            <a:endParaRPr>
              <a:solidFill>
                <a:prstClr val="black"/>
              </a:solidFill>
              <a:ea typeface="+mn-ea"/>
              <a:cs typeface="Trebuchet MS" panose="020B0603020202020204"/>
            </a:endParaRPr>
          </a:p>
        </p:txBody>
      </p:sp>
      <p:sp>
        <p:nvSpPr>
          <p:cNvPr id="37" name="object 9">
            <a:extLst>
              <a:ext uri="{FF2B5EF4-FFF2-40B4-BE49-F238E27FC236}">
                <a16:creationId xmlns:a16="http://schemas.microsoft.com/office/drawing/2014/main" id="{C85945E3-7B7D-4EF6-89E1-239270317D29}"/>
              </a:ext>
            </a:extLst>
          </p:cNvPr>
          <p:cNvSpPr txBox="1"/>
          <p:nvPr/>
        </p:nvSpPr>
        <p:spPr>
          <a:xfrm>
            <a:off x="344584" y="4308909"/>
            <a:ext cx="3161263" cy="669414"/>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60000" eaLnBrk="1" fontAlgn="auto" hangingPunct="1">
              <a:spcBef>
                <a:spcPts val="0"/>
              </a:spcBef>
              <a:spcAft>
                <a:spcPts val="0"/>
              </a:spcAft>
              <a:defRPr/>
            </a:pPr>
            <a:r>
              <a:rPr spc="-15" dirty="0">
                <a:solidFill>
                  <a:prstClr val="black"/>
                </a:solidFill>
                <a:ea typeface="+mn-ea"/>
                <a:cs typeface="Trebuchet MS" panose="020B0603020202020204"/>
              </a:rPr>
              <a:t>w</a:t>
            </a:r>
            <a:r>
              <a:rPr spc="-20" dirty="0">
                <a:solidFill>
                  <a:prstClr val="black"/>
                </a:solidFill>
                <a:ea typeface="+mn-ea"/>
                <a:cs typeface="Trebuchet MS" panose="020B0603020202020204"/>
              </a:rPr>
              <a:t>1</a:t>
            </a:r>
            <a:r>
              <a:rPr spc="-15" dirty="0">
                <a:solidFill>
                  <a:prstClr val="black"/>
                </a:solidFill>
                <a:ea typeface="+mn-ea"/>
                <a:cs typeface="Trebuchet MS" panose="020B0603020202020204"/>
              </a:rPr>
              <a:t>,</a:t>
            </a:r>
            <a:r>
              <a:rPr spc="-10" dirty="0">
                <a:solidFill>
                  <a:prstClr val="black"/>
                </a:solidFill>
                <a:ea typeface="+mn-ea"/>
                <a:cs typeface="Trebuchet MS" panose="020B0603020202020204"/>
              </a:rPr>
              <a:t>w2</a:t>
            </a:r>
            <a:endParaRPr>
              <a:solidFill>
                <a:prstClr val="black"/>
              </a:solidFill>
              <a:ea typeface="+mn-ea"/>
              <a:cs typeface="Trebuchet MS" panose="020B0603020202020204"/>
            </a:endParaRPr>
          </a:p>
          <a:p>
            <a:pPr marL="12700" eaLnBrk="1" fontAlgn="auto" hangingPunct="1">
              <a:spcBef>
                <a:spcPts val="880"/>
              </a:spcBef>
              <a:spcAft>
                <a:spcPts val="0"/>
              </a:spcAft>
              <a:defRPr/>
            </a:pPr>
            <a:r>
              <a:rPr spc="-15" dirty="0">
                <a:solidFill>
                  <a:prstClr val="black"/>
                </a:solidFill>
                <a:ea typeface="+mn-ea"/>
                <a:cs typeface="Trebuchet MS" panose="020B0603020202020204"/>
              </a:rPr>
              <a:t>w0,w1</a:t>
            </a:r>
            <a:endParaRPr>
              <a:solidFill>
                <a:prstClr val="black"/>
              </a:solidFill>
              <a:ea typeface="+mn-ea"/>
              <a:cs typeface="Trebuchet MS" panose="020B0603020202020204"/>
            </a:endParaRPr>
          </a:p>
        </p:txBody>
      </p:sp>
      <p:sp>
        <p:nvSpPr>
          <p:cNvPr id="38" name="object 3">
            <a:extLst>
              <a:ext uri="{FF2B5EF4-FFF2-40B4-BE49-F238E27FC236}">
                <a16:creationId xmlns:a16="http://schemas.microsoft.com/office/drawing/2014/main" id="{2F59E739-40B6-4A47-97ED-6CE7C678B661}"/>
              </a:ext>
            </a:extLst>
          </p:cNvPr>
          <p:cNvSpPr txBox="1"/>
          <p:nvPr/>
        </p:nvSpPr>
        <p:spPr>
          <a:xfrm>
            <a:off x="4035945" y="2789121"/>
            <a:ext cx="1954833" cy="430887"/>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1254125" algn="l"/>
              </a:tabLst>
              <a:defRPr/>
            </a:pPr>
            <a:r>
              <a:rPr sz="2800" spc="-5">
                <a:solidFill>
                  <a:prstClr val="black"/>
                </a:solidFill>
                <a:latin typeface="Times New Roman" panose="02020603050405020304"/>
                <a:ea typeface="+mn-ea"/>
                <a:cs typeface="Times New Roman" panose="02020603050405020304"/>
              </a:rPr>
              <a:t>0.5</a:t>
            </a:r>
            <a:r>
              <a:rPr sz="2800" spc="-560">
                <a:solidFill>
                  <a:prstClr val="black"/>
                </a:solidFill>
                <a:latin typeface="Times New Roman" panose="02020603050405020304"/>
                <a:ea typeface="+mn-ea"/>
                <a:cs typeface="Times New Roman" panose="02020603050405020304"/>
              </a:rPr>
              <a:t> </a:t>
            </a:r>
            <a:r>
              <a:rPr sz="2800" i="1" spc="-65">
                <a:solidFill>
                  <a:prstClr val="black"/>
                </a:solidFill>
                <a:latin typeface="Times New Roman" panose="02020603050405020304"/>
                <a:ea typeface="+mn-ea"/>
                <a:cs typeface="Times New Roman" panose="02020603050405020304"/>
              </a:rPr>
              <a:t>x</a:t>
            </a:r>
            <a:r>
              <a:rPr sz="3200" spc="-97" baseline="-33000">
                <a:solidFill>
                  <a:prstClr val="black"/>
                </a:solidFill>
                <a:latin typeface="Times New Roman" panose="02020603050405020304"/>
                <a:ea typeface="+mn-ea"/>
                <a:cs typeface="Times New Roman" panose="02020603050405020304"/>
              </a:rPr>
              <a:t>1</a:t>
            </a:r>
            <a:r>
              <a:rPr sz="2800" spc="5">
                <a:solidFill>
                  <a:prstClr val="black"/>
                </a:solidFill>
                <a:latin typeface="Symbol" panose="05050102010706020507"/>
                <a:ea typeface="+mn-ea"/>
                <a:cs typeface="Symbol" panose="05050102010706020507"/>
              </a:rPr>
              <a:t></a:t>
            </a:r>
            <a:r>
              <a:rPr sz="2800" spc="5">
                <a:solidFill>
                  <a:prstClr val="black"/>
                </a:solidFill>
                <a:latin typeface="Times New Roman" panose="02020603050405020304"/>
                <a:ea typeface="+mn-ea"/>
                <a:cs typeface="Times New Roman" panose="02020603050405020304"/>
              </a:rPr>
              <a:t> </a:t>
            </a:r>
            <a:r>
              <a:rPr sz="2800" spc="-5" dirty="0">
                <a:solidFill>
                  <a:prstClr val="black"/>
                </a:solidFill>
                <a:latin typeface="Times New Roman" panose="02020603050405020304"/>
                <a:ea typeface="+mn-ea"/>
                <a:cs typeface="Times New Roman" panose="02020603050405020304"/>
              </a:rPr>
              <a:t>0.4</a:t>
            </a:r>
            <a:r>
              <a:rPr sz="2800" spc="-250" dirty="0">
                <a:solidFill>
                  <a:prstClr val="black"/>
                </a:solidFill>
                <a:latin typeface="Times New Roman" panose="02020603050405020304"/>
                <a:ea typeface="+mn-ea"/>
                <a:cs typeface="Times New Roman" panose="02020603050405020304"/>
              </a:rPr>
              <a:t> </a:t>
            </a:r>
            <a:r>
              <a:rPr sz="2800" i="1" spc="85" dirty="0">
                <a:solidFill>
                  <a:prstClr val="black"/>
                </a:solidFill>
                <a:latin typeface="Times New Roman" panose="02020603050405020304"/>
                <a:ea typeface="+mn-ea"/>
                <a:cs typeface="Times New Roman" panose="02020603050405020304"/>
              </a:rPr>
              <a:t>x</a:t>
            </a:r>
            <a:r>
              <a:rPr sz="3200" spc="127" baseline="-33000" dirty="0">
                <a:solidFill>
                  <a:prstClr val="black"/>
                </a:solidFill>
                <a:latin typeface="Times New Roman" panose="02020603050405020304"/>
                <a:ea typeface="+mn-ea"/>
                <a:cs typeface="Times New Roman" panose="02020603050405020304"/>
              </a:rPr>
              <a:t>2</a:t>
            </a:r>
            <a:endParaRPr sz="3200" baseline="-33000">
              <a:solidFill>
                <a:prstClr val="black"/>
              </a:solidFill>
              <a:latin typeface="Times New Roman" panose="02020603050405020304"/>
              <a:ea typeface="+mn-ea"/>
              <a:cs typeface="Times New Roman" panose="02020603050405020304"/>
            </a:endParaRPr>
          </a:p>
        </p:txBody>
      </p:sp>
      <p:sp>
        <p:nvSpPr>
          <p:cNvPr id="39" name="object 4">
            <a:extLst>
              <a:ext uri="{FF2B5EF4-FFF2-40B4-BE49-F238E27FC236}">
                <a16:creationId xmlns:a16="http://schemas.microsoft.com/office/drawing/2014/main" id="{D21843C8-A158-4BD3-AACA-B136BF94DBD2}"/>
              </a:ext>
            </a:extLst>
          </p:cNvPr>
          <p:cNvSpPr txBox="1"/>
          <p:nvPr/>
        </p:nvSpPr>
        <p:spPr>
          <a:xfrm>
            <a:off x="5912285" y="2789121"/>
            <a:ext cx="1635125" cy="43088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2800" spc="5" dirty="0">
                <a:solidFill>
                  <a:prstClr val="black"/>
                </a:solidFill>
                <a:latin typeface="Symbol" panose="05050102010706020507"/>
                <a:ea typeface="+mn-ea"/>
                <a:cs typeface="Symbol" panose="05050102010706020507"/>
              </a:rPr>
              <a:t></a:t>
            </a:r>
            <a:r>
              <a:rPr sz="2800" spc="5" dirty="0">
                <a:solidFill>
                  <a:prstClr val="black"/>
                </a:solidFill>
                <a:latin typeface="Times New Roman" panose="02020603050405020304"/>
                <a:ea typeface="+mn-ea"/>
                <a:cs typeface="Times New Roman" panose="02020603050405020304"/>
              </a:rPr>
              <a:t> </a:t>
            </a:r>
            <a:r>
              <a:rPr sz="2800" spc="35" dirty="0">
                <a:solidFill>
                  <a:prstClr val="black"/>
                </a:solidFill>
                <a:latin typeface="Times New Roman" panose="02020603050405020304"/>
                <a:ea typeface="+mn-ea"/>
                <a:cs typeface="Times New Roman" panose="02020603050405020304"/>
              </a:rPr>
              <a:t>0.3=</a:t>
            </a:r>
            <a:r>
              <a:rPr sz="2800" spc="-370" dirty="0">
                <a:solidFill>
                  <a:prstClr val="black"/>
                </a:solidFill>
                <a:latin typeface="Times New Roman" panose="02020603050405020304"/>
                <a:ea typeface="+mn-ea"/>
                <a:cs typeface="Times New Roman" panose="02020603050405020304"/>
              </a:rPr>
              <a:t> </a:t>
            </a:r>
            <a:r>
              <a:rPr sz="2800" dirty="0">
                <a:solidFill>
                  <a:prstClr val="black"/>
                </a:solidFill>
                <a:latin typeface="Times New Roman" panose="02020603050405020304"/>
                <a:ea typeface="+mn-ea"/>
                <a:cs typeface="Times New Roman" panose="02020603050405020304"/>
              </a:rPr>
              <a:t>0</a:t>
            </a:r>
            <a:endParaRPr sz="2800">
              <a:solidFill>
                <a:prstClr val="black"/>
              </a:solidFill>
              <a:latin typeface="Times New Roman" panose="02020603050405020304"/>
              <a:ea typeface="+mn-ea"/>
              <a:cs typeface="Times New Roman" panose="02020603050405020304"/>
            </a:endParaRPr>
          </a:p>
        </p:txBody>
      </p:sp>
      <p:sp>
        <p:nvSpPr>
          <p:cNvPr id="40" name="object 5">
            <a:extLst>
              <a:ext uri="{FF2B5EF4-FFF2-40B4-BE49-F238E27FC236}">
                <a16:creationId xmlns:a16="http://schemas.microsoft.com/office/drawing/2014/main" id="{B7246E83-9C15-471F-88CB-EEA858DC9184}"/>
              </a:ext>
            </a:extLst>
          </p:cNvPr>
          <p:cNvSpPr txBox="1"/>
          <p:nvPr/>
        </p:nvSpPr>
        <p:spPr>
          <a:xfrm>
            <a:off x="4035945" y="3437842"/>
            <a:ext cx="1467001" cy="430887"/>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892810" algn="l"/>
              </a:tabLst>
              <a:defRPr/>
            </a:pPr>
            <a:r>
              <a:rPr sz="2800">
                <a:solidFill>
                  <a:prstClr val="black"/>
                </a:solidFill>
                <a:latin typeface="Times New Roman" panose="02020603050405020304"/>
                <a:ea typeface="+mn-ea"/>
                <a:cs typeface="Times New Roman" panose="02020603050405020304"/>
              </a:rPr>
              <a:t>5</a:t>
            </a:r>
            <a:r>
              <a:rPr sz="2800" spc="-560">
                <a:solidFill>
                  <a:prstClr val="black"/>
                </a:solidFill>
                <a:latin typeface="Times New Roman" panose="02020603050405020304"/>
                <a:ea typeface="+mn-ea"/>
                <a:cs typeface="Times New Roman" panose="02020603050405020304"/>
              </a:rPr>
              <a:t> </a:t>
            </a:r>
            <a:r>
              <a:rPr sz="2800" i="1" spc="-65">
                <a:solidFill>
                  <a:prstClr val="black"/>
                </a:solidFill>
                <a:latin typeface="Times New Roman" panose="02020603050405020304"/>
                <a:ea typeface="+mn-ea"/>
                <a:cs typeface="Times New Roman" panose="02020603050405020304"/>
              </a:rPr>
              <a:t>x</a:t>
            </a:r>
            <a:r>
              <a:rPr sz="3200" spc="-97" baseline="-33000">
                <a:solidFill>
                  <a:prstClr val="black"/>
                </a:solidFill>
                <a:latin typeface="Times New Roman" panose="02020603050405020304"/>
                <a:ea typeface="+mn-ea"/>
                <a:cs typeface="Times New Roman" panose="02020603050405020304"/>
              </a:rPr>
              <a:t>1</a:t>
            </a:r>
            <a:r>
              <a:rPr sz="2800">
                <a:solidFill>
                  <a:prstClr val="black"/>
                </a:solidFill>
                <a:latin typeface="Symbol" panose="05050102010706020507"/>
                <a:ea typeface="+mn-ea"/>
                <a:cs typeface="Symbol" panose="05050102010706020507"/>
              </a:rPr>
              <a:t></a:t>
            </a:r>
            <a:r>
              <a:rPr sz="2800">
                <a:solidFill>
                  <a:prstClr val="black"/>
                </a:solidFill>
                <a:latin typeface="Times New Roman" panose="02020603050405020304"/>
                <a:ea typeface="+mn-ea"/>
                <a:cs typeface="Times New Roman" panose="02020603050405020304"/>
              </a:rPr>
              <a:t> </a:t>
            </a:r>
            <a:r>
              <a:rPr sz="2800" dirty="0">
                <a:solidFill>
                  <a:prstClr val="black"/>
                </a:solidFill>
                <a:latin typeface="Times New Roman" panose="02020603050405020304"/>
                <a:ea typeface="+mn-ea"/>
                <a:cs typeface="Times New Roman" panose="02020603050405020304"/>
              </a:rPr>
              <a:t>4</a:t>
            </a:r>
            <a:r>
              <a:rPr sz="2800" spc="-180" dirty="0">
                <a:solidFill>
                  <a:prstClr val="black"/>
                </a:solidFill>
                <a:latin typeface="Times New Roman" panose="02020603050405020304"/>
                <a:ea typeface="+mn-ea"/>
                <a:cs typeface="Times New Roman" panose="02020603050405020304"/>
              </a:rPr>
              <a:t> </a:t>
            </a:r>
            <a:r>
              <a:rPr sz="2800" i="1" spc="85" dirty="0">
                <a:solidFill>
                  <a:prstClr val="black"/>
                </a:solidFill>
                <a:latin typeface="Times New Roman" panose="02020603050405020304"/>
                <a:ea typeface="+mn-ea"/>
                <a:cs typeface="Times New Roman" panose="02020603050405020304"/>
              </a:rPr>
              <a:t>x</a:t>
            </a:r>
            <a:r>
              <a:rPr sz="3200" spc="127" baseline="-33000" dirty="0">
                <a:solidFill>
                  <a:prstClr val="black"/>
                </a:solidFill>
                <a:latin typeface="Times New Roman" panose="02020603050405020304"/>
                <a:ea typeface="+mn-ea"/>
                <a:cs typeface="Times New Roman" panose="02020603050405020304"/>
              </a:rPr>
              <a:t>2</a:t>
            </a:r>
            <a:endParaRPr sz="3200" baseline="-33000" dirty="0">
              <a:solidFill>
                <a:prstClr val="black"/>
              </a:solidFill>
              <a:latin typeface="Times New Roman" panose="02020603050405020304"/>
              <a:ea typeface="+mn-ea"/>
              <a:cs typeface="Times New Roman" panose="02020603050405020304"/>
            </a:endParaRPr>
          </a:p>
        </p:txBody>
      </p:sp>
      <p:sp>
        <p:nvSpPr>
          <p:cNvPr id="41" name="object 6">
            <a:extLst>
              <a:ext uri="{FF2B5EF4-FFF2-40B4-BE49-F238E27FC236}">
                <a16:creationId xmlns:a16="http://schemas.microsoft.com/office/drawing/2014/main" id="{617A7CEC-4AA5-4F49-AF0E-694BE62E57E9}"/>
              </a:ext>
            </a:extLst>
          </p:cNvPr>
          <p:cNvSpPr txBox="1"/>
          <p:nvPr/>
        </p:nvSpPr>
        <p:spPr>
          <a:xfrm>
            <a:off x="5411638" y="3458935"/>
            <a:ext cx="1266825" cy="43088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2800" dirty="0">
                <a:solidFill>
                  <a:prstClr val="black"/>
                </a:solidFill>
                <a:latin typeface="Symbol" panose="05050102010706020507"/>
                <a:ea typeface="+mn-ea"/>
                <a:cs typeface="Symbol" panose="05050102010706020507"/>
              </a:rPr>
              <a:t></a:t>
            </a:r>
            <a:r>
              <a:rPr sz="2800" dirty="0">
                <a:solidFill>
                  <a:prstClr val="black"/>
                </a:solidFill>
                <a:latin typeface="Times New Roman" panose="02020603050405020304"/>
                <a:ea typeface="+mn-ea"/>
                <a:cs typeface="Times New Roman" panose="02020603050405020304"/>
              </a:rPr>
              <a:t> </a:t>
            </a:r>
            <a:r>
              <a:rPr sz="2800" spc="80" dirty="0">
                <a:solidFill>
                  <a:prstClr val="black"/>
                </a:solidFill>
                <a:latin typeface="Times New Roman" panose="02020603050405020304"/>
                <a:ea typeface="+mn-ea"/>
                <a:cs typeface="Times New Roman" panose="02020603050405020304"/>
              </a:rPr>
              <a:t>3=</a:t>
            </a:r>
            <a:r>
              <a:rPr sz="2800" spc="-430" dirty="0">
                <a:solidFill>
                  <a:prstClr val="black"/>
                </a:solidFill>
                <a:latin typeface="Times New Roman" panose="02020603050405020304"/>
                <a:ea typeface="+mn-ea"/>
                <a:cs typeface="Times New Roman" panose="02020603050405020304"/>
              </a:rPr>
              <a:t> </a:t>
            </a:r>
            <a:r>
              <a:rPr sz="2800" dirty="0">
                <a:solidFill>
                  <a:prstClr val="black"/>
                </a:solidFill>
                <a:latin typeface="Times New Roman" panose="02020603050405020304"/>
                <a:ea typeface="+mn-ea"/>
                <a:cs typeface="Times New Roman" panose="02020603050405020304"/>
              </a:rPr>
              <a:t>0</a:t>
            </a:r>
            <a:endParaRPr sz="2800">
              <a:solidFill>
                <a:prstClr val="black"/>
              </a:solidFill>
              <a:latin typeface="Times New Roman" panose="02020603050405020304"/>
              <a:ea typeface="+mn-ea"/>
              <a:cs typeface="Times New Roman" panose="02020603050405020304"/>
            </a:endParaRPr>
          </a:p>
        </p:txBody>
      </p:sp>
      <p:sp>
        <p:nvSpPr>
          <p:cNvPr id="42" name="object 7">
            <a:extLst>
              <a:ext uri="{FF2B5EF4-FFF2-40B4-BE49-F238E27FC236}">
                <a16:creationId xmlns:a16="http://schemas.microsoft.com/office/drawing/2014/main" id="{23417906-989A-4FF3-A122-6B9A174ED187}"/>
              </a:ext>
            </a:extLst>
          </p:cNvPr>
          <p:cNvSpPr txBox="1">
            <a:spLocks noChangeArrowheads="1"/>
          </p:cNvSpPr>
          <p:nvPr/>
        </p:nvSpPr>
        <p:spPr bwMode="auto">
          <a:xfrm>
            <a:off x="2428551" y="2216673"/>
            <a:ext cx="5547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400" dirty="0">
                <a:solidFill>
                  <a:srgbClr val="000000"/>
                </a:solidFill>
                <a:latin typeface="微软雅黑" panose="020B0503020204020204" charset="-122"/>
                <a:ea typeface="微软雅黑" panose="020B0503020204020204" charset="-122"/>
              </a:rPr>
              <a:t>下述两个公式描述同一条直线，哪个好？</a:t>
            </a:r>
          </a:p>
        </p:txBody>
      </p:sp>
      <p:sp>
        <p:nvSpPr>
          <p:cNvPr id="12" name="矩形 11">
            <a:extLst>
              <a:ext uri="{FF2B5EF4-FFF2-40B4-BE49-F238E27FC236}">
                <a16:creationId xmlns:a16="http://schemas.microsoft.com/office/drawing/2014/main" id="{80A7FA43-8CBB-45E4-9C6E-C081D9680092}"/>
              </a:ext>
            </a:extLst>
          </p:cNvPr>
          <p:cNvSpPr/>
          <p:nvPr/>
        </p:nvSpPr>
        <p:spPr>
          <a:xfrm>
            <a:off x="578073" y="2205771"/>
            <a:ext cx="421910" cy="369332"/>
          </a:xfrm>
          <a:prstGeom prst="rect">
            <a:avLst/>
          </a:prstGeom>
        </p:spPr>
        <p:txBody>
          <a:bodyPr wrap="none">
            <a:spAutoFit/>
          </a:bodyPr>
          <a:lstStyle/>
          <a:p>
            <a:pPr>
              <a:spcBef>
                <a:spcPts val="3290"/>
              </a:spcBef>
            </a:pPr>
            <a:r>
              <a:rPr lang="zh-CN" altLang="zh-CN">
                <a:solidFill>
                  <a:srgbClr val="000000"/>
                </a:solidFill>
              </a:rPr>
              <a:t>x1</a:t>
            </a:r>
            <a:endParaRPr lang="zh-CN" altLang="zh-CN" dirty="0">
              <a:solidFill>
                <a:srgbClr val="000000"/>
              </a:solidFill>
            </a:endParaRPr>
          </a:p>
        </p:txBody>
      </p:sp>
      <p:sp>
        <p:nvSpPr>
          <p:cNvPr id="57" name="椭圆 56">
            <a:extLst>
              <a:ext uri="{FF2B5EF4-FFF2-40B4-BE49-F238E27FC236}">
                <a16:creationId xmlns:a16="http://schemas.microsoft.com/office/drawing/2014/main" id="{B171D9AA-A1B6-4FA3-A8EC-3A1605F2CB29}"/>
              </a:ext>
            </a:extLst>
          </p:cNvPr>
          <p:cNvSpPr>
            <a:spLocks noChangeAspect="1"/>
          </p:cNvSpPr>
          <p:nvPr/>
        </p:nvSpPr>
        <p:spPr bwMode="auto">
          <a:xfrm>
            <a:off x="3415801" y="2743200"/>
            <a:ext cx="514350" cy="514350"/>
          </a:xfrm>
          <a:prstGeom prst="ellipse">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FFFFFF"/>
                </a:solidFill>
                <a:effectLst/>
                <a:latin typeface="微软雅黑" panose="020B0503020204020204" charset="-122"/>
                <a:ea typeface="微软雅黑" panose="020B0503020204020204" charset="-122"/>
                <a:sym typeface="微软雅黑" panose="020B0503020204020204" charset="-122"/>
              </a:rPr>
              <a:t>A</a:t>
            </a:r>
            <a:endParaRPr kumimoji="0" lang="zh-CN" altLang="en-US" sz="1600" b="0" i="0" u="none" strike="noStrike" cap="none" normalizeH="0" baseline="0">
              <a:ln>
                <a:noFill/>
              </a:ln>
              <a:solidFill>
                <a:srgbClr val="FFFFFF"/>
              </a:solidFill>
              <a:effectLst/>
              <a:latin typeface="微软雅黑" panose="020B0503020204020204" charset="-122"/>
              <a:ea typeface="微软雅黑" panose="020B0503020204020204" charset="-122"/>
              <a:sym typeface="微软雅黑" panose="020B0503020204020204" charset="-122"/>
            </a:endParaRPr>
          </a:p>
        </p:txBody>
      </p:sp>
      <p:sp>
        <p:nvSpPr>
          <p:cNvPr id="58" name="椭圆 57">
            <a:extLst>
              <a:ext uri="{FF2B5EF4-FFF2-40B4-BE49-F238E27FC236}">
                <a16:creationId xmlns:a16="http://schemas.microsoft.com/office/drawing/2014/main" id="{3D82C023-D9BB-489E-99E4-ED6C4DAF14C5}"/>
              </a:ext>
            </a:extLst>
          </p:cNvPr>
          <p:cNvSpPr>
            <a:spLocks noChangeAspect="1"/>
          </p:cNvSpPr>
          <p:nvPr/>
        </p:nvSpPr>
        <p:spPr bwMode="auto">
          <a:xfrm>
            <a:off x="3415801" y="3390244"/>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FFFFFF"/>
                </a:solidFill>
                <a:effectLst/>
                <a:latin typeface="微软雅黑" panose="020B0503020204020204" charset="-122"/>
                <a:ea typeface="微软雅黑" panose="020B0503020204020204" charset="-122"/>
                <a:sym typeface="微软雅黑" panose="020B0503020204020204" charset="-122"/>
              </a:rPr>
              <a:t>B</a:t>
            </a:r>
            <a:endParaRPr kumimoji="0" lang="zh-CN" altLang="en-US" sz="1600" b="0" i="0" u="none" strike="noStrike" cap="none" normalizeH="0" baseline="0">
              <a:ln>
                <a:noFill/>
              </a:ln>
              <a:solidFill>
                <a:srgbClr val="FFFFFF"/>
              </a:solidFill>
              <a:effectLst/>
              <a:latin typeface="微软雅黑" panose="020B0503020204020204" charset="-122"/>
              <a:ea typeface="微软雅黑" panose="020B0503020204020204" charset="-122"/>
              <a:sym typeface="微软雅黑" panose="020B0503020204020204" charset="-122"/>
            </a:endParaRPr>
          </a:p>
        </p:txBody>
      </p:sp>
      <p:sp>
        <p:nvSpPr>
          <p:cNvPr id="59" name="圆角矩形 14">
            <a:extLst>
              <a:ext uri="{FF2B5EF4-FFF2-40B4-BE49-F238E27FC236}">
                <a16:creationId xmlns:a16="http://schemas.microsoft.com/office/drawing/2014/main" id="{7FE59E4C-A7D8-4223-8C6F-1E598D5689CC}"/>
              </a:ext>
            </a:extLst>
          </p:cNvPr>
          <p:cNvSpPr/>
          <p:nvPr/>
        </p:nvSpPr>
        <p:spPr bwMode="auto">
          <a:xfrm>
            <a:off x="6264171" y="6067134"/>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微软雅黑" panose="020B0503020204020204" charset="-122"/>
                <a:ea typeface="微软雅黑" panose="020B0503020204020204" charset="-122"/>
                <a:sym typeface="微软雅黑" panose="020B0503020204020204" charset="-122"/>
              </a:rPr>
              <a:t>提交</a:t>
            </a:r>
          </a:p>
        </p:txBody>
      </p:sp>
    </p:spTree>
    <p:extLst>
      <p:ext uri="{BB962C8B-B14F-4D97-AF65-F5344CB8AC3E}">
        <p14:creationId xmlns:p14="http://schemas.microsoft.com/office/powerpoint/2010/main" val="1179171033"/>
      </p:ext>
    </p:extLst>
  </p:cSld>
  <p:clrMapOvr>
    <a:masterClrMapping/>
  </p:clrMapOvr>
  <p:transition spd="med">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1331119" y="703655"/>
          <a:ext cx="6481762" cy="573088"/>
        </p:xfrm>
        <a:graphic>
          <a:graphicData uri="http://schemas.openxmlformats.org/presentationml/2006/ole">
            <mc:AlternateContent xmlns:mc="http://schemas.openxmlformats.org/markup-compatibility/2006">
              <mc:Choice xmlns:v="urn:schemas-microsoft-com:vml" Requires="v">
                <p:oleObj spid="_x0000_s46097" name="Equation" r:id="rId4" imgW="2692400" imgH="241300" progId="Equation.DSMT4">
                  <p:embed/>
                </p:oleObj>
              </mc:Choice>
              <mc:Fallback>
                <p:oleObj name="Equation" r:id="rId4" imgW="2692400" imgH="241300" progId="Equation.DSMT4">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119" y="703655"/>
                        <a:ext cx="6481762" cy="573088"/>
                      </a:xfrm>
                      <a:prstGeom prst="rect">
                        <a:avLst/>
                      </a:prstGeom>
                      <a:noFill/>
                      <a:ln w="9525">
                        <a:noFill/>
                        <a:miter lim="800000"/>
                        <a:headEnd/>
                        <a:tailEnd/>
                      </a:ln>
                    </p:spPr>
                  </p:pic>
                </p:oleObj>
              </mc:Fallback>
            </mc:AlternateContent>
          </a:graphicData>
        </a:graphic>
      </p:graphicFrame>
      <p:sp>
        <p:nvSpPr>
          <p:cNvPr id="29" name="标题 3">
            <a:extLst>
              <a:ext uri="{FF2B5EF4-FFF2-40B4-BE49-F238E27FC236}">
                <a16:creationId xmlns:a16="http://schemas.microsoft.com/office/drawing/2014/main" id="{A7CEB8A6-61E6-42B4-8377-F753B2145039}"/>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3.7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逻辑回归正则化</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2" name="object 4">
            <a:extLst>
              <a:ext uri="{FF2B5EF4-FFF2-40B4-BE49-F238E27FC236}">
                <a16:creationId xmlns:a16="http://schemas.microsoft.com/office/drawing/2014/main" id="{57BC99EA-278A-4021-B884-942AFC78E0A0}"/>
              </a:ext>
            </a:extLst>
          </p:cNvPr>
          <p:cNvSpPr/>
          <p:nvPr/>
        </p:nvSpPr>
        <p:spPr>
          <a:xfrm>
            <a:off x="951459" y="2122944"/>
            <a:ext cx="103188" cy="3529012"/>
          </a:xfrm>
          <a:custGeom>
            <a:avLst/>
            <a:gdLst/>
            <a:ahLst/>
            <a:cxnLst/>
            <a:rect l="l" t="t" r="r" b="b"/>
            <a:pathLst>
              <a:path w="103505" h="3528695">
                <a:moveTo>
                  <a:pt x="51688" y="25109"/>
                </a:moveTo>
                <a:lnTo>
                  <a:pt x="45338" y="35995"/>
                </a:lnTo>
                <a:lnTo>
                  <a:pt x="45338" y="3528390"/>
                </a:lnTo>
                <a:lnTo>
                  <a:pt x="58038" y="3528390"/>
                </a:lnTo>
                <a:lnTo>
                  <a:pt x="58038" y="35995"/>
                </a:lnTo>
                <a:lnTo>
                  <a:pt x="51688" y="25109"/>
                </a:lnTo>
                <a:close/>
              </a:path>
              <a:path w="103505" h="3528695">
                <a:moveTo>
                  <a:pt x="51688" y="0"/>
                </a:moveTo>
                <a:lnTo>
                  <a:pt x="0" y="88645"/>
                </a:lnTo>
                <a:lnTo>
                  <a:pt x="1016" y="92455"/>
                </a:lnTo>
                <a:lnTo>
                  <a:pt x="7112" y="96012"/>
                </a:lnTo>
                <a:lnTo>
                  <a:pt x="10921" y="94995"/>
                </a:lnTo>
                <a:lnTo>
                  <a:pt x="45338" y="35995"/>
                </a:lnTo>
                <a:lnTo>
                  <a:pt x="45338" y="12572"/>
                </a:lnTo>
                <a:lnTo>
                  <a:pt x="59020" y="12572"/>
                </a:lnTo>
                <a:lnTo>
                  <a:pt x="51688" y="0"/>
                </a:lnTo>
                <a:close/>
              </a:path>
              <a:path w="103505" h="3528695">
                <a:moveTo>
                  <a:pt x="59020" y="12572"/>
                </a:moveTo>
                <a:lnTo>
                  <a:pt x="58038" y="12572"/>
                </a:lnTo>
                <a:lnTo>
                  <a:pt x="58038" y="35995"/>
                </a:lnTo>
                <a:lnTo>
                  <a:pt x="92456" y="94995"/>
                </a:lnTo>
                <a:lnTo>
                  <a:pt x="96266" y="96012"/>
                </a:lnTo>
                <a:lnTo>
                  <a:pt x="102362" y="92455"/>
                </a:lnTo>
                <a:lnTo>
                  <a:pt x="103377" y="88645"/>
                </a:lnTo>
                <a:lnTo>
                  <a:pt x="59020" y="12572"/>
                </a:lnTo>
                <a:close/>
              </a:path>
              <a:path w="103505" h="3528695">
                <a:moveTo>
                  <a:pt x="58038" y="12572"/>
                </a:moveTo>
                <a:lnTo>
                  <a:pt x="45338" y="12572"/>
                </a:lnTo>
                <a:lnTo>
                  <a:pt x="45338" y="35995"/>
                </a:lnTo>
                <a:lnTo>
                  <a:pt x="51688" y="25109"/>
                </a:lnTo>
                <a:lnTo>
                  <a:pt x="46227" y="15747"/>
                </a:lnTo>
                <a:lnTo>
                  <a:pt x="58038" y="15747"/>
                </a:lnTo>
                <a:lnTo>
                  <a:pt x="58038" y="12572"/>
                </a:lnTo>
                <a:close/>
              </a:path>
              <a:path w="103505" h="3528695">
                <a:moveTo>
                  <a:pt x="58038" y="15747"/>
                </a:moveTo>
                <a:lnTo>
                  <a:pt x="57150" y="15747"/>
                </a:lnTo>
                <a:lnTo>
                  <a:pt x="51688" y="25109"/>
                </a:lnTo>
                <a:lnTo>
                  <a:pt x="58038" y="35995"/>
                </a:lnTo>
                <a:lnTo>
                  <a:pt x="58038" y="15747"/>
                </a:lnTo>
                <a:close/>
              </a:path>
              <a:path w="103505" h="3528695">
                <a:moveTo>
                  <a:pt x="57150" y="15747"/>
                </a:moveTo>
                <a:lnTo>
                  <a:pt x="46227" y="15747"/>
                </a:lnTo>
                <a:lnTo>
                  <a:pt x="51688" y="25109"/>
                </a:lnTo>
                <a:lnTo>
                  <a:pt x="57150" y="15747"/>
                </a:lnTo>
                <a:close/>
              </a:path>
            </a:pathLst>
          </a:custGeom>
          <a:solidFill>
            <a:srgbClr val="000000"/>
          </a:solidFill>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33" name="object 5">
            <a:extLst>
              <a:ext uri="{FF2B5EF4-FFF2-40B4-BE49-F238E27FC236}">
                <a16:creationId xmlns:a16="http://schemas.microsoft.com/office/drawing/2014/main" id="{AD9A1498-1B40-45C2-AEAD-5DA9432E685A}"/>
              </a:ext>
            </a:extLst>
          </p:cNvPr>
          <p:cNvSpPr/>
          <p:nvPr/>
        </p:nvSpPr>
        <p:spPr>
          <a:xfrm>
            <a:off x="1003847" y="5597981"/>
            <a:ext cx="5004000" cy="103188"/>
          </a:xfrm>
          <a:custGeom>
            <a:avLst/>
            <a:gdLst/>
            <a:ahLst/>
            <a:cxnLst/>
            <a:rect l="l" t="t" r="r" b="b"/>
            <a:pathLst>
              <a:path w="5760720" h="103504">
                <a:moveTo>
                  <a:pt x="5735437" y="51701"/>
                </a:moveTo>
                <a:lnTo>
                  <a:pt x="5665597" y="92430"/>
                </a:lnTo>
                <a:lnTo>
                  <a:pt x="5664581" y="96316"/>
                </a:lnTo>
                <a:lnTo>
                  <a:pt x="5668136" y="102374"/>
                </a:lnTo>
                <a:lnTo>
                  <a:pt x="5672074" y="103403"/>
                </a:lnTo>
                <a:lnTo>
                  <a:pt x="5749832" y="58051"/>
                </a:lnTo>
                <a:lnTo>
                  <a:pt x="5748528" y="58051"/>
                </a:lnTo>
                <a:lnTo>
                  <a:pt x="5748528" y="57188"/>
                </a:lnTo>
                <a:lnTo>
                  <a:pt x="5744845" y="57188"/>
                </a:lnTo>
                <a:lnTo>
                  <a:pt x="5735437" y="51701"/>
                </a:lnTo>
                <a:close/>
              </a:path>
              <a:path w="5760720" h="103504">
                <a:moveTo>
                  <a:pt x="5724548" y="45351"/>
                </a:moveTo>
                <a:lnTo>
                  <a:pt x="0" y="45351"/>
                </a:lnTo>
                <a:lnTo>
                  <a:pt x="0" y="58051"/>
                </a:lnTo>
                <a:lnTo>
                  <a:pt x="5724548" y="58051"/>
                </a:lnTo>
                <a:lnTo>
                  <a:pt x="5735437" y="51701"/>
                </a:lnTo>
                <a:lnTo>
                  <a:pt x="5724548" y="45351"/>
                </a:lnTo>
                <a:close/>
              </a:path>
              <a:path w="5760720" h="103504">
                <a:moveTo>
                  <a:pt x="5749835" y="45351"/>
                </a:moveTo>
                <a:lnTo>
                  <a:pt x="5748528" y="45351"/>
                </a:lnTo>
                <a:lnTo>
                  <a:pt x="5748528" y="58051"/>
                </a:lnTo>
                <a:lnTo>
                  <a:pt x="5749832" y="58051"/>
                </a:lnTo>
                <a:lnTo>
                  <a:pt x="5760720" y="51701"/>
                </a:lnTo>
                <a:lnTo>
                  <a:pt x="5749835" y="45351"/>
                </a:lnTo>
                <a:close/>
              </a:path>
              <a:path w="5760720" h="103504">
                <a:moveTo>
                  <a:pt x="5744845" y="46215"/>
                </a:moveTo>
                <a:lnTo>
                  <a:pt x="5735437" y="51701"/>
                </a:lnTo>
                <a:lnTo>
                  <a:pt x="5744845" y="57188"/>
                </a:lnTo>
                <a:lnTo>
                  <a:pt x="5744845" y="46215"/>
                </a:lnTo>
                <a:close/>
              </a:path>
              <a:path w="5760720" h="103504">
                <a:moveTo>
                  <a:pt x="5748528" y="46215"/>
                </a:moveTo>
                <a:lnTo>
                  <a:pt x="5744845" y="46215"/>
                </a:lnTo>
                <a:lnTo>
                  <a:pt x="5744845" y="57188"/>
                </a:lnTo>
                <a:lnTo>
                  <a:pt x="5748528" y="57188"/>
                </a:lnTo>
                <a:lnTo>
                  <a:pt x="5748528" y="46215"/>
                </a:lnTo>
                <a:close/>
              </a:path>
              <a:path w="5760720" h="103504">
                <a:moveTo>
                  <a:pt x="5672074" y="0"/>
                </a:moveTo>
                <a:lnTo>
                  <a:pt x="5668136" y="1015"/>
                </a:lnTo>
                <a:lnTo>
                  <a:pt x="5664581" y="7086"/>
                </a:lnTo>
                <a:lnTo>
                  <a:pt x="5665597" y="10972"/>
                </a:lnTo>
                <a:lnTo>
                  <a:pt x="5735437" y="51701"/>
                </a:lnTo>
                <a:lnTo>
                  <a:pt x="5744845" y="46215"/>
                </a:lnTo>
                <a:lnTo>
                  <a:pt x="5748528" y="46215"/>
                </a:lnTo>
                <a:lnTo>
                  <a:pt x="5748528" y="45351"/>
                </a:lnTo>
                <a:lnTo>
                  <a:pt x="5749835" y="45351"/>
                </a:lnTo>
                <a:lnTo>
                  <a:pt x="5672074" y="0"/>
                </a:lnTo>
                <a:close/>
              </a:path>
            </a:pathLst>
          </a:custGeom>
          <a:solidFill>
            <a:srgbClr val="000000"/>
          </a:solidFill>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grpSp>
        <p:nvGrpSpPr>
          <p:cNvPr id="13" name="组合 12">
            <a:extLst>
              <a:ext uri="{FF2B5EF4-FFF2-40B4-BE49-F238E27FC236}">
                <a16:creationId xmlns:a16="http://schemas.microsoft.com/office/drawing/2014/main" id="{2DD6070C-7FDB-4F2B-84A6-C89A3E5E9227}"/>
              </a:ext>
            </a:extLst>
          </p:cNvPr>
          <p:cNvGrpSpPr/>
          <p:nvPr/>
        </p:nvGrpSpPr>
        <p:grpSpPr>
          <a:xfrm>
            <a:off x="1423334" y="1401886"/>
            <a:ext cx="6463118" cy="492443"/>
            <a:chOff x="934676" y="1340774"/>
            <a:chExt cx="6463118" cy="492443"/>
          </a:xfrm>
        </p:grpSpPr>
        <p:sp>
          <p:nvSpPr>
            <p:cNvPr id="31" name="object 3">
              <a:extLst>
                <a:ext uri="{FF2B5EF4-FFF2-40B4-BE49-F238E27FC236}">
                  <a16:creationId xmlns:a16="http://schemas.microsoft.com/office/drawing/2014/main" id="{988E0BB1-560B-4CF9-AB95-58630B06133E}"/>
                </a:ext>
              </a:extLst>
            </p:cNvPr>
            <p:cNvSpPr txBox="1">
              <a:spLocks noChangeArrowheads="1"/>
            </p:cNvSpPr>
            <p:nvPr/>
          </p:nvSpPr>
          <p:spPr bwMode="auto">
            <a:xfrm>
              <a:off x="4153232" y="1430996"/>
              <a:ext cx="32445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4025" indent="-441325">
                <a:tabLst>
                  <a:tab pos="454025" algn="l"/>
                </a:tabLst>
                <a:defRPr>
                  <a:solidFill>
                    <a:schemeClr val="tx1"/>
                  </a:solidFill>
                  <a:latin typeface="Tahoma" panose="020B0604030504040204" pitchFamily="34" charset="0"/>
                  <a:ea typeface="宋体" panose="02010600030101010101" pitchFamily="2" charset="-122"/>
                </a:defRPr>
              </a:lvl1pPr>
              <a:lvl2pPr marL="742950" indent="-285750">
                <a:tabLst>
                  <a:tab pos="454025" algn="l"/>
                </a:tabLst>
                <a:defRPr>
                  <a:solidFill>
                    <a:schemeClr val="tx1"/>
                  </a:solidFill>
                  <a:latin typeface="Tahoma" panose="020B0604030504040204" pitchFamily="34" charset="0"/>
                  <a:ea typeface="宋体" panose="02010600030101010101" pitchFamily="2" charset="-122"/>
                </a:defRPr>
              </a:lvl2pPr>
              <a:lvl3pPr marL="1143000" indent="-228600">
                <a:tabLst>
                  <a:tab pos="454025" algn="l"/>
                </a:tabLst>
                <a:defRPr>
                  <a:solidFill>
                    <a:schemeClr val="tx1"/>
                  </a:solidFill>
                  <a:latin typeface="Tahoma" panose="020B0604030504040204" pitchFamily="34" charset="0"/>
                  <a:ea typeface="宋体" panose="02010600030101010101" pitchFamily="2" charset="-122"/>
                </a:defRPr>
              </a:lvl3pPr>
              <a:lvl4pPr marL="1600200" indent="-228600">
                <a:tabLst>
                  <a:tab pos="454025" algn="l"/>
                </a:tabLst>
                <a:defRPr>
                  <a:solidFill>
                    <a:schemeClr val="tx1"/>
                  </a:solidFill>
                  <a:latin typeface="Tahoma" panose="020B0604030504040204" pitchFamily="34" charset="0"/>
                  <a:ea typeface="宋体" panose="02010600030101010101" pitchFamily="2" charset="-122"/>
                </a:defRPr>
              </a:lvl4pPr>
              <a:lvl5pPr marL="2057400" indent="-228600">
                <a:tabLst>
                  <a:tab pos="454025"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9pPr>
            </a:lstStyle>
            <a:p>
              <a:pPr marL="12700" indent="0" eaLnBrk="1" hangingPunct="1"/>
              <a:r>
                <a:rPr lang="zh-CN" altLang="zh-CN" sz="2400">
                  <a:solidFill>
                    <a:srgbClr val="000000"/>
                  </a:solidFill>
                  <a:latin typeface="微软雅黑" panose="020B0503020204020204" charset="-122"/>
                  <a:ea typeface="微软雅黑" panose="020B0503020204020204" charset="-122"/>
                </a:rPr>
                <a:t>对应</a:t>
              </a:r>
              <a:r>
                <a:rPr lang="zh-CN" altLang="zh-CN" sz="2400" dirty="0">
                  <a:solidFill>
                    <a:srgbClr val="000000"/>
                  </a:solidFill>
                  <a:latin typeface="微软雅黑" panose="020B0503020204020204" charset="-122"/>
                  <a:ea typeface="微软雅黑" panose="020B0503020204020204" charset="-122"/>
                </a:rPr>
                <a:t>于平面的一根直线</a:t>
              </a:r>
              <a:endParaRPr lang="zh-CN" altLang="zh-CN" sz="2000" dirty="0">
                <a:solidFill>
                  <a:srgbClr val="000000"/>
                </a:solidFill>
                <a:latin typeface="微软雅黑" panose="020B0503020204020204" charset="-122"/>
                <a:ea typeface="微软雅黑" panose="020B0503020204020204" charset="-122"/>
              </a:endParaRPr>
            </a:p>
          </p:txBody>
        </p:sp>
        <p:sp>
          <p:nvSpPr>
            <p:cNvPr id="34" name="object 6">
              <a:extLst>
                <a:ext uri="{FF2B5EF4-FFF2-40B4-BE49-F238E27FC236}">
                  <a16:creationId xmlns:a16="http://schemas.microsoft.com/office/drawing/2014/main" id="{1FB0B41B-5670-41D7-97D1-7515EE3D8C93}"/>
                </a:ext>
              </a:extLst>
            </p:cNvPr>
            <p:cNvSpPr txBox="1">
              <a:spLocks noChangeArrowheads="1"/>
            </p:cNvSpPr>
            <p:nvPr/>
          </p:nvSpPr>
          <p:spPr bwMode="auto">
            <a:xfrm>
              <a:off x="934676" y="1340774"/>
              <a:ext cx="34069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tabLst>
                  <a:tab pos="1112520" algn="l"/>
                </a:tabLst>
                <a:defRPr>
                  <a:solidFill>
                    <a:schemeClr val="tx1"/>
                  </a:solidFill>
                  <a:latin typeface="Tahoma" panose="020B0604030504040204" pitchFamily="34" charset="0"/>
                  <a:ea typeface="宋体" panose="02010600030101010101" pitchFamily="2" charset="-122"/>
                </a:defRPr>
              </a:lvl1pPr>
              <a:lvl2pPr marL="742950" indent="-285750">
                <a:tabLst>
                  <a:tab pos="1112520" algn="l"/>
                </a:tabLst>
                <a:defRPr>
                  <a:solidFill>
                    <a:schemeClr val="tx1"/>
                  </a:solidFill>
                  <a:latin typeface="Tahoma" panose="020B0604030504040204" pitchFamily="34" charset="0"/>
                  <a:ea typeface="宋体" panose="02010600030101010101" pitchFamily="2" charset="-122"/>
                </a:defRPr>
              </a:lvl2pPr>
              <a:lvl3pPr marL="1143000" indent="-228600">
                <a:tabLst>
                  <a:tab pos="1112520" algn="l"/>
                </a:tabLst>
                <a:defRPr>
                  <a:solidFill>
                    <a:schemeClr val="tx1"/>
                  </a:solidFill>
                  <a:latin typeface="Tahoma" panose="020B0604030504040204" pitchFamily="34" charset="0"/>
                  <a:ea typeface="宋体" panose="02010600030101010101" pitchFamily="2" charset="-122"/>
                </a:defRPr>
              </a:lvl3pPr>
              <a:lvl4pPr marL="1600200" indent="-228600">
                <a:tabLst>
                  <a:tab pos="1112520" algn="l"/>
                </a:tabLst>
                <a:defRPr>
                  <a:solidFill>
                    <a:schemeClr val="tx1"/>
                  </a:solidFill>
                  <a:latin typeface="Tahoma" panose="020B0604030504040204" pitchFamily="34" charset="0"/>
                  <a:ea typeface="宋体" panose="02010600030101010101" pitchFamily="2" charset="-122"/>
                </a:defRPr>
              </a:lvl4pPr>
              <a:lvl5pPr marL="2057400" indent="-228600">
                <a:tabLst>
                  <a:tab pos="111252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9pPr>
            </a:lstStyle>
            <a:p>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3200" baseline="-33000" dirty="0">
                  <a:solidFill>
                    <a:srgbClr val="000000"/>
                  </a:solidFill>
                  <a:latin typeface="Times New Roman" panose="02020603050405020304" pitchFamily="18" charset="0"/>
                  <a:cs typeface="Times New Roman" panose="02020603050405020304" pitchFamily="18" charset="0"/>
                </a:rPr>
                <a:t>1 </a:t>
              </a:r>
              <a:r>
                <a:rPr lang="zh-CN" altLang="zh-CN" sz="2800" i="1">
                  <a:solidFill>
                    <a:srgbClr val="000000"/>
                  </a:solidFill>
                  <a:latin typeface="Times New Roman" panose="02020603050405020304" pitchFamily="18" charset="0"/>
                  <a:cs typeface="Times New Roman" panose="02020603050405020304" pitchFamily="18" charset="0"/>
                </a:rPr>
                <a:t>x</a:t>
              </a:r>
              <a:r>
                <a:rPr lang="zh-CN" altLang="zh-CN" sz="3200" baseline="-33000">
                  <a:solidFill>
                    <a:srgbClr val="000000"/>
                  </a:solidFill>
                  <a:latin typeface="Times New Roman" panose="02020603050405020304" pitchFamily="18" charset="0"/>
                  <a:cs typeface="Times New Roman" panose="02020603050405020304" pitchFamily="18" charset="0"/>
                </a:rPr>
                <a:t>1</a:t>
              </a:r>
              <a:r>
                <a:rPr lang="zh-CN" altLang="zh-CN" sz="2800">
                  <a:solidFill>
                    <a:srgbClr val="000000"/>
                  </a:solidFill>
                  <a:latin typeface="Symbol" panose="05050102010706020507" pitchFamily="18" charset="2"/>
                </a:rPr>
                <a:t></a:t>
              </a:r>
              <a:r>
                <a:rPr lang="zh-CN" altLang="zh-CN" sz="2800">
                  <a:solidFill>
                    <a:srgbClr val="000000"/>
                  </a:solidFill>
                  <a:latin typeface="Times New Roman" panose="02020603050405020304" pitchFamily="18" charset="0"/>
                  <a:cs typeface="Times New Roman" panose="02020603050405020304" pitchFamily="18" charset="0"/>
                </a:rPr>
                <a:t> </a:t>
              </a:r>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3200" baseline="-33000" dirty="0">
                  <a:solidFill>
                    <a:srgbClr val="000000"/>
                  </a:solidFill>
                  <a:latin typeface="Times New Roman" panose="02020603050405020304" pitchFamily="18" charset="0"/>
                  <a:cs typeface="Times New Roman" panose="02020603050405020304" pitchFamily="18" charset="0"/>
                </a:rPr>
                <a:t>2 </a:t>
              </a:r>
              <a:r>
                <a:rPr lang="zh-CN" altLang="zh-CN" sz="2800" i="1">
                  <a:solidFill>
                    <a:srgbClr val="000000"/>
                  </a:solidFill>
                  <a:latin typeface="Times New Roman" panose="02020603050405020304" pitchFamily="18" charset="0"/>
                  <a:cs typeface="Times New Roman" panose="02020603050405020304" pitchFamily="18" charset="0"/>
                </a:rPr>
                <a:t>x</a:t>
              </a:r>
              <a:r>
                <a:rPr lang="zh-CN" altLang="zh-CN" sz="3200" baseline="-33000">
                  <a:solidFill>
                    <a:srgbClr val="000000"/>
                  </a:solidFill>
                  <a:latin typeface="Times New Roman" panose="02020603050405020304" pitchFamily="18" charset="0"/>
                  <a:cs typeface="Times New Roman" panose="02020603050405020304" pitchFamily="18" charset="0"/>
                </a:rPr>
                <a:t>2</a:t>
              </a:r>
              <a:r>
                <a:rPr lang="zh-CN" altLang="zh-CN" sz="3200">
                  <a:solidFill>
                    <a:srgbClr val="000000"/>
                  </a:solidFill>
                  <a:latin typeface="Symbol" panose="05050102010706020507" pitchFamily="18" charset="2"/>
                </a:rPr>
                <a:t> </a:t>
              </a:r>
              <a:r>
                <a:rPr lang="en-US" altLang="zh-CN" sz="3200">
                  <a:solidFill>
                    <a:srgbClr val="000000"/>
                  </a:solidFill>
                  <a:latin typeface="Times New Roman" panose="02020603050405020304" pitchFamily="18" charset="0"/>
                  <a:cs typeface="Times New Roman" panose="02020603050405020304" pitchFamily="18" charset="0"/>
                </a:rPr>
                <a:t> </a:t>
              </a:r>
              <a:r>
                <a:rPr lang="zh-CN" altLang="zh-CN" sz="3200" i="1">
                  <a:solidFill>
                    <a:srgbClr val="000000"/>
                  </a:solidFill>
                  <a:latin typeface="Times New Roman" panose="02020603050405020304" pitchFamily="18" charset="0"/>
                  <a:cs typeface="Times New Roman" panose="02020603050405020304" pitchFamily="18" charset="0"/>
                </a:rPr>
                <a:t>w</a:t>
              </a:r>
              <a:r>
                <a:rPr lang="en-US" altLang="zh-CN" sz="3600" i="1" baseline="-33000">
                  <a:solidFill>
                    <a:srgbClr val="000000"/>
                  </a:solidFill>
                  <a:latin typeface="Times New Roman" panose="02020603050405020304" pitchFamily="18" charset="0"/>
                  <a:cs typeface="Times New Roman" panose="02020603050405020304" pitchFamily="18" charset="0"/>
                </a:rPr>
                <a:t>0</a:t>
              </a:r>
              <a:r>
                <a:rPr lang="zh-CN" altLang="zh-CN" sz="3200">
                  <a:solidFill>
                    <a:srgbClr val="000000"/>
                  </a:solidFill>
                  <a:latin typeface="Times New Roman" panose="02020603050405020304" pitchFamily="18" charset="0"/>
                  <a:cs typeface="Times New Roman" panose="02020603050405020304" pitchFamily="18" charset="0"/>
                </a:rPr>
                <a:t> </a:t>
              </a:r>
              <a:r>
                <a:rPr lang="zh-CN" altLang="zh-CN" sz="2800">
                  <a:solidFill>
                    <a:srgbClr val="000000"/>
                  </a:solidFill>
                  <a:latin typeface="Times New Roman" panose="02020603050405020304" pitchFamily="18" charset="0"/>
                  <a:cs typeface="Times New Roman" panose="02020603050405020304" pitchFamily="18" charset="0"/>
                </a:rPr>
                <a:t>=0</a:t>
              </a:r>
              <a:r>
                <a:rPr lang="zh-CN" altLang="zh-CN" sz="2800" baseline="-9000">
                  <a:solidFill>
                    <a:srgbClr val="000000"/>
                  </a:solidFill>
                  <a:latin typeface="Times New Roman" panose="02020603050405020304" pitchFamily="18" charset="0"/>
                  <a:cs typeface="Times New Roman" panose="02020603050405020304" pitchFamily="18" charset="0"/>
                </a:rPr>
                <a:t> </a:t>
              </a:r>
              <a:endParaRPr lang="zh-CN" altLang="zh-CN" sz="3200" i="1" baseline="-33000" dirty="0">
                <a:solidFill>
                  <a:srgbClr val="000000"/>
                </a:solidFill>
                <a:latin typeface="Times New Roman" panose="02020603050405020304" pitchFamily="18" charset="0"/>
                <a:cs typeface="Times New Roman" panose="02020603050405020304" pitchFamily="18" charset="0"/>
              </a:endParaRPr>
            </a:p>
          </p:txBody>
        </p:sp>
      </p:grpSp>
      <p:sp>
        <p:nvSpPr>
          <p:cNvPr id="35" name="object 7">
            <a:extLst>
              <a:ext uri="{FF2B5EF4-FFF2-40B4-BE49-F238E27FC236}">
                <a16:creationId xmlns:a16="http://schemas.microsoft.com/office/drawing/2014/main" id="{378BD08C-DADF-4D71-A87E-F50EED2A0536}"/>
              </a:ext>
            </a:extLst>
          </p:cNvPr>
          <p:cNvSpPr/>
          <p:nvPr/>
        </p:nvSpPr>
        <p:spPr>
          <a:xfrm>
            <a:off x="556172" y="3470731"/>
            <a:ext cx="4392612" cy="2447925"/>
          </a:xfrm>
          <a:custGeom>
            <a:avLst/>
            <a:gdLst/>
            <a:ahLst/>
            <a:cxnLst/>
            <a:rect l="l" t="t" r="r" b="b"/>
            <a:pathLst>
              <a:path w="4392930" h="2448560">
                <a:moveTo>
                  <a:pt x="0" y="0"/>
                </a:moveTo>
                <a:lnTo>
                  <a:pt x="4392549" y="2448267"/>
                </a:lnTo>
              </a:path>
            </a:pathLst>
          </a:custGeom>
          <a:ln w="9143">
            <a:solidFill>
              <a:srgbClr val="FF6600"/>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36" name="object 8">
            <a:extLst>
              <a:ext uri="{FF2B5EF4-FFF2-40B4-BE49-F238E27FC236}">
                <a16:creationId xmlns:a16="http://schemas.microsoft.com/office/drawing/2014/main" id="{BC64A0F8-A206-407F-8302-DA48FE871415}"/>
              </a:ext>
            </a:extLst>
          </p:cNvPr>
          <p:cNvSpPr txBox="1"/>
          <p:nvPr/>
        </p:nvSpPr>
        <p:spPr>
          <a:xfrm>
            <a:off x="1911970" y="5470332"/>
            <a:ext cx="4676254" cy="605294"/>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284000" eaLnBrk="1" fontAlgn="auto" hangingPunct="1">
              <a:spcBef>
                <a:spcPts val="0"/>
              </a:spcBef>
              <a:spcAft>
                <a:spcPts val="0"/>
              </a:spcAft>
              <a:defRPr/>
            </a:pPr>
            <a:r>
              <a:rPr spc="-10" dirty="0">
                <a:solidFill>
                  <a:prstClr val="black"/>
                </a:solidFill>
                <a:ea typeface="+mn-ea"/>
                <a:cs typeface="Trebuchet MS" panose="020B0603020202020204"/>
              </a:rPr>
              <a:t>x2</a:t>
            </a:r>
            <a:endParaRPr>
              <a:solidFill>
                <a:prstClr val="black"/>
              </a:solidFill>
              <a:ea typeface="+mn-ea"/>
              <a:cs typeface="Trebuchet MS" panose="020B0603020202020204"/>
            </a:endParaRPr>
          </a:p>
          <a:p>
            <a:pPr marL="12700" eaLnBrk="1" fontAlgn="auto" hangingPunct="1">
              <a:spcBef>
                <a:spcPts val="445"/>
              </a:spcBef>
              <a:spcAft>
                <a:spcPts val="0"/>
              </a:spcAft>
              <a:defRPr/>
            </a:pPr>
            <a:r>
              <a:rPr spc="-15" dirty="0">
                <a:solidFill>
                  <a:prstClr val="black"/>
                </a:solidFill>
                <a:ea typeface="+mn-ea"/>
                <a:cs typeface="Trebuchet MS" panose="020B0603020202020204"/>
              </a:rPr>
              <a:t>w0,w2</a:t>
            </a:r>
            <a:endParaRPr>
              <a:solidFill>
                <a:prstClr val="black"/>
              </a:solidFill>
              <a:ea typeface="+mn-ea"/>
              <a:cs typeface="Trebuchet MS" panose="020B0603020202020204"/>
            </a:endParaRPr>
          </a:p>
        </p:txBody>
      </p:sp>
      <p:sp>
        <p:nvSpPr>
          <p:cNvPr id="37" name="object 9">
            <a:extLst>
              <a:ext uri="{FF2B5EF4-FFF2-40B4-BE49-F238E27FC236}">
                <a16:creationId xmlns:a16="http://schemas.microsoft.com/office/drawing/2014/main" id="{C85945E3-7B7D-4EF6-89E1-239270317D29}"/>
              </a:ext>
            </a:extLst>
          </p:cNvPr>
          <p:cNvSpPr txBox="1"/>
          <p:nvPr/>
        </p:nvSpPr>
        <p:spPr>
          <a:xfrm>
            <a:off x="344584" y="4308909"/>
            <a:ext cx="3161263" cy="669414"/>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60000" eaLnBrk="1" fontAlgn="auto" hangingPunct="1">
              <a:spcBef>
                <a:spcPts val="0"/>
              </a:spcBef>
              <a:spcAft>
                <a:spcPts val="0"/>
              </a:spcAft>
              <a:defRPr/>
            </a:pPr>
            <a:r>
              <a:rPr spc="-15" dirty="0">
                <a:solidFill>
                  <a:prstClr val="black"/>
                </a:solidFill>
                <a:ea typeface="+mn-ea"/>
                <a:cs typeface="Trebuchet MS" panose="020B0603020202020204"/>
              </a:rPr>
              <a:t>w</a:t>
            </a:r>
            <a:r>
              <a:rPr spc="-20" dirty="0">
                <a:solidFill>
                  <a:prstClr val="black"/>
                </a:solidFill>
                <a:ea typeface="+mn-ea"/>
                <a:cs typeface="Trebuchet MS" panose="020B0603020202020204"/>
              </a:rPr>
              <a:t>1</a:t>
            </a:r>
            <a:r>
              <a:rPr spc="-15" dirty="0">
                <a:solidFill>
                  <a:prstClr val="black"/>
                </a:solidFill>
                <a:ea typeface="+mn-ea"/>
                <a:cs typeface="Trebuchet MS" panose="020B0603020202020204"/>
              </a:rPr>
              <a:t>,</a:t>
            </a:r>
            <a:r>
              <a:rPr spc="-10" dirty="0">
                <a:solidFill>
                  <a:prstClr val="black"/>
                </a:solidFill>
                <a:ea typeface="+mn-ea"/>
                <a:cs typeface="Trebuchet MS" panose="020B0603020202020204"/>
              </a:rPr>
              <a:t>w2</a:t>
            </a:r>
            <a:endParaRPr>
              <a:solidFill>
                <a:prstClr val="black"/>
              </a:solidFill>
              <a:ea typeface="+mn-ea"/>
              <a:cs typeface="Trebuchet MS" panose="020B0603020202020204"/>
            </a:endParaRPr>
          </a:p>
          <a:p>
            <a:pPr marL="12700" eaLnBrk="1" fontAlgn="auto" hangingPunct="1">
              <a:spcBef>
                <a:spcPts val="880"/>
              </a:spcBef>
              <a:spcAft>
                <a:spcPts val="0"/>
              </a:spcAft>
              <a:defRPr/>
            </a:pPr>
            <a:r>
              <a:rPr spc="-15" dirty="0">
                <a:solidFill>
                  <a:prstClr val="black"/>
                </a:solidFill>
                <a:ea typeface="+mn-ea"/>
                <a:cs typeface="Trebuchet MS" panose="020B0603020202020204"/>
              </a:rPr>
              <a:t>w0,w1</a:t>
            </a:r>
            <a:endParaRPr>
              <a:solidFill>
                <a:prstClr val="black"/>
              </a:solidFill>
              <a:ea typeface="+mn-ea"/>
              <a:cs typeface="Trebuchet MS" panose="020B0603020202020204"/>
            </a:endParaRPr>
          </a:p>
        </p:txBody>
      </p:sp>
      <p:sp>
        <p:nvSpPr>
          <p:cNvPr id="38" name="object 3">
            <a:extLst>
              <a:ext uri="{FF2B5EF4-FFF2-40B4-BE49-F238E27FC236}">
                <a16:creationId xmlns:a16="http://schemas.microsoft.com/office/drawing/2014/main" id="{2F59E739-40B6-4A47-97ED-6CE7C678B661}"/>
              </a:ext>
            </a:extLst>
          </p:cNvPr>
          <p:cNvSpPr txBox="1"/>
          <p:nvPr/>
        </p:nvSpPr>
        <p:spPr>
          <a:xfrm>
            <a:off x="4035945" y="2789121"/>
            <a:ext cx="1954833" cy="430887"/>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1254125" algn="l"/>
              </a:tabLst>
              <a:defRPr/>
            </a:pPr>
            <a:r>
              <a:rPr sz="2800" spc="-5">
                <a:solidFill>
                  <a:prstClr val="black"/>
                </a:solidFill>
                <a:latin typeface="Times New Roman" panose="02020603050405020304"/>
                <a:ea typeface="+mn-ea"/>
                <a:cs typeface="Times New Roman" panose="02020603050405020304"/>
              </a:rPr>
              <a:t>0.5</a:t>
            </a:r>
            <a:r>
              <a:rPr sz="2800" spc="-560">
                <a:solidFill>
                  <a:prstClr val="black"/>
                </a:solidFill>
                <a:latin typeface="Times New Roman" panose="02020603050405020304"/>
                <a:ea typeface="+mn-ea"/>
                <a:cs typeface="Times New Roman" panose="02020603050405020304"/>
              </a:rPr>
              <a:t> </a:t>
            </a:r>
            <a:r>
              <a:rPr sz="2800" i="1" spc="-65">
                <a:solidFill>
                  <a:prstClr val="black"/>
                </a:solidFill>
                <a:latin typeface="Times New Roman" panose="02020603050405020304"/>
                <a:ea typeface="+mn-ea"/>
                <a:cs typeface="Times New Roman" panose="02020603050405020304"/>
              </a:rPr>
              <a:t>x</a:t>
            </a:r>
            <a:r>
              <a:rPr sz="3200" spc="-97" baseline="-33000">
                <a:solidFill>
                  <a:prstClr val="black"/>
                </a:solidFill>
                <a:latin typeface="Times New Roman" panose="02020603050405020304"/>
                <a:ea typeface="+mn-ea"/>
                <a:cs typeface="Times New Roman" panose="02020603050405020304"/>
              </a:rPr>
              <a:t>1</a:t>
            </a:r>
            <a:r>
              <a:rPr sz="2800" spc="5">
                <a:solidFill>
                  <a:prstClr val="black"/>
                </a:solidFill>
                <a:latin typeface="Symbol" panose="05050102010706020507"/>
                <a:ea typeface="+mn-ea"/>
                <a:cs typeface="Symbol" panose="05050102010706020507"/>
              </a:rPr>
              <a:t></a:t>
            </a:r>
            <a:r>
              <a:rPr sz="2800" spc="5">
                <a:solidFill>
                  <a:prstClr val="black"/>
                </a:solidFill>
                <a:latin typeface="Times New Roman" panose="02020603050405020304"/>
                <a:ea typeface="+mn-ea"/>
                <a:cs typeface="Times New Roman" panose="02020603050405020304"/>
              </a:rPr>
              <a:t> </a:t>
            </a:r>
            <a:r>
              <a:rPr sz="2800" spc="-5" dirty="0">
                <a:solidFill>
                  <a:prstClr val="black"/>
                </a:solidFill>
                <a:latin typeface="Times New Roman" panose="02020603050405020304"/>
                <a:ea typeface="+mn-ea"/>
                <a:cs typeface="Times New Roman" panose="02020603050405020304"/>
              </a:rPr>
              <a:t>0.4</a:t>
            </a:r>
            <a:r>
              <a:rPr sz="2800" spc="-250" dirty="0">
                <a:solidFill>
                  <a:prstClr val="black"/>
                </a:solidFill>
                <a:latin typeface="Times New Roman" panose="02020603050405020304"/>
                <a:ea typeface="+mn-ea"/>
                <a:cs typeface="Times New Roman" panose="02020603050405020304"/>
              </a:rPr>
              <a:t> </a:t>
            </a:r>
            <a:r>
              <a:rPr sz="2800" i="1" spc="85" dirty="0">
                <a:solidFill>
                  <a:prstClr val="black"/>
                </a:solidFill>
                <a:latin typeface="Times New Roman" panose="02020603050405020304"/>
                <a:ea typeface="+mn-ea"/>
                <a:cs typeface="Times New Roman" panose="02020603050405020304"/>
              </a:rPr>
              <a:t>x</a:t>
            </a:r>
            <a:r>
              <a:rPr sz="3200" spc="127" baseline="-33000" dirty="0">
                <a:solidFill>
                  <a:prstClr val="black"/>
                </a:solidFill>
                <a:latin typeface="Times New Roman" panose="02020603050405020304"/>
                <a:ea typeface="+mn-ea"/>
                <a:cs typeface="Times New Roman" panose="02020603050405020304"/>
              </a:rPr>
              <a:t>2</a:t>
            </a:r>
            <a:endParaRPr sz="3200" baseline="-33000">
              <a:solidFill>
                <a:prstClr val="black"/>
              </a:solidFill>
              <a:latin typeface="Times New Roman" panose="02020603050405020304"/>
              <a:ea typeface="+mn-ea"/>
              <a:cs typeface="Times New Roman" panose="02020603050405020304"/>
            </a:endParaRPr>
          </a:p>
        </p:txBody>
      </p:sp>
      <p:sp>
        <p:nvSpPr>
          <p:cNvPr id="39" name="object 4">
            <a:extLst>
              <a:ext uri="{FF2B5EF4-FFF2-40B4-BE49-F238E27FC236}">
                <a16:creationId xmlns:a16="http://schemas.microsoft.com/office/drawing/2014/main" id="{D21843C8-A158-4BD3-AACA-B136BF94DBD2}"/>
              </a:ext>
            </a:extLst>
          </p:cNvPr>
          <p:cNvSpPr txBox="1"/>
          <p:nvPr/>
        </p:nvSpPr>
        <p:spPr>
          <a:xfrm>
            <a:off x="5912285" y="2789121"/>
            <a:ext cx="1635125" cy="43088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2800" spc="5" dirty="0">
                <a:solidFill>
                  <a:prstClr val="black"/>
                </a:solidFill>
                <a:latin typeface="Symbol" panose="05050102010706020507"/>
                <a:ea typeface="+mn-ea"/>
                <a:cs typeface="Symbol" panose="05050102010706020507"/>
              </a:rPr>
              <a:t></a:t>
            </a:r>
            <a:r>
              <a:rPr sz="2800" spc="5" dirty="0">
                <a:solidFill>
                  <a:prstClr val="black"/>
                </a:solidFill>
                <a:latin typeface="Times New Roman" panose="02020603050405020304"/>
                <a:ea typeface="+mn-ea"/>
                <a:cs typeface="Times New Roman" panose="02020603050405020304"/>
              </a:rPr>
              <a:t> </a:t>
            </a:r>
            <a:r>
              <a:rPr sz="2800" spc="35" dirty="0">
                <a:solidFill>
                  <a:prstClr val="black"/>
                </a:solidFill>
                <a:latin typeface="Times New Roman" panose="02020603050405020304"/>
                <a:ea typeface="+mn-ea"/>
                <a:cs typeface="Times New Roman" panose="02020603050405020304"/>
              </a:rPr>
              <a:t>0.3=</a:t>
            </a:r>
            <a:r>
              <a:rPr sz="2800" spc="-370" dirty="0">
                <a:solidFill>
                  <a:prstClr val="black"/>
                </a:solidFill>
                <a:latin typeface="Times New Roman" panose="02020603050405020304"/>
                <a:ea typeface="+mn-ea"/>
                <a:cs typeface="Times New Roman" panose="02020603050405020304"/>
              </a:rPr>
              <a:t> </a:t>
            </a:r>
            <a:r>
              <a:rPr sz="2800" dirty="0">
                <a:solidFill>
                  <a:prstClr val="black"/>
                </a:solidFill>
                <a:latin typeface="Times New Roman" panose="02020603050405020304"/>
                <a:ea typeface="+mn-ea"/>
                <a:cs typeface="Times New Roman" panose="02020603050405020304"/>
              </a:rPr>
              <a:t>0</a:t>
            </a:r>
            <a:endParaRPr sz="2800">
              <a:solidFill>
                <a:prstClr val="black"/>
              </a:solidFill>
              <a:latin typeface="Times New Roman" panose="02020603050405020304"/>
              <a:ea typeface="+mn-ea"/>
              <a:cs typeface="Times New Roman" panose="02020603050405020304"/>
            </a:endParaRPr>
          </a:p>
        </p:txBody>
      </p:sp>
      <p:sp>
        <p:nvSpPr>
          <p:cNvPr id="40" name="object 5">
            <a:extLst>
              <a:ext uri="{FF2B5EF4-FFF2-40B4-BE49-F238E27FC236}">
                <a16:creationId xmlns:a16="http://schemas.microsoft.com/office/drawing/2014/main" id="{B7246E83-9C15-471F-88CB-EEA858DC9184}"/>
              </a:ext>
            </a:extLst>
          </p:cNvPr>
          <p:cNvSpPr txBox="1"/>
          <p:nvPr/>
        </p:nvSpPr>
        <p:spPr>
          <a:xfrm>
            <a:off x="4035945" y="3437842"/>
            <a:ext cx="1467001" cy="430887"/>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892810" algn="l"/>
              </a:tabLst>
              <a:defRPr/>
            </a:pPr>
            <a:r>
              <a:rPr sz="2800">
                <a:solidFill>
                  <a:prstClr val="black"/>
                </a:solidFill>
                <a:latin typeface="Times New Roman" panose="02020603050405020304"/>
                <a:ea typeface="+mn-ea"/>
                <a:cs typeface="Times New Roman" panose="02020603050405020304"/>
              </a:rPr>
              <a:t>5</a:t>
            </a:r>
            <a:r>
              <a:rPr sz="2800" spc="-560">
                <a:solidFill>
                  <a:prstClr val="black"/>
                </a:solidFill>
                <a:latin typeface="Times New Roman" panose="02020603050405020304"/>
                <a:ea typeface="+mn-ea"/>
                <a:cs typeface="Times New Roman" panose="02020603050405020304"/>
              </a:rPr>
              <a:t> </a:t>
            </a:r>
            <a:r>
              <a:rPr sz="2800" i="1" spc="-65">
                <a:solidFill>
                  <a:prstClr val="black"/>
                </a:solidFill>
                <a:latin typeface="Times New Roman" panose="02020603050405020304"/>
                <a:ea typeface="+mn-ea"/>
                <a:cs typeface="Times New Roman" panose="02020603050405020304"/>
              </a:rPr>
              <a:t>x</a:t>
            </a:r>
            <a:r>
              <a:rPr sz="3200" spc="-97" baseline="-33000">
                <a:solidFill>
                  <a:prstClr val="black"/>
                </a:solidFill>
                <a:latin typeface="Times New Roman" panose="02020603050405020304"/>
                <a:ea typeface="+mn-ea"/>
                <a:cs typeface="Times New Roman" panose="02020603050405020304"/>
              </a:rPr>
              <a:t>1</a:t>
            </a:r>
            <a:r>
              <a:rPr sz="2800">
                <a:solidFill>
                  <a:prstClr val="black"/>
                </a:solidFill>
                <a:latin typeface="Symbol" panose="05050102010706020507"/>
                <a:ea typeface="+mn-ea"/>
                <a:cs typeface="Symbol" panose="05050102010706020507"/>
              </a:rPr>
              <a:t></a:t>
            </a:r>
            <a:r>
              <a:rPr sz="2800">
                <a:solidFill>
                  <a:prstClr val="black"/>
                </a:solidFill>
                <a:latin typeface="Times New Roman" panose="02020603050405020304"/>
                <a:ea typeface="+mn-ea"/>
                <a:cs typeface="Times New Roman" panose="02020603050405020304"/>
              </a:rPr>
              <a:t> </a:t>
            </a:r>
            <a:r>
              <a:rPr sz="2800" dirty="0">
                <a:solidFill>
                  <a:prstClr val="black"/>
                </a:solidFill>
                <a:latin typeface="Times New Roman" panose="02020603050405020304"/>
                <a:ea typeface="+mn-ea"/>
                <a:cs typeface="Times New Roman" panose="02020603050405020304"/>
              </a:rPr>
              <a:t>4</a:t>
            </a:r>
            <a:r>
              <a:rPr sz="2800" spc="-180" dirty="0">
                <a:solidFill>
                  <a:prstClr val="black"/>
                </a:solidFill>
                <a:latin typeface="Times New Roman" panose="02020603050405020304"/>
                <a:ea typeface="+mn-ea"/>
                <a:cs typeface="Times New Roman" panose="02020603050405020304"/>
              </a:rPr>
              <a:t> </a:t>
            </a:r>
            <a:r>
              <a:rPr sz="2800" i="1" spc="85" dirty="0">
                <a:solidFill>
                  <a:prstClr val="black"/>
                </a:solidFill>
                <a:latin typeface="Times New Roman" panose="02020603050405020304"/>
                <a:ea typeface="+mn-ea"/>
                <a:cs typeface="Times New Roman" panose="02020603050405020304"/>
              </a:rPr>
              <a:t>x</a:t>
            </a:r>
            <a:r>
              <a:rPr sz="3200" spc="127" baseline="-33000" dirty="0">
                <a:solidFill>
                  <a:prstClr val="black"/>
                </a:solidFill>
                <a:latin typeface="Times New Roman" panose="02020603050405020304"/>
                <a:ea typeface="+mn-ea"/>
                <a:cs typeface="Times New Roman" panose="02020603050405020304"/>
              </a:rPr>
              <a:t>2</a:t>
            </a:r>
            <a:endParaRPr sz="3200" baseline="-33000" dirty="0">
              <a:solidFill>
                <a:prstClr val="black"/>
              </a:solidFill>
              <a:latin typeface="Times New Roman" panose="02020603050405020304"/>
              <a:ea typeface="+mn-ea"/>
              <a:cs typeface="Times New Roman" panose="02020603050405020304"/>
            </a:endParaRPr>
          </a:p>
        </p:txBody>
      </p:sp>
      <p:sp>
        <p:nvSpPr>
          <p:cNvPr id="41" name="object 6">
            <a:extLst>
              <a:ext uri="{FF2B5EF4-FFF2-40B4-BE49-F238E27FC236}">
                <a16:creationId xmlns:a16="http://schemas.microsoft.com/office/drawing/2014/main" id="{617A7CEC-4AA5-4F49-AF0E-694BE62E57E9}"/>
              </a:ext>
            </a:extLst>
          </p:cNvPr>
          <p:cNvSpPr txBox="1"/>
          <p:nvPr/>
        </p:nvSpPr>
        <p:spPr>
          <a:xfrm>
            <a:off x="5411638" y="3458935"/>
            <a:ext cx="1266825" cy="43088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2800" dirty="0">
                <a:solidFill>
                  <a:prstClr val="black"/>
                </a:solidFill>
                <a:latin typeface="Symbol" panose="05050102010706020507"/>
                <a:ea typeface="+mn-ea"/>
                <a:cs typeface="Symbol" panose="05050102010706020507"/>
              </a:rPr>
              <a:t></a:t>
            </a:r>
            <a:r>
              <a:rPr sz="2800" dirty="0">
                <a:solidFill>
                  <a:prstClr val="black"/>
                </a:solidFill>
                <a:latin typeface="Times New Roman" panose="02020603050405020304"/>
                <a:ea typeface="+mn-ea"/>
                <a:cs typeface="Times New Roman" panose="02020603050405020304"/>
              </a:rPr>
              <a:t> </a:t>
            </a:r>
            <a:r>
              <a:rPr sz="2800" spc="80" dirty="0">
                <a:solidFill>
                  <a:prstClr val="black"/>
                </a:solidFill>
                <a:latin typeface="Times New Roman" panose="02020603050405020304"/>
                <a:ea typeface="+mn-ea"/>
                <a:cs typeface="Times New Roman" panose="02020603050405020304"/>
              </a:rPr>
              <a:t>3=</a:t>
            </a:r>
            <a:r>
              <a:rPr sz="2800" spc="-430" dirty="0">
                <a:solidFill>
                  <a:prstClr val="black"/>
                </a:solidFill>
                <a:latin typeface="Times New Roman" panose="02020603050405020304"/>
                <a:ea typeface="+mn-ea"/>
                <a:cs typeface="Times New Roman" panose="02020603050405020304"/>
              </a:rPr>
              <a:t> </a:t>
            </a:r>
            <a:r>
              <a:rPr sz="2800" dirty="0">
                <a:solidFill>
                  <a:prstClr val="black"/>
                </a:solidFill>
                <a:latin typeface="Times New Roman" panose="02020603050405020304"/>
                <a:ea typeface="+mn-ea"/>
                <a:cs typeface="Times New Roman" panose="02020603050405020304"/>
              </a:rPr>
              <a:t>0</a:t>
            </a:r>
            <a:endParaRPr sz="2800">
              <a:solidFill>
                <a:prstClr val="black"/>
              </a:solidFill>
              <a:latin typeface="Times New Roman" panose="02020603050405020304"/>
              <a:ea typeface="+mn-ea"/>
              <a:cs typeface="Times New Roman" panose="02020603050405020304"/>
            </a:endParaRPr>
          </a:p>
        </p:txBody>
      </p:sp>
      <p:sp>
        <p:nvSpPr>
          <p:cNvPr id="42" name="object 7">
            <a:extLst>
              <a:ext uri="{FF2B5EF4-FFF2-40B4-BE49-F238E27FC236}">
                <a16:creationId xmlns:a16="http://schemas.microsoft.com/office/drawing/2014/main" id="{23417906-989A-4FF3-A122-6B9A174ED187}"/>
              </a:ext>
            </a:extLst>
          </p:cNvPr>
          <p:cNvSpPr txBox="1">
            <a:spLocks noChangeArrowheads="1"/>
          </p:cNvSpPr>
          <p:nvPr/>
        </p:nvSpPr>
        <p:spPr bwMode="auto">
          <a:xfrm>
            <a:off x="2428551" y="2216673"/>
            <a:ext cx="5547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400" dirty="0">
                <a:solidFill>
                  <a:srgbClr val="000000"/>
                </a:solidFill>
                <a:latin typeface="微软雅黑" panose="020B0503020204020204" charset="-122"/>
                <a:ea typeface="微软雅黑" panose="020B0503020204020204" charset="-122"/>
              </a:rPr>
              <a:t>下述两个公式描述同一条直线，哪个好？</a:t>
            </a:r>
          </a:p>
        </p:txBody>
      </p:sp>
      <p:sp>
        <p:nvSpPr>
          <p:cNvPr id="43" name="object 4">
            <a:extLst>
              <a:ext uri="{FF2B5EF4-FFF2-40B4-BE49-F238E27FC236}">
                <a16:creationId xmlns:a16="http://schemas.microsoft.com/office/drawing/2014/main" id="{902DD434-898E-4B1B-80BC-42BFCE2C70C3}"/>
              </a:ext>
            </a:extLst>
          </p:cNvPr>
          <p:cNvSpPr txBox="1">
            <a:spLocks noChangeArrowheads="1"/>
          </p:cNvSpPr>
          <p:nvPr/>
        </p:nvSpPr>
        <p:spPr bwMode="auto">
          <a:xfrm>
            <a:off x="846138" y="6395263"/>
            <a:ext cx="7451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zh-CN" sz="2400" b="1" dirty="0">
                <a:solidFill>
                  <a:srgbClr val="FF6600"/>
                </a:solidFill>
                <a:latin typeface="Trebuchet MS" panose="020B0603020202020204" pitchFamily="34" charset="0"/>
              </a:rPr>
              <a:t>W</a:t>
            </a:r>
            <a:r>
              <a:rPr lang="zh-CN" altLang="zh-CN" sz="2400" b="1" dirty="0">
                <a:solidFill>
                  <a:srgbClr val="FF6600"/>
                </a:solidFill>
                <a:latin typeface="微软雅黑" panose="020B0503020204020204" charset="-122"/>
                <a:ea typeface="微软雅黑" panose="020B0503020204020204" charset="-122"/>
              </a:rPr>
              <a:t>在数值上越小越好，这样越能抵抗数据的扰动</a:t>
            </a:r>
            <a:endParaRPr lang="zh-CN" altLang="zh-CN" sz="1600" b="1" dirty="0">
              <a:solidFill>
                <a:srgbClr val="FF6600"/>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80A7FA43-8CBB-45E4-9C6E-C081D9680092}"/>
              </a:ext>
            </a:extLst>
          </p:cNvPr>
          <p:cNvSpPr/>
          <p:nvPr/>
        </p:nvSpPr>
        <p:spPr>
          <a:xfrm>
            <a:off x="578073" y="2205771"/>
            <a:ext cx="421910" cy="369332"/>
          </a:xfrm>
          <a:prstGeom prst="rect">
            <a:avLst/>
          </a:prstGeom>
        </p:spPr>
        <p:txBody>
          <a:bodyPr wrap="none">
            <a:spAutoFit/>
          </a:bodyPr>
          <a:lstStyle/>
          <a:p>
            <a:pPr>
              <a:spcBef>
                <a:spcPts val="3290"/>
              </a:spcBef>
            </a:pPr>
            <a:r>
              <a:rPr lang="zh-CN" altLang="zh-CN">
                <a:solidFill>
                  <a:srgbClr val="000000"/>
                </a:solidFill>
              </a:rPr>
              <a:t>x1</a:t>
            </a:r>
            <a:endParaRPr lang="zh-CN" altLang="zh-CN" dirty="0">
              <a:solidFill>
                <a:srgbClr val="000000"/>
              </a:solidFill>
            </a:endParaRPr>
          </a:p>
        </p:txBody>
      </p:sp>
    </p:spTree>
    <p:extLst>
      <p:ext uri="{BB962C8B-B14F-4D97-AF65-F5344CB8AC3E}">
        <p14:creationId xmlns:p14="http://schemas.microsoft.com/office/powerpoint/2010/main" val="1708710717"/>
      </p:ext>
    </p:extLst>
  </p:cSld>
  <p:clrMapOvr>
    <a:masterClrMapping/>
  </p:clrMapOvr>
  <p:transition spd="med">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1331119" y="703655"/>
          <a:ext cx="6481762" cy="573088"/>
        </p:xfrm>
        <a:graphic>
          <a:graphicData uri="http://schemas.openxmlformats.org/presentationml/2006/ole">
            <mc:AlternateContent xmlns:mc="http://schemas.openxmlformats.org/markup-compatibility/2006">
              <mc:Choice xmlns:v="urn:schemas-microsoft-com:vml" Requires="v">
                <p:oleObj spid="_x0000_s47122" name="Equation" r:id="rId4" imgW="2692400" imgH="241300" progId="Equation.DSMT4">
                  <p:embed/>
                </p:oleObj>
              </mc:Choice>
              <mc:Fallback>
                <p:oleObj name="Equation" r:id="rId4" imgW="2692400" imgH="241300" progId="Equation.DSMT4">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119" y="703655"/>
                        <a:ext cx="6481762" cy="573088"/>
                      </a:xfrm>
                      <a:prstGeom prst="rect">
                        <a:avLst/>
                      </a:prstGeom>
                      <a:noFill/>
                      <a:ln w="9525">
                        <a:noFill/>
                        <a:miter lim="800000"/>
                        <a:headEnd/>
                        <a:tailEnd/>
                      </a:ln>
                    </p:spPr>
                  </p:pic>
                </p:oleObj>
              </mc:Fallback>
            </mc:AlternateContent>
          </a:graphicData>
        </a:graphic>
      </p:graphicFrame>
      <p:sp>
        <p:nvSpPr>
          <p:cNvPr id="29" name="标题 3">
            <a:extLst>
              <a:ext uri="{FF2B5EF4-FFF2-40B4-BE49-F238E27FC236}">
                <a16:creationId xmlns:a16="http://schemas.microsoft.com/office/drawing/2014/main" id="{A7CEB8A6-61E6-42B4-8377-F753B2145039}"/>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3.7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逻辑回归正则化</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2" name="object 4">
            <a:extLst>
              <a:ext uri="{FF2B5EF4-FFF2-40B4-BE49-F238E27FC236}">
                <a16:creationId xmlns:a16="http://schemas.microsoft.com/office/drawing/2014/main" id="{57BC99EA-278A-4021-B884-942AFC78E0A0}"/>
              </a:ext>
            </a:extLst>
          </p:cNvPr>
          <p:cNvSpPr/>
          <p:nvPr/>
        </p:nvSpPr>
        <p:spPr>
          <a:xfrm>
            <a:off x="951459" y="2122944"/>
            <a:ext cx="103188" cy="3529012"/>
          </a:xfrm>
          <a:custGeom>
            <a:avLst/>
            <a:gdLst/>
            <a:ahLst/>
            <a:cxnLst/>
            <a:rect l="l" t="t" r="r" b="b"/>
            <a:pathLst>
              <a:path w="103505" h="3528695">
                <a:moveTo>
                  <a:pt x="51688" y="25109"/>
                </a:moveTo>
                <a:lnTo>
                  <a:pt x="45338" y="35995"/>
                </a:lnTo>
                <a:lnTo>
                  <a:pt x="45338" y="3528390"/>
                </a:lnTo>
                <a:lnTo>
                  <a:pt x="58038" y="3528390"/>
                </a:lnTo>
                <a:lnTo>
                  <a:pt x="58038" y="35995"/>
                </a:lnTo>
                <a:lnTo>
                  <a:pt x="51688" y="25109"/>
                </a:lnTo>
                <a:close/>
              </a:path>
              <a:path w="103505" h="3528695">
                <a:moveTo>
                  <a:pt x="51688" y="0"/>
                </a:moveTo>
                <a:lnTo>
                  <a:pt x="0" y="88645"/>
                </a:lnTo>
                <a:lnTo>
                  <a:pt x="1016" y="92455"/>
                </a:lnTo>
                <a:lnTo>
                  <a:pt x="7112" y="96012"/>
                </a:lnTo>
                <a:lnTo>
                  <a:pt x="10921" y="94995"/>
                </a:lnTo>
                <a:lnTo>
                  <a:pt x="45338" y="35995"/>
                </a:lnTo>
                <a:lnTo>
                  <a:pt x="45338" y="12572"/>
                </a:lnTo>
                <a:lnTo>
                  <a:pt x="59020" y="12572"/>
                </a:lnTo>
                <a:lnTo>
                  <a:pt x="51688" y="0"/>
                </a:lnTo>
                <a:close/>
              </a:path>
              <a:path w="103505" h="3528695">
                <a:moveTo>
                  <a:pt x="59020" y="12572"/>
                </a:moveTo>
                <a:lnTo>
                  <a:pt x="58038" y="12572"/>
                </a:lnTo>
                <a:lnTo>
                  <a:pt x="58038" y="35995"/>
                </a:lnTo>
                <a:lnTo>
                  <a:pt x="92456" y="94995"/>
                </a:lnTo>
                <a:lnTo>
                  <a:pt x="96266" y="96012"/>
                </a:lnTo>
                <a:lnTo>
                  <a:pt x="102362" y="92455"/>
                </a:lnTo>
                <a:lnTo>
                  <a:pt x="103377" y="88645"/>
                </a:lnTo>
                <a:lnTo>
                  <a:pt x="59020" y="12572"/>
                </a:lnTo>
                <a:close/>
              </a:path>
              <a:path w="103505" h="3528695">
                <a:moveTo>
                  <a:pt x="58038" y="12572"/>
                </a:moveTo>
                <a:lnTo>
                  <a:pt x="45338" y="12572"/>
                </a:lnTo>
                <a:lnTo>
                  <a:pt x="45338" y="35995"/>
                </a:lnTo>
                <a:lnTo>
                  <a:pt x="51688" y="25109"/>
                </a:lnTo>
                <a:lnTo>
                  <a:pt x="46227" y="15747"/>
                </a:lnTo>
                <a:lnTo>
                  <a:pt x="58038" y="15747"/>
                </a:lnTo>
                <a:lnTo>
                  <a:pt x="58038" y="12572"/>
                </a:lnTo>
                <a:close/>
              </a:path>
              <a:path w="103505" h="3528695">
                <a:moveTo>
                  <a:pt x="58038" y="15747"/>
                </a:moveTo>
                <a:lnTo>
                  <a:pt x="57150" y="15747"/>
                </a:lnTo>
                <a:lnTo>
                  <a:pt x="51688" y="25109"/>
                </a:lnTo>
                <a:lnTo>
                  <a:pt x="58038" y="35995"/>
                </a:lnTo>
                <a:lnTo>
                  <a:pt x="58038" y="15747"/>
                </a:lnTo>
                <a:close/>
              </a:path>
              <a:path w="103505" h="3528695">
                <a:moveTo>
                  <a:pt x="57150" y="15747"/>
                </a:moveTo>
                <a:lnTo>
                  <a:pt x="46227" y="15747"/>
                </a:lnTo>
                <a:lnTo>
                  <a:pt x="51688" y="25109"/>
                </a:lnTo>
                <a:lnTo>
                  <a:pt x="57150" y="15747"/>
                </a:lnTo>
                <a:close/>
              </a:path>
            </a:pathLst>
          </a:custGeom>
          <a:solidFill>
            <a:srgbClr val="000000"/>
          </a:solidFill>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33" name="object 5">
            <a:extLst>
              <a:ext uri="{FF2B5EF4-FFF2-40B4-BE49-F238E27FC236}">
                <a16:creationId xmlns:a16="http://schemas.microsoft.com/office/drawing/2014/main" id="{AD9A1498-1B40-45C2-AEAD-5DA9432E685A}"/>
              </a:ext>
            </a:extLst>
          </p:cNvPr>
          <p:cNvSpPr/>
          <p:nvPr/>
        </p:nvSpPr>
        <p:spPr>
          <a:xfrm>
            <a:off x="1003847" y="5597981"/>
            <a:ext cx="5004000" cy="103188"/>
          </a:xfrm>
          <a:custGeom>
            <a:avLst/>
            <a:gdLst/>
            <a:ahLst/>
            <a:cxnLst/>
            <a:rect l="l" t="t" r="r" b="b"/>
            <a:pathLst>
              <a:path w="5760720" h="103504">
                <a:moveTo>
                  <a:pt x="5735437" y="51701"/>
                </a:moveTo>
                <a:lnTo>
                  <a:pt x="5665597" y="92430"/>
                </a:lnTo>
                <a:lnTo>
                  <a:pt x="5664581" y="96316"/>
                </a:lnTo>
                <a:lnTo>
                  <a:pt x="5668136" y="102374"/>
                </a:lnTo>
                <a:lnTo>
                  <a:pt x="5672074" y="103403"/>
                </a:lnTo>
                <a:lnTo>
                  <a:pt x="5749832" y="58051"/>
                </a:lnTo>
                <a:lnTo>
                  <a:pt x="5748528" y="58051"/>
                </a:lnTo>
                <a:lnTo>
                  <a:pt x="5748528" y="57188"/>
                </a:lnTo>
                <a:lnTo>
                  <a:pt x="5744845" y="57188"/>
                </a:lnTo>
                <a:lnTo>
                  <a:pt x="5735437" y="51701"/>
                </a:lnTo>
                <a:close/>
              </a:path>
              <a:path w="5760720" h="103504">
                <a:moveTo>
                  <a:pt x="5724548" y="45351"/>
                </a:moveTo>
                <a:lnTo>
                  <a:pt x="0" y="45351"/>
                </a:lnTo>
                <a:lnTo>
                  <a:pt x="0" y="58051"/>
                </a:lnTo>
                <a:lnTo>
                  <a:pt x="5724548" y="58051"/>
                </a:lnTo>
                <a:lnTo>
                  <a:pt x="5735437" y="51701"/>
                </a:lnTo>
                <a:lnTo>
                  <a:pt x="5724548" y="45351"/>
                </a:lnTo>
                <a:close/>
              </a:path>
              <a:path w="5760720" h="103504">
                <a:moveTo>
                  <a:pt x="5749835" y="45351"/>
                </a:moveTo>
                <a:lnTo>
                  <a:pt x="5748528" y="45351"/>
                </a:lnTo>
                <a:lnTo>
                  <a:pt x="5748528" y="58051"/>
                </a:lnTo>
                <a:lnTo>
                  <a:pt x="5749832" y="58051"/>
                </a:lnTo>
                <a:lnTo>
                  <a:pt x="5760720" y="51701"/>
                </a:lnTo>
                <a:lnTo>
                  <a:pt x="5749835" y="45351"/>
                </a:lnTo>
                <a:close/>
              </a:path>
              <a:path w="5760720" h="103504">
                <a:moveTo>
                  <a:pt x="5744845" y="46215"/>
                </a:moveTo>
                <a:lnTo>
                  <a:pt x="5735437" y="51701"/>
                </a:lnTo>
                <a:lnTo>
                  <a:pt x="5744845" y="57188"/>
                </a:lnTo>
                <a:lnTo>
                  <a:pt x="5744845" y="46215"/>
                </a:lnTo>
                <a:close/>
              </a:path>
              <a:path w="5760720" h="103504">
                <a:moveTo>
                  <a:pt x="5748528" y="46215"/>
                </a:moveTo>
                <a:lnTo>
                  <a:pt x="5744845" y="46215"/>
                </a:lnTo>
                <a:lnTo>
                  <a:pt x="5744845" y="57188"/>
                </a:lnTo>
                <a:lnTo>
                  <a:pt x="5748528" y="57188"/>
                </a:lnTo>
                <a:lnTo>
                  <a:pt x="5748528" y="46215"/>
                </a:lnTo>
                <a:close/>
              </a:path>
              <a:path w="5760720" h="103504">
                <a:moveTo>
                  <a:pt x="5672074" y="0"/>
                </a:moveTo>
                <a:lnTo>
                  <a:pt x="5668136" y="1015"/>
                </a:lnTo>
                <a:lnTo>
                  <a:pt x="5664581" y="7086"/>
                </a:lnTo>
                <a:lnTo>
                  <a:pt x="5665597" y="10972"/>
                </a:lnTo>
                <a:lnTo>
                  <a:pt x="5735437" y="51701"/>
                </a:lnTo>
                <a:lnTo>
                  <a:pt x="5744845" y="46215"/>
                </a:lnTo>
                <a:lnTo>
                  <a:pt x="5748528" y="46215"/>
                </a:lnTo>
                <a:lnTo>
                  <a:pt x="5748528" y="45351"/>
                </a:lnTo>
                <a:lnTo>
                  <a:pt x="5749835" y="45351"/>
                </a:lnTo>
                <a:lnTo>
                  <a:pt x="5672074" y="0"/>
                </a:lnTo>
                <a:close/>
              </a:path>
            </a:pathLst>
          </a:custGeom>
          <a:solidFill>
            <a:srgbClr val="000000"/>
          </a:solidFill>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grpSp>
        <p:nvGrpSpPr>
          <p:cNvPr id="13" name="组合 12">
            <a:extLst>
              <a:ext uri="{FF2B5EF4-FFF2-40B4-BE49-F238E27FC236}">
                <a16:creationId xmlns:a16="http://schemas.microsoft.com/office/drawing/2014/main" id="{2DD6070C-7FDB-4F2B-84A6-C89A3E5E9227}"/>
              </a:ext>
            </a:extLst>
          </p:cNvPr>
          <p:cNvGrpSpPr/>
          <p:nvPr/>
        </p:nvGrpSpPr>
        <p:grpSpPr>
          <a:xfrm>
            <a:off x="1423334" y="1401886"/>
            <a:ext cx="6463118" cy="492443"/>
            <a:chOff x="934676" y="1340774"/>
            <a:chExt cx="6463118" cy="492443"/>
          </a:xfrm>
        </p:grpSpPr>
        <p:sp>
          <p:nvSpPr>
            <p:cNvPr id="31" name="object 3">
              <a:extLst>
                <a:ext uri="{FF2B5EF4-FFF2-40B4-BE49-F238E27FC236}">
                  <a16:creationId xmlns:a16="http://schemas.microsoft.com/office/drawing/2014/main" id="{988E0BB1-560B-4CF9-AB95-58630B06133E}"/>
                </a:ext>
              </a:extLst>
            </p:cNvPr>
            <p:cNvSpPr txBox="1">
              <a:spLocks noChangeArrowheads="1"/>
            </p:cNvSpPr>
            <p:nvPr/>
          </p:nvSpPr>
          <p:spPr bwMode="auto">
            <a:xfrm>
              <a:off x="4153232" y="1430996"/>
              <a:ext cx="32445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4025" indent="-441325">
                <a:tabLst>
                  <a:tab pos="454025" algn="l"/>
                </a:tabLst>
                <a:defRPr>
                  <a:solidFill>
                    <a:schemeClr val="tx1"/>
                  </a:solidFill>
                  <a:latin typeface="Tahoma" panose="020B0604030504040204" pitchFamily="34" charset="0"/>
                  <a:ea typeface="宋体" panose="02010600030101010101" pitchFamily="2" charset="-122"/>
                </a:defRPr>
              </a:lvl1pPr>
              <a:lvl2pPr marL="742950" indent="-285750">
                <a:tabLst>
                  <a:tab pos="454025" algn="l"/>
                </a:tabLst>
                <a:defRPr>
                  <a:solidFill>
                    <a:schemeClr val="tx1"/>
                  </a:solidFill>
                  <a:latin typeface="Tahoma" panose="020B0604030504040204" pitchFamily="34" charset="0"/>
                  <a:ea typeface="宋体" panose="02010600030101010101" pitchFamily="2" charset="-122"/>
                </a:defRPr>
              </a:lvl2pPr>
              <a:lvl3pPr marL="1143000" indent="-228600">
                <a:tabLst>
                  <a:tab pos="454025" algn="l"/>
                </a:tabLst>
                <a:defRPr>
                  <a:solidFill>
                    <a:schemeClr val="tx1"/>
                  </a:solidFill>
                  <a:latin typeface="Tahoma" panose="020B0604030504040204" pitchFamily="34" charset="0"/>
                  <a:ea typeface="宋体" panose="02010600030101010101" pitchFamily="2" charset="-122"/>
                </a:defRPr>
              </a:lvl3pPr>
              <a:lvl4pPr marL="1600200" indent="-228600">
                <a:tabLst>
                  <a:tab pos="454025" algn="l"/>
                </a:tabLst>
                <a:defRPr>
                  <a:solidFill>
                    <a:schemeClr val="tx1"/>
                  </a:solidFill>
                  <a:latin typeface="Tahoma" panose="020B0604030504040204" pitchFamily="34" charset="0"/>
                  <a:ea typeface="宋体" panose="02010600030101010101" pitchFamily="2" charset="-122"/>
                </a:defRPr>
              </a:lvl4pPr>
              <a:lvl5pPr marL="2057400" indent="-228600">
                <a:tabLst>
                  <a:tab pos="454025"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4025" algn="l"/>
                </a:tabLst>
                <a:defRPr>
                  <a:solidFill>
                    <a:schemeClr val="tx1"/>
                  </a:solidFill>
                  <a:latin typeface="Tahoma" panose="020B0604030504040204" pitchFamily="34" charset="0"/>
                  <a:ea typeface="宋体" panose="02010600030101010101" pitchFamily="2" charset="-122"/>
                </a:defRPr>
              </a:lvl9pPr>
            </a:lstStyle>
            <a:p>
              <a:pPr marL="12700" indent="0" eaLnBrk="1" hangingPunct="1"/>
              <a:r>
                <a:rPr lang="zh-CN" altLang="zh-CN" sz="2400">
                  <a:solidFill>
                    <a:srgbClr val="000000"/>
                  </a:solidFill>
                  <a:latin typeface="微软雅黑" panose="020B0503020204020204" charset="-122"/>
                  <a:ea typeface="微软雅黑" panose="020B0503020204020204" charset="-122"/>
                </a:rPr>
                <a:t>对应</a:t>
              </a:r>
              <a:r>
                <a:rPr lang="zh-CN" altLang="zh-CN" sz="2400" dirty="0">
                  <a:solidFill>
                    <a:srgbClr val="000000"/>
                  </a:solidFill>
                  <a:latin typeface="微软雅黑" panose="020B0503020204020204" charset="-122"/>
                  <a:ea typeface="微软雅黑" panose="020B0503020204020204" charset="-122"/>
                </a:rPr>
                <a:t>于平面的一根直线</a:t>
              </a:r>
              <a:endParaRPr lang="zh-CN" altLang="zh-CN" sz="2000" dirty="0">
                <a:solidFill>
                  <a:srgbClr val="000000"/>
                </a:solidFill>
                <a:latin typeface="微软雅黑" panose="020B0503020204020204" charset="-122"/>
                <a:ea typeface="微软雅黑" panose="020B0503020204020204" charset="-122"/>
              </a:endParaRPr>
            </a:p>
          </p:txBody>
        </p:sp>
        <p:sp>
          <p:nvSpPr>
            <p:cNvPr id="34" name="object 6">
              <a:extLst>
                <a:ext uri="{FF2B5EF4-FFF2-40B4-BE49-F238E27FC236}">
                  <a16:creationId xmlns:a16="http://schemas.microsoft.com/office/drawing/2014/main" id="{1FB0B41B-5670-41D7-97D1-7515EE3D8C93}"/>
                </a:ext>
              </a:extLst>
            </p:cNvPr>
            <p:cNvSpPr txBox="1">
              <a:spLocks noChangeArrowheads="1"/>
            </p:cNvSpPr>
            <p:nvPr/>
          </p:nvSpPr>
          <p:spPr bwMode="auto">
            <a:xfrm>
              <a:off x="934676" y="1340774"/>
              <a:ext cx="34069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tabLst>
                  <a:tab pos="1112520" algn="l"/>
                </a:tabLst>
                <a:defRPr>
                  <a:solidFill>
                    <a:schemeClr val="tx1"/>
                  </a:solidFill>
                  <a:latin typeface="Tahoma" panose="020B0604030504040204" pitchFamily="34" charset="0"/>
                  <a:ea typeface="宋体" panose="02010600030101010101" pitchFamily="2" charset="-122"/>
                </a:defRPr>
              </a:lvl1pPr>
              <a:lvl2pPr marL="742950" indent="-285750">
                <a:tabLst>
                  <a:tab pos="1112520" algn="l"/>
                </a:tabLst>
                <a:defRPr>
                  <a:solidFill>
                    <a:schemeClr val="tx1"/>
                  </a:solidFill>
                  <a:latin typeface="Tahoma" panose="020B0604030504040204" pitchFamily="34" charset="0"/>
                  <a:ea typeface="宋体" panose="02010600030101010101" pitchFamily="2" charset="-122"/>
                </a:defRPr>
              </a:lvl2pPr>
              <a:lvl3pPr marL="1143000" indent="-228600">
                <a:tabLst>
                  <a:tab pos="1112520" algn="l"/>
                </a:tabLst>
                <a:defRPr>
                  <a:solidFill>
                    <a:schemeClr val="tx1"/>
                  </a:solidFill>
                  <a:latin typeface="Tahoma" panose="020B0604030504040204" pitchFamily="34" charset="0"/>
                  <a:ea typeface="宋体" panose="02010600030101010101" pitchFamily="2" charset="-122"/>
                </a:defRPr>
              </a:lvl3pPr>
              <a:lvl4pPr marL="1600200" indent="-228600">
                <a:tabLst>
                  <a:tab pos="1112520" algn="l"/>
                </a:tabLst>
                <a:defRPr>
                  <a:solidFill>
                    <a:schemeClr val="tx1"/>
                  </a:solidFill>
                  <a:latin typeface="Tahoma" panose="020B0604030504040204" pitchFamily="34" charset="0"/>
                  <a:ea typeface="宋体" panose="02010600030101010101" pitchFamily="2" charset="-122"/>
                </a:defRPr>
              </a:lvl4pPr>
              <a:lvl5pPr marL="2057400" indent="-228600">
                <a:tabLst>
                  <a:tab pos="111252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112520" algn="l"/>
                </a:tabLst>
                <a:defRPr>
                  <a:solidFill>
                    <a:schemeClr val="tx1"/>
                  </a:solidFill>
                  <a:latin typeface="Tahoma" panose="020B0604030504040204" pitchFamily="34" charset="0"/>
                  <a:ea typeface="宋体" panose="02010600030101010101" pitchFamily="2" charset="-122"/>
                </a:defRPr>
              </a:lvl9pPr>
            </a:lstStyle>
            <a:p>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3200" baseline="-33000" dirty="0">
                  <a:solidFill>
                    <a:srgbClr val="000000"/>
                  </a:solidFill>
                  <a:latin typeface="Times New Roman" panose="02020603050405020304" pitchFamily="18" charset="0"/>
                  <a:cs typeface="Times New Roman" panose="02020603050405020304" pitchFamily="18" charset="0"/>
                </a:rPr>
                <a:t>1 </a:t>
              </a:r>
              <a:r>
                <a:rPr lang="zh-CN" altLang="zh-CN" sz="2800" i="1">
                  <a:solidFill>
                    <a:srgbClr val="000000"/>
                  </a:solidFill>
                  <a:latin typeface="Times New Roman" panose="02020603050405020304" pitchFamily="18" charset="0"/>
                  <a:cs typeface="Times New Roman" panose="02020603050405020304" pitchFamily="18" charset="0"/>
                </a:rPr>
                <a:t>x</a:t>
              </a:r>
              <a:r>
                <a:rPr lang="zh-CN" altLang="zh-CN" sz="3200" baseline="-33000">
                  <a:solidFill>
                    <a:srgbClr val="000000"/>
                  </a:solidFill>
                  <a:latin typeface="Times New Roman" panose="02020603050405020304" pitchFamily="18" charset="0"/>
                  <a:cs typeface="Times New Roman" panose="02020603050405020304" pitchFamily="18" charset="0"/>
                </a:rPr>
                <a:t>1</a:t>
              </a:r>
              <a:r>
                <a:rPr lang="zh-CN" altLang="zh-CN" sz="2800">
                  <a:solidFill>
                    <a:srgbClr val="000000"/>
                  </a:solidFill>
                  <a:latin typeface="Symbol" panose="05050102010706020507" pitchFamily="18" charset="2"/>
                </a:rPr>
                <a:t></a:t>
              </a:r>
              <a:r>
                <a:rPr lang="zh-CN" altLang="zh-CN" sz="2800">
                  <a:solidFill>
                    <a:srgbClr val="000000"/>
                  </a:solidFill>
                  <a:latin typeface="Times New Roman" panose="02020603050405020304" pitchFamily="18" charset="0"/>
                  <a:cs typeface="Times New Roman" panose="02020603050405020304" pitchFamily="18" charset="0"/>
                </a:rPr>
                <a:t> </a:t>
              </a:r>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3200" baseline="-33000" dirty="0">
                  <a:solidFill>
                    <a:srgbClr val="000000"/>
                  </a:solidFill>
                  <a:latin typeface="Times New Roman" panose="02020603050405020304" pitchFamily="18" charset="0"/>
                  <a:cs typeface="Times New Roman" panose="02020603050405020304" pitchFamily="18" charset="0"/>
                </a:rPr>
                <a:t>2 </a:t>
              </a:r>
              <a:r>
                <a:rPr lang="zh-CN" altLang="zh-CN" sz="2800" i="1">
                  <a:solidFill>
                    <a:srgbClr val="000000"/>
                  </a:solidFill>
                  <a:latin typeface="Times New Roman" panose="02020603050405020304" pitchFamily="18" charset="0"/>
                  <a:cs typeface="Times New Roman" panose="02020603050405020304" pitchFamily="18" charset="0"/>
                </a:rPr>
                <a:t>x</a:t>
              </a:r>
              <a:r>
                <a:rPr lang="zh-CN" altLang="zh-CN" sz="3200" baseline="-33000">
                  <a:solidFill>
                    <a:srgbClr val="000000"/>
                  </a:solidFill>
                  <a:latin typeface="Times New Roman" panose="02020603050405020304" pitchFamily="18" charset="0"/>
                  <a:cs typeface="Times New Roman" panose="02020603050405020304" pitchFamily="18" charset="0"/>
                </a:rPr>
                <a:t>2</a:t>
              </a:r>
              <a:r>
                <a:rPr lang="zh-CN" altLang="zh-CN" sz="3200">
                  <a:solidFill>
                    <a:srgbClr val="000000"/>
                  </a:solidFill>
                  <a:latin typeface="Symbol" panose="05050102010706020507" pitchFamily="18" charset="2"/>
                </a:rPr>
                <a:t> </a:t>
              </a:r>
              <a:r>
                <a:rPr lang="en-US" altLang="zh-CN" sz="3200">
                  <a:solidFill>
                    <a:srgbClr val="000000"/>
                  </a:solidFill>
                  <a:latin typeface="Times New Roman" panose="02020603050405020304" pitchFamily="18" charset="0"/>
                  <a:cs typeface="Times New Roman" panose="02020603050405020304" pitchFamily="18" charset="0"/>
                </a:rPr>
                <a:t> </a:t>
              </a:r>
              <a:r>
                <a:rPr lang="zh-CN" altLang="zh-CN" sz="3200" i="1">
                  <a:solidFill>
                    <a:srgbClr val="000000"/>
                  </a:solidFill>
                  <a:latin typeface="Times New Roman" panose="02020603050405020304" pitchFamily="18" charset="0"/>
                  <a:cs typeface="Times New Roman" panose="02020603050405020304" pitchFamily="18" charset="0"/>
                </a:rPr>
                <a:t>w</a:t>
              </a:r>
              <a:r>
                <a:rPr lang="en-US" altLang="zh-CN" sz="3600" i="1" baseline="-33000">
                  <a:solidFill>
                    <a:srgbClr val="000000"/>
                  </a:solidFill>
                  <a:latin typeface="Times New Roman" panose="02020603050405020304" pitchFamily="18" charset="0"/>
                  <a:cs typeface="Times New Roman" panose="02020603050405020304" pitchFamily="18" charset="0"/>
                </a:rPr>
                <a:t>0</a:t>
              </a:r>
              <a:r>
                <a:rPr lang="zh-CN" altLang="zh-CN" sz="3200">
                  <a:solidFill>
                    <a:srgbClr val="000000"/>
                  </a:solidFill>
                  <a:latin typeface="Times New Roman" panose="02020603050405020304" pitchFamily="18" charset="0"/>
                  <a:cs typeface="Times New Roman" panose="02020603050405020304" pitchFamily="18" charset="0"/>
                </a:rPr>
                <a:t> </a:t>
              </a:r>
              <a:r>
                <a:rPr lang="zh-CN" altLang="zh-CN" sz="2800">
                  <a:solidFill>
                    <a:srgbClr val="000000"/>
                  </a:solidFill>
                  <a:latin typeface="Times New Roman" panose="02020603050405020304" pitchFamily="18" charset="0"/>
                  <a:cs typeface="Times New Roman" panose="02020603050405020304" pitchFamily="18" charset="0"/>
                </a:rPr>
                <a:t>=0</a:t>
              </a:r>
              <a:r>
                <a:rPr lang="zh-CN" altLang="zh-CN" sz="2800" baseline="-9000">
                  <a:solidFill>
                    <a:srgbClr val="000000"/>
                  </a:solidFill>
                  <a:latin typeface="Times New Roman" panose="02020603050405020304" pitchFamily="18" charset="0"/>
                  <a:cs typeface="Times New Roman" panose="02020603050405020304" pitchFamily="18" charset="0"/>
                </a:rPr>
                <a:t> </a:t>
              </a:r>
              <a:endParaRPr lang="zh-CN" altLang="zh-CN" sz="3200" i="1" baseline="-33000" dirty="0">
                <a:solidFill>
                  <a:srgbClr val="000000"/>
                </a:solidFill>
                <a:latin typeface="Times New Roman" panose="02020603050405020304" pitchFamily="18" charset="0"/>
                <a:cs typeface="Times New Roman" panose="02020603050405020304" pitchFamily="18" charset="0"/>
              </a:endParaRPr>
            </a:p>
          </p:txBody>
        </p:sp>
      </p:grpSp>
      <p:sp>
        <p:nvSpPr>
          <p:cNvPr id="35" name="object 7">
            <a:extLst>
              <a:ext uri="{FF2B5EF4-FFF2-40B4-BE49-F238E27FC236}">
                <a16:creationId xmlns:a16="http://schemas.microsoft.com/office/drawing/2014/main" id="{378BD08C-DADF-4D71-A87E-F50EED2A0536}"/>
              </a:ext>
            </a:extLst>
          </p:cNvPr>
          <p:cNvSpPr/>
          <p:nvPr/>
        </p:nvSpPr>
        <p:spPr>
          <a:xfrm>
            <a:off x="556172" y="3470731"/>
            <a:ext cx="4392612" cy="2447925"/>
          </a:xfrm>
          <a:custGeom>
            <a:avLst/>
            <a:gdLst/>
            <a:ahLst/>
            <a:cxnLst/>
            <a:rect l="l" t="t" r="r" b="b"/>
            <a:pathLst>
              <a:path w="4392930" h="2448560">
                <a:moveTo>
                  <a:pt x="0" y="0"/>
                </a:moveTo>
                <a:lnTo>
                  <a:pt x="4392549" y="2448267"/>
                </a:lnTo>
              </a:path>
            </a:pathLst>
          </a:custGeom>
          <a:ln w="9143">
            <a:solidFill>
              <a:srgbClr val="FF6600"/>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36" name="object 8">
            <a:extLst>
              <a:ext uri="{FF2B5EF4-FFF2-40B4-BE49-F238E27FC236}">
                <a16:creationId xmlns:a16="http://schemas.microsoft.com/office/drawing/2014/main" id="{BC64A0F8-A206-407F-8302-DA48FE871415}"/>
              </a:ext>
            </a:extLst>
          </p:cNvPr>
          <p:cNvSpPr txBox="1"/>
          <p:nvPr/>
        </p:nvSpPr>
        <p:spPr>
          <a:xfrm>
            <a:off x="1911970" y="5470332"/>
            <a:ext cx="4676254" cy="605294"/>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284000" eaLnBrk="1" fontAlgn="auto" hangingPunct="1">
              <a:spcBef>
                <a:spcPts val="0"/>
              </a:spcBef>
              <a:spcAft>
                <a:spcPts val="0"/>
              </a:spcAft>
              <a:defRPr/>
            </a:pPr>
            <a:r>
              <a:rPr spc="-10" dirty="0">
                <a:solidFill>
                  <a:prstClr val="black"/>
                </a:solidFill>
                <a:ea typeface="+mn-ea"/>
                <a:cs typeface="Trebuchet MS" panose="020B0603020202020204"/>
              </a:rPr>
              <a:t>x2</a:t>
            </a:r>
            <a:endParaRPr>
              <a:solidFill>
                <a:prstClr val="black"/>
              </a:solidFill>
              <a:ea typeface="+mn-ea"/>
              <a:cs typeface="Trebuchet MS" panose="020B0603020202020204"/>
            </a:endParaRPr>
          </a:p>
          <a:p>
            <a:pPr marL="12700" eaLnBrk="1" fontAlgn="auto" hangingPunct="1">
              <a:spcBef>
                <a:spcPts val="445"/>
              </a:spcBef>
              <a:spcAft>
                <a:spcPts val="0"/>
              </a:spcAft>
              <a:defRPr/>
            </a:pPr>
            <a:r>
              <a:rPr spc="-15" dirty="0">
                <a:solidFill>
                  <a:prstClr val="black"/>
                </a:solidFill>
                <a:ea typeface="+mn-ea"/>
                <a:cs typeface="Trebuchet MS" panose="020B0603020202020204"/>
              </a:rPr>
              <a:t>w0,w2</a:t>
            </a:r>
            <a:endParaRPr>
              <a:solidFill>
                <a:prstClr val="black"/>
              </a:solidFill>
              <a:ea typeface="+mn-ea"/>
              <a:cs typeface="Trebuchet MS" panose="020B0603020202020204"/>
            </a:endParaRPr>
          </a:p>
        </p:txBody>
      </p:sp>
      <p:sp>
        <p:nvSpPr>
          <p:cNvPr id="37" name="object 9">
            <a:extLst>
              <a:ext uri="{FF2B5EF4-FFF2-40B4-BE49-F238E27FC236}">
                <a16:creationId xmlns:a16="http://schemas.microsoft.com/office/drawing/2014/main" id="{C85945E3-7B7D-4EF6-89E1-239270317D29}"/>
              </a:ext>
            </a:extLst>
          </p:cNvPr>
          <p:cNvSpPr txBox="1"/>
          <p:nvPr/>
        </p:nvSpPr>
        <p:spPr>
          <a:xfrm>
            <a:off x="344584" y="4308909"/>
            <a:ext cx="3161263" cy="669414"/>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60000" eaLnBrk="1" fontAlgn="auto" hangingPunct="1">
              <a:spcBef>
                <a:spcPts val="0"/>
              </a:spcBef>
              <a:spcAft>
                <a:spcPts val="0"/>
              </a:spcAft>
              <a:defRPr/>
            </a:pPr>
            <a:r>
              <a:rPr spc="-15" dirty="0">
                <a:solidFill>
                  <a:prstClr val="black"/>
                </a:solidFill>
                <a:ea typeface="+mn-ea"/>
                <a:cs typeface="Trebuchet MS" panose="020B0603020202020204"/>
              </a:rPr>
              <a:t>w</a:t>
            </a:r>
            <a:r>
              <a:rPr spc="-20" dirty="0">
                <a:solidFill>
                  <a:prstClr val="black"/>
                </a:solidFill>
                <a:ea typeface="+mn-ea"/>
                <a:cs typeface="Trebuchet MS" panose="020B0603020202020204"/>
              </a:rPr>
              <a:t>1</a:t>
            </a:r>
            <a:r>
              <a:rPr spc="-15" dirty="0">
                <a:solidFill>
                  <a:prstClr val="black"/>
                </a:solidFill>
                <a:ea typeface="+mn-ea"/>
                <a:cs typeface="Trebuchet MS" panose="020B0603020202020204"/>
              </a:rPr>
              <a:t>,</a:t>
            </a:r>
            <a:r>
              <a:rPr spc="-10" dirty="0">
                <a:solidFill>
                  <a:prstClr val="black"/>
                </a:solidFill>
                <a:ea typeface="+mn-ea"/>
                <a:cs typeface="Trebuchet MS" panose="020B0603020202020204"/>
              </a:rPr>
              <a:t>w2</a:t>
            </a:r>
            <a:endParaRPr>
              <a:solidFill>
                <a:prstClr val="black"/>
              </a:solidFill>
              <a:ea typeface="+mn-ea"/>
              <a:cs typeface="Trebuchet MS" panose="020B0603020202020204"/>
            </a:endParaRPr>
          </a:p>
          <a:p>
            <a:pPr marL="12700" eaLnBrk="1" fontAlgn="auto" hangingPunct="1">
              <a:spcBef>
                <a:spcPts val="880"/>
              </a:spcBef>
              <a:spcAft>
                <a:spcPts val="0"/>
              </a:spcAft>
              <a:defRPr/>
            </a:pPr>
            <a:r>
              <a:rPr spc="-15" dirty="0">
                <a:solidFill>
                  <a:prstClr val="black"/>
                </a:solidFill>
                <a:ea typeface="+mn-ea"/>
                <a:cs typeface="Trebuchet MS" panose="020B0603020202020204"/>
              </a:rPr>
              <a:t>w0,w1</a:t>
            </a:r>
            <a:endParaRPr>
              <a:solidFill>
                <a:prstClr val="black"/>
              </a:solidFill>
              <a:ea typeface="+mn-ea"/>
              <a:cs typeface="Trebuchet MS" panose="020B0603020202020204"/>
            </a:endParaRPr>
          </a:p>
        </p:txBody>
      </p:sp>
      <p:sp>
        <p:nvSpPr>
          <p:cNvPr id="38" name="object 3">
            <a:extLst>
              <a:ext uri="{FF2B5EF4-FFF2-40B4-BE49-F238E27FC236}">
                <a16:creationId xmlns:a16="http://schemas.microsoft.com/office/drawing/2014/main" id="{2F59E739-40B6-4A47-97ED-6CE7C678B661}"/>
              </a:ext>
            </a:extLst>
          </p:cNvPr>
          <p:cNvSpPr txBox="1"/>
          <p:nvPr/>
        </p:nvSpPr>
        <p:spPr>
          <a:xfrm>
            <a:off x="4035945" y="2789121"/>
            <a:ext cx="1954833" cy="430887"/>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1254125" algn="l"/>
              </a:tabLst>
              <a:defRPr/>
            </a:pPr>
            <a:r>
              <a:rPr sz="2800" spc="-5">
                <a:solidFill>
                  <a:prstClr val="black"/>
                </a:solidFill>
                <a:latin typeface="Times New Roman" panose="02020603050405020304"/>
                <a:ea typeface="+mn-ea"/>
                <a:cs typeface="Times New Roman" panose="02020603050405020304"/>
              </a:rPr>
              <a:t>0.5</a:t>
            </a:r>
            <a:r>
              <a:rPr sz="2800" spc="-560">
                <a:solidFill>
                  <a:prstClr val="black"/>
                </a:solidFill>
                <a:latin typeface="Times New Roman" panose="02020603050405020304"/>
                <a:ea typeface="+mn-ea"/>
                <a:cs typeface="Times New Roman" panose="02020603050405020304"/>
              </a:rPr>
              <a:t> </a:t>
            </a:r>
            <a:r>
              <a:rPr sz="2800" i="1" spc="-65">
                <a:solidFill>
                  <a:prstClr val="black"/>
                </a:solidFill>
                <a:latin typeface="Times New Roman" panose="02020603050405020304"/>
                <a:ea typeface="+mn-ea"/>
                <a:cs typeface="Times New Roman" panose="02020603050405020304"/>
              </a:rPr>
              <a:t>x</a:t>
            </a:r>
            <a:r>
              <a:rPr sz="3200" spc="-97" baseline="-33000">
                <a:solidFill>
                  <a:prstClr val="black"/>
                </a:solidFill>
                <a:latin typeface="Times New Roman" panose="02020603050405020304"/>
                <a:ea typeface="+mn-ea"/>
                <a:cs typeface="Times New Roman" panose="02020603050405020304"/>
              </a:rPr>
              <a:t>1</a:t>
            </a:r>
            <a:r>
              <a:rPr sz="2800" spc="5">
                <a:solidFill>
                  <a:prstClr val="black"/>
                </a:solidFill>
                <a:latin typeface="Symbol" panose="05050102010706020507"/>
                <a:ea typeface="+mn-ea"/>
                <a:cs typeface="Symbol" panose="05050102010706020507"/>
              </a:rPr>
              <a:t></a:t>
            </a:r>
            <a:r>
              <a:rPr sz="2800" spc="5">
                <a:solidFill>
                  <a:prstClr val="black"/>
                </a:solidFill>
                <a:latin typeface="Times New Roman" panose="02020603050405020304"/>
                <a:ea typeface="+mn-ea"/>
                <a:cs typeface="Times New Roman" panose="02020603050405020304"/>
              </a:rPr>
              <a:t> </a:t>
            </a:r>
            <a:r>
              <a:rPr sz="2800" spc="-5" dirty="0">
                <a:solidFill>
                  <a:prstClr val="black"/>
                </a:solidFill>
                <a:latin typeface="Times New Roman" panose="02020603050405020304"/>
                <a:ea typeface="+mn-ea"/>
                <a:cs typeface="Times New Roman" panose="02020603050405020304"/>
              </a:rPr>
              <a:t>0.4</a:t>
            </a:r>
            <a:r>
              <a:rPr sz="2800" spc="-250" dirty="0">
                <a:solidFill>
                  <a:prstClr val="black"/>
                </a:solidFill>
                <a:latin typeface="Times New Roman" panose="02020603050405020304"/>
                <a:ea typeface="+mn-ea"/>
                <a:cs typeface="Times New Roman" panose="02020603050405020304"/>
              </a:rPr>
              <a:t> </a:t>
            </a:r>
            <a:r>
              <a:rPr sz="2800" i="1" spc="85" dirty="0">
                <a:solidFill>
                  <a:prstClr val="black"/>
                </a:solidFill>
                <a:latin typeface="Times New Roman" panose="02020603050405020304"/>
                <a:ea typeface="+mn-ea"/>
                <a:cs typeface="Times New Roman" panose="02020603050405020304"/>
              </a:rPr>
              <a:t>x</a:t>
            </a:r>
            <a:r>
              <a:rPr sz="3200" spc="127" baseline="-33000" dirty="0">
                <a:solidFill>
                  <a:prstClr val="black"/>
                </a:solidFill>
                <a:latin typeface="Times New Roman" panose="02020603050405020304"/>
                <a:ea typeface="+mn-ea"/>
                <a:cs typeface="Times New Roman" panose="02020603050405020304"/>
              </a:rPr>
              <a:t>2</a:t>
            </a:r>
            <a:endParaRPr sz="3200" baseline="-33000">
              <a:solidFill>
                <a:prstClr val="black"/>
              </a:solidFill>
              <a:latin typeface="Times New Roman" panose="02020603050405020304"/>
              <a:ea typeface="+mn-ea"/>
              <a:cs typeface="Times New Roman" panose="02020603050405020304"/>
            </a:endParaRPr>
          </a:p>
        </p:txBody>
      </p:sp>
      <p:sp>
        <p:nvSpPr>
          <p:cNvPr id="39" name="object 4">
            <a:extLst>
              <a:ext uri="{FF2B5EF4-FFF2-40B4-BE49-F238E27FC236}">
                <a16:creationId xmlns:a16="http://schemas.microsoft.com/office/drawing/2014/main" id="{D21843C8-A158-4BD3-AACA-B136BF94DBD2}"/>
              </a:ext>
            </a:extLst>
          </p:cNvPr>
          <p:cNvSpPr txBox="1"/>
          <p:nvPr/>
        </p:nvSpPr>
        <p:spPr>
          <a:xfrm>
            <a:off x="5912285" y="2789121"/>
            <a:ext cx="1635125" cy="43088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2800" spc="5" dirty="0">
                <a:solidFill>
                  <a:prstClr val="black"/>
                </a:solidFill>
                <a:latin typeface="Symbol" panose="05050102010706020507"/>
                <a:ea typeface="+mn-ea"/>
                <a:cs typeface="Symbol" panose="05050102010706020507"/>
              </a:rPr>
              <a:t></a:t>
            </a:r>
            <a:r>
              <a:rPr sz="2800" spc="5" dirty="0">
                <a:solidFill>
                  <a:prstClr val="black"/>
                </a:solidFill>
                <a:latin typeface="Times New Roman" panose="02020603050405020304"/>
                <a:ea typeface="+mn-ea"/>
                <a:cs typeface="Times New Roman" panose="02020603050405020304"/>
              </a:rPr>
              <a:t> </a:t>
            </a:r>
            <a:r>
              <a:rPr sz="2800" spc="35" dirty="0">
                <a:solidFill>
                  <a:prstClr val="black"/>
                </a:solidFill>
                <a:latin typeface="Times New Roman" panose="02020603050405020304"/>
                <a:ea typeface="+mn-ea"/>
                <a:cs typeface="Times New Roman" panose="02020603050405020304"/>
              </a:rPr>
              <a:t>0.3=</a:t>
            </a:r>
            <a:r>
              <a:rPr sz="2800" spc="-370" dirty="0">
                <a:solidFill>
                  <a:prstClr val="black"/>
                </a:solidFill>
                <a:latin typeface="Times New Roman" panose="02020603050405020304"/>
                <a:ea typeface="+mn-ea"/>
                <a:cs typeface="Times New Roman" panose="02020603050405020304"/>
              </a:rPr>
              <a:t> </a:t>
            </a:r>
            <a:r>
              <a:rPr sz="2800" dirty="0">
                <a:solidFill>
                  <a:prstClr val="black"/>
                </a:solidFill>
                <a:latin typeface="Times New Roman" panose="02020603050405020304"/>
                <a:ea typeface="+mn-ea"/>
                <a:cs typeface="Times New Roman" panose="02020603050405020304"/>
              </a:rPr>
              <a:t>0</a:t>
            </a:r>
            <a:endParaRPr sz="2800">
              <a:solidFill>
                <a:prstClr val="black"/>
              </a:solidFill>
              <a:latin typeface="Times New Roman" panose="02020603050405020304"/>
              <a:ea typeface="+mn-ea"/>
              <a:cs typeface="Times New Roman" panose="02020603050405020304"/>
            </a:endParaRPr>
          </a:p>
        </p:txBody>
      </p:sp>
      <p:sp>
        <p:nvSpPr>
          <p:cNvPr id="40" name="object 5">
            <a:extLst>
              <a:ext uri="{FF2B5EF4-FFF2-40B4-BE49-F238E27FC236}">
                <a16:creationId xmlns:a16="http://schemas.microsoft.com/office/drawing/2014/main" id="{B7246E83-9C15-471F-88CB-EEA858DC9184}"/>
              </a:ext>
            </a:extLst>
          </p:cNvPr>
          <p:cNvSpPr txBox="1"/>
          <p:nvPr/>
        </p:nvSpPr>
        <p:spPr>
          <a:xfrm>
            <a:off x="4035945" y="3437842"/>
            <a:ext cx="1467001" cy="430887"/>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892810" algn="l"/>
              </a:tabLst>
              <a:defRPr/>
            </a:pPr>
            <a:r>
              <a:rPr sz="2800">
                <a:solidFill>
                  <a:prstClr val="black"/>
                </a:solidFill>
                <a:latin typeface="Times New Roman" panose="02020603050405020304"/>
                <a:ea typeface="+mn-ea"/>
                <a:cs typeface="Times New Roman" panose="02020603050405020304"/>
              </a:rPr>
              <a:t>5</a:t>
            </a:r>
            <a:r>
              <a:rPr sz="2800" spc="-560">
                <a:solidFill>
                  <a:prstClr val="black"/>
                </a:solidFill>
                <a:latin typeface="Times New Roman" panose="02020603050405020304"/>
                <a:ea typeface="+mn-ea"/>
                <a:cs typeface="Times New Roman" panose="02020603050405020304"/>
              </a:rPr>
              <a:t> </a:t>
            </a:r>
            <a:r>
              <a:rPr sz="2800" i="1" spc="-65">
                <a:solidFill>
                  <a:prstClr val="black"/>
                </a:solidFill>
                <a:latin typeface="Times New Roman" panose="02020603050405020304"/>
                <a:ea typeface="+mn-ea"/>
                <a:cs typeface="Times New Roman" panose="02020603050405020304"/>
              </a:rPr>
              <a:t>x</a:t>
            </a:r>
            <a:r>
              <a:rPr sz="3200" spc="-97" baseline="-33000">
                <a:solidFill>
                  <a:prstClr val="black"/>
                </a:solidFill>
                <a:latin typeface="Times New Roman" panose="02020603050405020304"/>
                <a:ea typeface="+mn-ea"/>
                <a:cs typeface="Times New Roman" panose="02020603050405020304"/>
              </a:rPr>
              <a:t>1</a:t>
            </a:r>
            <a:r>
              <a:rPr sz="2800">
                <a:solidFill>
                  <a:prstClr val="black"/>
                </a:solidFill>
                <a:latin typeface="Symbol" panose="05050102010706020507"/>
                <a:ea typeface="+mn-ea"/>
                <a:cs typeface="Symbol" panose="05050102010706020507"/>
              </a:rPr>
              <a:t></a:t>
            </a:r>
            <a:r>
              <a:rPr sz="2800">
                <a:solidFill>
                  <a:prstClr val="black"/>
                </a:solidFill>
                <a:latin typeface="Times New Roman" panose="02020603050405020304"/>
                <a:ea typeface="+mn-ea"/>
                <a:cs typeface="Times New Roman" panose="02020603050405020304"/>
              </a:rPr>
              <a:t> </a:t>
            </a:r>
            <a:r>
              <a:rPr sz="2800" dirty="0">
                <a:solidFill>
                  <a:prstClr val="black"/>
                </a:solidFill>
                <a:latin typeface="Times New Roman" panose="02020603050405020304"/>
                <a:ea typeface="+mn-ea"/>
                <a:cs typeface="Times New Roman" panose="02020603050405020304"/>
              </a:rPr>
              <a:t>4</a:t>
            </a:r>
            <a:r>
              <a:rPr sz="2800" spc="-180" dirty="0">
                <a:solidFill>
                  <a:prstClr val="black"/>
                </a:solidFill>
                <a:latin typeface="Times New Roman" panose="02020603050405020304"/>
                <a:ea typeface="+mn-ea"/>
                <a:cs typeface="Times New Roman" panose="02020603050405020304"/>
              </a:rPr>
              <a:t> </a:t>
            </a:r>
            <a:r>
              <a:rPr sz="2800" i="1" spc="85" dirty="0">
                <a:solidFill>
                  <a:prstClr val="black"/>
                </a:solidFill>
                <a:latin typeface="Times New Roman" panose="02020603050405020304"/>
                <a:ea typeface="+mn-ea"/>
                <a:cs typeface="Times New Roman" panose="02020603050405020304"/>
              </a:rPr>
              <a:t>x</a:t>
            </a:r>
            <a:r>
              <a:rPr sz="3200" spc="127" baseline="-33000" dirty="0">
                <a:solidFill>
                  <a:prstClr val="black"/>
                </a:solidFill>
                <a:latin typeface="Times New Roman" panose="02020603050405020304"/>
                <a:ea typeface="+mn-ea"/>
                <a:cs typeface="Times New Roman" panose="02020603050405020304"/>
              </a:rPr>
              <a:t>2</a:t>
            </a:r>
            <a:endParaRPr sz="3200" baseline="-33000" dirty="0">
              <a:solidFill>
                <a:prstClr val="black"/>
              </a:solidFill>
              <a:latin typeface="Times New Roman" panose="02020603050405020304"/>
              <a:ea typeface="+mn-ea"/>
              <a:cs typeface="Times New Roman" panose="02020603050405020304"/>
            </a:endParaRPr>
          </a:p>
        </p:txBody>
      </p:sp>
      <p:sp>
        <p:nvSpPr>
          <p:cNvPr id="41" name="object 6">
            <a:extLst>
              <a:ext uri="{FF2B5EF4-FFF2-40B4-BE49-F238E27FC236}">
                <a16:creationId xmlns:a16="http://schemas.microsoft.com/office/drawing/2014/main" id="{617A7CEC-4AA5-4F49-AF0E-694BE62E57E9}"/>
              </a:ext>
            </a:extLst>
          </p:cNvPr>
          <p:cNvSpPr txBox="1"/>
          <p:nvPr/>
        </p:nvSpPr>
        <p:spPr>
          <a:xfrm>
            <a:off x="5411638" y="3458935"/>
            <a:ext cx="1266825" cy="43088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2800" dirty="0">
                <a:solidFill>
                  <a:prstClr val="black"/>
                </a:solidFill>
                <a:latin typeface="Symbol" panose="05050102010706020507"/>
                <a:ea typeface="+mn-ea"/>
                <a:cs typeface="Symbol" panose="05050102010706020507"/>
              </a:rPr>
              <a:t></a:t>
            </a:r>
            <a:r>
              <a:rPr sz="2800" dirty="0">
                <a:solidFill>
                  <a:prstClr val="black"/>
                </a:solidFill>
                <a:latin typeface="Times New Roman" panose="02020603050405020304"/>
                <a:ea typeface="+mn-ea"/>
                <a:cs typeface="Times New Roman" panose="02020603050405020304"/>
              </a:rPr>
              <a:t> </a:t>
            </a:r>
            <a:r>
              <a:rPr sz="2800" spc="80" dirty="0">
                <a:solidFill>
                  <a:prstClr val="black"/>
                </a:solidFill>
                <a:latin typeface="Times New Roman" panose="02020603050405020304"/>
                <a:ea typeface="+mn-ea"/>
                <a:cs typeface="Times New Roman" panose="02020603050405020304"/>
              </a:rPr>
              <a:t>3=</a:t>
            </a:r>
            <a:r>
              <a:rPr sz="2800" spc="-430" dirty="0">
                <a:solidFill>
                  <a:prstClr val="black"/>
                </a:solidFill>
                <a:latin typeface="Times New Roman" panose="02020603050405020304"/>
                <a:ea typeface="+mn-ea"/>
                <a:cs typeface="Times New Roman" panose="02020603050405020304"/>
              </a:rPr>
              <a:t> </a:t>
            </a:r>
            <a:r>
              <a:rPr sz="2800" dirty="0">
                <a:solidFill>
                  <a:prstClr val="black"/>
                </a:solidFill>
                <a:latin typeface="Times New Roman" panose="02020603050405020304"/>
                <a:ea typeface="+mn-ea"/>
                <a:cs typeface="Times New Roman" panose="02020603050405020304"/>
              </a:rPr>
              <a:t>0</a:t>
            </a:r>
            <a:endParaRPr sz="2800">
              <a:solidFill>
                <a:prstClr val="black"/>
              </a:solidFill>
              <a:latin typeface="Times New Roman" panose="02020603050405020304"/>
              <a:ea typeface="+mn-ea"/>
              <a:cs typeface="Times New Roman" panose="02020603050405020304"/>
            </a:endParaRPr>
          </a:p>
        </p:txBody>
      </p:sp>
      <p:sp>
        <p:nvSpPr>
          <p:cNvPr id="42" name="object 7">
            <a:extLst>
              <a:ext uri="{FF2B5EF4-FFF2-40B4-BE49-F238E27FC236}">
                <a16:creationId xmlns:a16="http://schemas.microsoft.com/office/drawing/2014/main" id="{23417906-989A-4FF3-A122-6B9A174ED187}"/>
              </a:ext>
            </a:extLst>
          </p:cNvPr>
          <p:cNvSpPr txBox="1">
            <a:spLocks noChangeArrowheads="1"/>
          </p:cNvSpPr>
          <p:nvPr/>
        </p:nvSpPr>
        <p:spPr bwMode="auto">
          <a:xfrm>
            <a:off x="2428551" y="2216673"/>
            <a:ext cx="5547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400" dirty="0">
                <a:solidFill>
                  <a:srgbClr val="000000"/>
                </a:solidFill>
                <a:latin typeface="微软雅黑" panose="020B0503020204020204" charset="-122"/>
                <a:ea typeface="微软雅黑" panose="020B0503020204020204" charset="-122"/>
              </a:rPr>
              <a:t>下述两个公式描述同一条直线，哪个好？</a:t>
            </a:r>
          </a:p>
        </p:txBody>
      </p:sp>
      <p:sp>
        <p:nvSpPr>
          <p:cNvPr id="43" name="object 4">
            <a:extLst>
              <a:ext uri="{FF2B5EF4-FFF2-40B4-BE49-F238E27FC236}">
                <a16:creationId xmlns:a16="http://schemas.microsoft.com/office/drawing/2014/main" id="{902DD434-898E-4B1B-80BC-42BFCE2C70C3}"/>
              </a:ext>
            </a:extLst>
          </p:cNvPr>
          <p:cNvSpPr txBox="1">
            <a:spLocks noChangeArrowheads="1"/>
          </p:cNvSpPr>
          <p:nvPr/>
        </p:nvSpPr>
        <p:spPr bwMode="auto">
          <a:xfrm>
            <a:off x="846138" y="6395263"/>
            <a:ext cx="7451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zh-CN" sz="2400" b="1" dirty="0">
                <a:solidFill>
                  <a:srgbClr val="FF6600"/>
                </a:solidFill>
                <a:latin typeface="Trebuchet MS" panose="020B0603020202020204" pitchFamily="34" charset="0"/>
              </a:rPr>
              <a:t>W</a:t>
            </a:r>
            <a:r>
              <a:rPr lang="zh-CN" altLang="zh-CN" sz="2400" b="1" dirty="0">
                <a:solidFill>
                  <a:srgbClr val="FF6600"/>
                </a:solidFill>
                <a:latin typeface="微软雅黑" panose="020B0503020204020204" charset="-122"/>
                <a:ea typeface="微软雅黑" panose="020B0503020204020204" charset="-122"/>
              </a:rPr>
              <a:t>在数值上越小越好，这样越能抵抗数据的扰动</a:t>
            </a:r>
            <a:endParaRPr lang="zh-CN" altLang="zh-CN" sz="1600" b="1" dirty="0">
              <a:solidFill>
                <a:srgbClr val="FF6600"/>
              </a:solidFill>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1932ABE0-0443-47A3-A5B3-B22146F34DF6}"/>
              </a:ext>
            </a:extLst>
          </p:cNvPr>
          <p:cNvGrpSpPr/>
          <p:nvPr/>
        </p:nvGrpSpPr>
        <p:grpSpPr>
          <a:xfrm>
            <a:off x="7020715" y="3641307"/>
            <a:ext cx="1928219" cy="2447925"/>
            <a:chOff x="6956770" y="3789387"/>
            <a:chExt cx="1928219" cy="2447925"/>
          </a:xfrm>
        </p:grpSpPr>
        <p:sp>
          <p:nvSpPr>
            <p:cNvPr id="30" name="矩形 29">
              <a:extLst>
                <a:ext uri="{FF2B5EF4-FFF2-40B4-BE49-F238E27FC236}">
                  <a16:creationId xmlns:a16="http://schemas.microsoft.com/office/drawing/2014/main" id="{0523BDA8-671E-4BEC-B5AD-3365BD31A8F3}"/>
                </a:ext>
              </a:extLst>
            </p:cNvPr>
            <p:cNvSpPr/>
            <p:nvPr/>
          </p:nvSpPr>
          <p:spPr bwMode="auto">
            <a:xfrm>
              <a:off x="6956770" y="3789387"/>
              <a:ext cx="1928218" cy="2447925"/>
            </a:xfrm>
            <a:prstGeom prst="rect">
              <a:avLst/>
            </a:prstGeom>
            <a:solidFill>
              <a:schemeClr val="bg1">
                <a:lumMod val="95000"/>
              </a:schemeClr>
            </a:solidFill>
            <a:ln w="9525" cap="flat" cmpd="sng" algn="ctr">
              <a:solidFill>
                <a:srgbClr val="13548C"/>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44" name="object 3">
              <a:extLst>
                <a:ext uri="{FF2B5EF4-FFF2-40B4-BE49-F238E27FC236}">
                  <a16:creationId xmlns:a16="http://schemas.microsoft.com/office/drawing/2014/main" id="{B6A2A77C-A861-4941-B25C-8A186CCFC7F8}"/>
                </a:ext>
              </a:extLst>
            </p:cNvPr>
            <p:cNvSpPr txBox="1"/>
            <p:nvPr/>
          </p:nvSpPr>
          <p:spPr>
            <a:xfrm>
              <a:off x="7904464" y="4094313"/>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45" name="object 4">
              <a:extLst>
                <a:ext uri="{FF2B5EF4-FFF2-40B4-BE49-F238E27FC236}">
                  <a16:creationId xmlns:a16="http://schemas.microsoft.com/office/drawing/2014/main" id="{5169A0FE-4C9D-41CE-BD0D-1697D415BE36}"/>
                </a:ext>
              </a:extLst>
            </p:cNvPr>
            <p:cNvSpPr txBox="1">
              <a:spLocks noChangeArrowheads="1"/>
            </p:cNvSpPr>
            <p:nvPr/>
          </p:nvSpPr>
          <p:spPr bwMode="auto">
            <a:xfrm>
              <a:off x="7068889" y="4191092"/>
              <a:ext cx="1733029"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zh-CN" altLang="zh-CN" sz="2400" baseline="-25000" dirty="0">
                  <a:solidFill>
                    <a:srgbClr val="000000"/>
                  </a:solidFill>
                  <a:latin typeface="Times New Roman" panose="02020603050405020304" pitchFamily="18" charset="0"/>
                  <a:cs typeface="Times New Roman" panose="02020603050405020304" pitchFamily="18" charset="0"/>
                </a:rPr>
                <a:t>1 </a:t>
              </a:r>
              <a:r>
                <a:rPr lang="en-US"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8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6000" baseline="-90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2400" i="1" baseline="-25000" dirty="0">
                  <a:solidFill>
                    <a:srgbClr val="000000"/>
                  </a:solidFill>
                  <a:latin typeface="Times New Roman" panose="02020603050405020304" pitchFamily="18" charset="0"/>
                  <a:cs typeface="Times New Roman" panose="02020603050405020304" pitchFamily="18" charset="0"/>
                </a:rPr>
                <a:t>i </a:t>
              </a:r>
              <a:r>
                <a:rPr lang="zh-CN" altLang="zh-CN" sz="2800" dirty="0">
                  <a:solidFill>
                    <a:srgbClr val="000000"/>
                  </a:solidFill>
                  <a:latin typeface="Times New Roman" panose="02020603050405020304" pitchFamily="18" charset="0"/>
                  <a:cs typeface="Times New Roman" panose="02020603050405020304" pitchFamily="18" charset="0"/>
                </a:rPr>
                <a:t>|</a:t>
              </a: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sp>
          <p:nvSpPr>
            <p:cNvPr id="46" name="object 5">
              <a:extLst>
                <a:ext uri="{FF2B5EF4-FFF2-40B4-BE49-F238E27FC236}">
                  <a16:creationId xmlns:a16="http://schemas.microsoft.com/office/drawing/2014/main" id="{010031D2-66EE-463A-8504-3C05899F6ACE}"/>
                </a:ext>
              </a:extLst>
            </p:cNvPr>
            <p:cNvSpPr txBox="1"/>
            <p:nvPr/>
          </p:nvSpPr>
          <p:spPr>
            <a:xfrm>
              <a:off x="8532440" y="5408367"/>
              <a:ext cx="136525"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48" name="object 7">
              <a:extLst>
                <a:ext uri="{FF2B5EF4-FFF2-40B4-BE49-F238E27FC236}">
                  <a16:creationId xmlns:a16="http://schemas.microsoft.com/office/drawing/2014/main" id="{2CF3D336-0D22-42BD-B20B-2991347A1F2E}"/>
                </a:ext>
              </a:extLst>
            </p:cNvPr>
            <p:cNvSpPr txBox="1"/>
            <p:nvPr/>
          </p:nvSpPr>
          <p:spPr>
            <a:xfrm>
              <a:off x="7911919" y="5160527"/>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53" name="TextBox 5">
              <a:extLst>
                <a:ext uri="{FF2B5EF4-FFF2-40B4-BE49-F238E27FC236}">
                  <a16:creationId xmlns:a16="http://schemas.microsoft.com/office/drawing/2014/main" id="{C85A2488-4BA9-459D-9C2D-F0CD45D5C387}"/>
                </a:ext>
              </a:extLst>
            </p:cNvPr>
            <p:cNvSpPr txBox="1"/>
            <p:nvPr/>
          </p:nvSpPr>
          <p:spPr>
            <a:xfrm>
              <a:off x="6956771" y="3789387"/>
              <a:ext cx="1928218" cy="369332"/>
            </a:xfrm>
            <a:prstGeom prst="rect">
              <a:avLst/>
            </a:prstGeom>
            <a:solidFill>
              <a:srgbClr val="13548C"/>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rPr>
                <a:t>正则化表达式</a:t>
              </a:r>
            </a:p>
          </p:txBody>
        </p:sp>
        <p:sp>
          <p:nvSpPr>
            <p:cNvPr id="54" name="object 4">
              <a:extLst>
                <a:ext uri="{FF2B5EF4-FFF2-40B4-BE49-F238E27FC236}">
                  <a16:creationId xmlns:a16="http://schemas.microsoft.com/office/drawing/2014/main" id="{D2612D81-031B-4235-8D7E-A76CEC7D8E5B}"/>
                </a:ext>
              </a:extLst>
            </p:cNvPr>
            <p:cNvSpPr txBox="1">
              <a:spLocks noChangeArrowheads="1"/>
            </p:cNvSpPr>
            <p:nvPr/>
          </p:nvSpPr>
          <p:spPr bwMode="auto">
            <a:xfrm>
              <a:off x="7068889" y="5245489"/>
              <a:ext cx="1733030"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en-US" altLang="zh-CN" sz="2400" baseline="-25000">
                  <a:solidFill>
                    <a:srgbClr val="000000"/>
                  </a:solidFill>
                  <a:latin typeface="Times New Roman" panose="02020603050405020304" pitchFamily="18" charset="0"/>
                  <a:cs typeface="Times New Roman" panose="02020603050405020304" pitchFamily="18" charset="0"/>
                </a:rPr>
                <a:t>2</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en-US"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800">
                  <a:solidFill>
                    <a:srgbClr val="000000"/>
                  </a:solidFill>
                  <a:latin typeface="Symbol" panose="05050102010706020507" pitchFamily="18" charset="2"/>
                </a:rPr>
                <a:t></a:t>
              </a:r>
              <a:r>
                <a:rPr lang="zh-CN" altLang="zh-CN" sz="2800">
                  <a:solidFill>
                    <a:srgbClr val="000000"/>
                  </a:solidFill>
                  <a:latin typeface="Times New Roman" panose="02020603050405020304" pitchFamily="18" charset="0"/>
                  <a:cs typeface="Times New Roman" panose="02020603050405020304" pitchFamily="18" charset="0"/>
                </a:rPr>
                <a:t> </a:t>
              </a:r>
              <a:r>
                <a:rPr lang="zh-CN" altLang="zh-CN" sz="6000" baseline="-9000">
                  <a:solidFill>
                    <a:srgbClr val="000000"/>
                  </a:solidFill>
                  <a:latin typeface="Symbol" panose="05050102010706020507" pitchFamily="18" charset="2"/>
                </a:rPr>
                <a:t></a:t>
              </a:r>
              <a:r>
                <a:rPr lang="en-US" altLang="zh-CN" sz="2800" baseline="-9000">
                  <a:solidFill>
                    <a:srgbClr val="000000"/>
                  </a:solidFill>
                  <a:latin typeface="Times New Roman" panose="02020603050405020304" pitchFamily="18" charset="0"/>
                  <a:cs typeface="Times New Roman" panose="02020603050405020304" pitchFamily="18" charset="0"/>
                </a:rPr>
                <a:t> </a:t>
              </a:r>
              <a:r>
                <a:rPr lang="zh-CN" altLang="zh-CN" sz="2800" i="1">
                  <a:solidFill>
                    <a:srgbClr val="000000"/>
                  </a:solidFill>
                  <a:latin typeface="Times New Roman" panose="02020603050405020304" pitchFamily="18" charset="0"/>
                  <a:cs typeface="Times New Roman" panose="02020603050405020304" pitchFamily="18" charset="0"/>
                </a:rPr>
                <a:t>w</a:t>
              </a:r>
              <a:r>
                <a:rPr lang="zh-CN" altLang="zh-CN" sz="2400" i="1" baseline="-25000">
                  <a:solidFill>
                    <a:srgbClr val="000000"/>
                  </a:solidFill>
                  <a:latin typeface="Times New Roman" panose="02020603050405020304" pitchFamily="18" charset="0"/>
                  <a:cs typeface="Times New Roman" panose="02020603050405020304" pitchFamily="18" charset="0"/>
                </a:rPr>
                <a:t>i </a:t>
              </a:r>
              <a:endParaRPr lang="zh-CN" altLang="zh-CN" sz="2800" dirty="0">
                <a:solidFill>
                  <a:srgbClr val="000000"/>
                </a:solidFill>
                <a:latin typeface="Times New Roman" panose="02020603050405020304" pitchFamily="18" charset="0"/>
                <a:cs typeface="Times New Roman" panose="02020603050405020304" pitchFamily="18" charset="0"/>
              </a:endParaRP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grpSp>
      <p:sp>
        <p:nvSpPr>
          <p:cNvPr id="12" name="矩形 11">
            <a:extLst>
              <a:ext uri="{FF2B5EF4-FFF2-40B4-BE49-F238E27FC236}">
                <a16:creationId xmlns:a16="http://schemas.microsoft.com/office/drawing/2014/main" id="{80A7FA43-8CBB-45E4-9C6E-C081D9680092}"/>
              </a:ext>
            </a:extLst>
          </p:cNvPr>
          <p:cNvSpPr/>
          <p:nvPr/>
        </p:nvSpPr>
        <p:spPr>
          <a:xfrm>
            <a:off x="578073" y="2205771"/>
            <a:ext cx="421910" cy="369332"/>
          </a:xfrm>
          <a:prstGeom prst="rect">
            <a:avLst/>
          </a:prstGeom>
        </p:spPr>
        <p:txBody>
          <a:bodyPr wrap="none">
            <a:spAutoFit/>
          </a:bodyPr>
          <a:lstStyle/>
          <a:p>
            <a:pPr>
              <a:spcBef>
                <a:spcPts val="3290"/>
              </a:spcBef>
            </a:pPr>
            <a:r>
              <a:rPr lang="zh-CN" altLang="zh-CN">
                <a:solidFill>
                  <a:srgbClr val="000000"/>
                </a:solidFill>
              </a:rPr>
              <a:t>x1</a:t>
            </a:r>
            <a:endParaRPr lang="zh-CN" altLang="zh-CN" dirty="0">
              <a:solidFill>
                <a:srgbClr val="000000"/>
              </a:solidFill>
            </a:endParaRPr>
          </a:p>
        </p:txBody>
      </p:sp>
    </p:spTree>
    <p:extLst>
      <p:ext uri="{BB962C8B-B14F-4D97-AF65-F5344CB8AC3E}">
        <p14:creationId xmlns:p14="http://schemas.microsoft.com/office/powerpoint/2010/main" val="176071117"/>
      </p:ext>
    </p:extLst>
  </p:cSld>
  <p:clrMapOvr>
    <a:masterClrMapping/>
  </p:clrMapOvr>
  <p:transition spd="med">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object 3"/>
          <p:cNvSpPr txBox="1">
            <a:spLocks noChangeArrowheads="1"/>
          </p:cNvSpPr>
          <p:nvPr/>
        </p:nvSpPr>
        <p:spPr bwMode="auto">
          <a:xfrm>
            <a:off x="252000" y="756000"/>
            <a:ext cx="8407945" cy="4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itchFamily="34" charset="0"/>
                <a:ea typeface="宋体" charset="-122"/>
              </a:defRPr>
            </a:lvl1pPr>
            <a:lvl2pPr marL="742950" indent="-285750">
              <a:defRPr>
                <a:solidFill>
                  <a:schemeClr val="tx1"/>
                </a:solidFill>
                <a:latin typeface="Tahoma" pitchFamily="34" charset="0"/>
                <a:ea typeface="宋体" charset="-122"/>
              </a:defRPr>
            </a:lvl2pPr>
            <a:lvl3pPr marL="1143000" indent="-228600">
              <a:defRPr>
                <a:solidFill>
                  <a:schemeClr val="tx1"/>
                </a:solidFill>
                <a:latin typeface="Tahoma" pitchFamily="34" charset="0"/>
                <a:ea typeface="宋体" charset="-122"/>
              </a:defRPr>
            </a:lvl3pPr>
            <a:lvl4pPr marL="1600200" indent="-228600">
              <a:defRPr>
                <a:solidFill>
                  <a:schemeClr val="tx1"/>
                </a:solidFill>
                <a:latin typeface="Tahoma" pitchFamily="34" charset="0"/>
                <a:ea typeface="宋体" charset="-122"/>
              </a:defRPr>
            </a:lvl4pPr>
            <a:lvl5pPr marL="2057400" indent="-22860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hangingPunct="1">
              <a:lnSpc>
                <a:spcPct val="150000"/>
              </a:lnSpc>
            </a:pPr>
            <a:r>
              <a:rPr lang="zh-CN" altLang="zh-CN" sz="2400">
                <a:solidFill>
                  <a:srgbClr val="000000"/>
                </a:solidFill>
                <a:latin typeface="Times New Roman" panose="02020603050405020304" pitchFamily="18" charset="0"/>
                <a:ea typeface="微软雅黑" pitchFamily="34" charset="-122"/>
                <a:sym typeface="Times New Roman" panose="02020603050405020304" pitchFamily="18" charset="0"/>
              </a:rPr>
              <a:t>重写误差函数 lambda是W的权重牺牲正确率来提高推广能力</a:t>
            </a:r>
          </a:p>
        </p:txBody>
      </p:sp>
      <p:sp>
        <p:nvSpPr>
          <p:cNvPr id="52" name="TextBox 51"/>
          <p:cNvSpPr txBox="1"/>
          <p:nvPr/>
        </p:nvSpPr>
        <p:spPr>
          <a:xfrm>
            <a:off x="3059832" y="4194390"/>
            <a:ext cx="5267026" cy="1961371"/>
          </a:xfrm>
          <a:prstGeom prst="rect">
            <a:avLst/>
          </a:prstGeom>
          <a:noFill/>
        </p:spPr>
        <p:txBody>
          <a:bodyPr wrap="square" rtlCol="0">
            <a:spAutoFit/>
          </a:bodyPr>
          <a:lstStyle/>
          <a:p>
            <a:pPr algn="just">
              <a:lnSpc>
                <a:spcPct val="150000"/>
              </a:lnSpc>
              <a:spcBef>
                <a:spcPts val="600"/>
              </a:spcBef>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惩罚</a:t>
            </a:r>
            <a:r>
              <a:rPr lang="zh-CN" altLang="en-US"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项：</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若学习到大权值使得误差小，但是再加上正则化式子以后使得上面</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值变大。</a:t>
            </a:r>
            <a:endParaRPr lang="en-US" altLang="zh-CN" sz="2000" dirty="0">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50000"/>
              </a:lnSpc>
              <a:spcBef>
                <a:spcPts val="600"/>
              </a:spcBef>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因此</a:t>
            </a:r>
            <a:r>
              <a:rPr lang="zh-CN" altLang="en-US"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，最小化</a:t>
            </a:r>
            <a:r>
              <a:rPr lang="en-US" altLang="zh-CN"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值使得求解的权值尽可能相对较小。</a:t>
            </a:r>
          </a:p>
        </p:txBody>
      </p:sp>
      <p:sp>
        <p:nvSpPr>
          <p:cNvPr id="51" name="标题 3">
            <a:extLst>
              <a:ext uri="{FF2B5EF4-FFF2-40B4-BE49-F238E27FC236}">
                <a16:creationId xmlns:a16="http://schemas.microsoft.com/office/drawing/2014/main" id="{1976B3AB-154C-4DF5-A087-C76E5DCD0FF4}"/>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3.7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逻辑回归正则化</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3" name="object 4">
            <a:extLst>
              <a:ext uri="{FF2B5EF4-FFF2-40B4-BE49-F238E27FC236}">
                <a16:creationId xmlns:a16="http://schemas.microsoft.com/office/drawing/2014/main" id="{9104B9BB-1704-48E2-8EA3-EF8C9B1FC8A7}"/>
              </a:ext>
            </a:extLst>
          </p:cNvPr>
          <p:cNvSpPr/>
          <p:nvPr/>
        </p:nvSpPr>
        <p:spPr>
          <a:xfrm>
            <a:off x="3714303" y="1922440"/>
            <a:ext cx="2492375" cy="0"/>
          </a:xfrm>
          <a:custGeom>
            <a:avLst/>
            <a:gdLst/>
            <a:ahLst/>
            <a:cxnLst/>
            <a:rect l="l" t="t" r="r" b="b"/>
            <a:pathLst>
              <a:path w="2493645">
                <a:moveTo>
                  <a:pt x="0" y="0"/>
                </a:moveTo>
                <a:lnTo>
                  <a:pt x="2493100" y="0"/>
                </a:lnTo>
              </a:path>
            </a:pathLst>
          </a:custGeom>
          <a:ln w="19058">
            <a:solidFill>
              <a:srgbClr val="000000"/>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54" name="object 5">
            <a:extLst>
              <a:ext uri="{FF2B5EF4-FFF2-40B4-BE49-F238E27FC236}">
                <a16:creationId xmlns:a16="http://schemas.microsoft.com/office/drawing/2014/main" id="{08A6BF0D-656E-4DD2-8D20-21320FA6AA4E}"/>
              </a:ext>
            </a:extLst>
          </p:cNvPr>
          <p:cNvSpPr/>
          <p:nvPr/>
        </p:nvSpPr>
        <p:spPr>
          <a:xfrm>
            <a:off x="3714303" y="3035277"/>
            <a:ext cx="2492375" cy="0"/>
          </a:xfrm>
          <a:custGeom>
            <a:avLst/>
            <a:gdLst/>
            <a:ahLst/>
            <a:cxnLst/>
            <a:rect l="l" t="t" r="r" b="b"/>
            <a:pathLst>
              <a:path w="2493645">
                <a:moveTo>
                  <a:pt x="0" y="0"/>
                </a:moveTo>
                <a:lnTo>
                  <a:pt x="2493100" y="0"/>
                </a:lnTo>
              </a:path>
            </a:pathLst>
          </a:custGeom>
          <a:ln w="19058">
            <a:solidFill>
              <a:srgbClr val="000000"/>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55" name="object 6">
            <a:extLst>
              <a:ext uri="{FF2B5EF4-FFF2-40B4-BE49-F238E27FC236}">
                <a16:creationId xmlns:a16="http://schemas.microsoft.com/office/drawing/2014/main" id="{1DD090B2-EF13-4C49-AA2C-500E83E71ECF}"/>
              </a:ext>
            </a:extLst>
          </p:cNvPr>
          <p:cNvSpPr txBox="1"/>
          <p:nvPr/>
        </p:nvSpPr>
        <p:spPr>
          <a:xfrm>
            <a:off x="6352728" y="1630340"/>
            <a:ext cx="134938"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56" name="object 7">
            <a:extLst>
              <a:ext uri="{FF2B5EF4-FFF2-40B4-BE49-F238E27FC236}">
                <a16:creationId xmlns:a16="http://schemas.microsoft.com/office/drawing/2014/main" id="{D8C4B446-F5B3-4E1F-94C0-B41BF980385F}"/>
              </a:ext>
            </a:extLst>
          </p:cNvPr>
          <p:cNvSpPr txBox="1"/>
          <p:nvPr/>
        </p:nvSpPr>
        <p:spPr>
          <a:xfrm>
            <a:off x="7140128" y="1900215"/>
            <a:ext cx="134938"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1</a:t>
            </a:r>
            <a:endParaRPr sz="1700">
              <a:solidFill>
                <a:prstClr val="black"/>
              </a:solidFill>
              <a:latin typeface="Times New Roman" panose="02020603050405020304"/>
              <a:ea typeface="+mn-ea"/>
              <a:cs typeface="Times New Roman" panose="02020603050405020304"/>
            </a:endParaRPr>
          </a:p>
        </p:txBody>
      </p:sp>
      <p:sp>
        <p:nvSpPr>
          <p:cNvPr id="57" name="object 8">
            <a:extLst>
              <a:ext uri="{FF2B5EF4-FFF2-40B4-BE49-F238E27FC236}">
                <a16:creationId xmlns:a16="http://schemas.microsoft.com/office/drawing/2014/main" id="{C23BA4D9-70FC-4033-BF13-472531E3D677}"/>
              </a:ext>
            </a:extLst>
          </p:cNvPr>
          <p:cNvSpPr txBox="1"/>
          <p:nvPr/>
        </p:nvSpPr>
        <p:spPr>
          <a:xfrm>
            <a:off x="6352728" y="2743177"/>
            <a:ext cx="134938"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58" name="object 9">
            <a:extLst>
              <a:ext uri="{FF2B5EF4-FFF2-40B4-BE49-F238E27FC236}">
                <a16:creationId xmlns:a16="http://schemas.microsoft.com/office/drawing/2014/main" id="{B758AC5C-5F54-467C-8ACF-50F58B2FDB60}"/>
              </a:ext>
            </a:extLst>
          </p:cNvPr>
          <p:cNvSpPr txBox="1"/>
          <p:nvPr/>
        </p:nvSpPr>
        <p:spPr>
          <a:xfrm>
            <a:off x="7163941" y="3013052"/>
            <a:ext cx="134937"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59" name="object 10">
            <a:extLst>
              <a:ext uri="{FF2B5EF4-FFF2-40B4-BE49-F238E27FC236}">
                <a16:creationId xmlns:a16="http://schemas.microsoft.com/office/drawing/2014/main" id="{E4B4AB70-E68F-4639-A964-08684BFCBDC6}"/>
              </a:ext>
            </a:extLst>
          </p:cNvPr>
          <p:cNvSpPr txBox="1"/>
          <p:nvPr/>
        </p:nvSpPr>
        <p:spPr>
          <a:xfrm>
            <a:off x="4852541" y="1398565"/>
            <a:ext cx="2159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5" dirty="0">
                <a:solidFill>
                  <a:prstClr val="black"/>
                </a:solidFill>
                <a:latin typeface="Times New Roman" panose="02020603050405020304"/>
                <a:ea typeface="+mn-ea"/>
                <a:cs typeface="Times New Roman" panose="02020603050405020304"/>
              </a:rPr>
              <a:t>1</a:t>
            </a:r>
            <a:endParaRPr sz="3000">
              <a:solidFill>
                <a:prstClr val="black"/>
              </a:solidFill>
              <a:latin typeface="Times New Roman" panose="02020603050405020304"/>
              <a:ea typeface="+mn-ea"/>
              <a:cs typeface="Times New Roman" panose="02020603050405020304"/>
            </a:endParaRPr>
          </a:p>
        </p:txBody>
      </p:sp>
      <p:sp>
        <p:nvSpPr>
          <p:cNvPr id="60" name="object 11">
            <a:extLst>
              <a:ext uri="{FF2B5EF4-FFF2-40B4-BE49-F238E27FC236}">
                <a16:creationId xmlns:a16="http://schemas.microsoft.com/office/drawing/2014/main" id="{B2135235-4B6B-41A8-8640-0FB2E5EE593B}"/>
              </a:ext>
            </a:extLst>
          </p:cNvPr>
          <p:cNvSpPr txBox="1"/>
          <p:nvPr/>
        </p:nvSpPr>
        <p:spPr>
          <a:xfrm>
            <a:off x="4852541" y="2511402"/>
            <a:ext cx="2159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5" dirty="0">
                <a:solidFill>
                  <a:prstClr val="black"/>
                </a:solidFill>
                <a:latin typeface="Times New Roman" panose="02020603050405020304"/>
                <a:ea typeface="+mn-ea"/>
                <a:cs typeface="Times New Roman" panose="02020603050405020304"/>
              </a:rPr>
              <a:t>1</a:t>
            </a:r>
            <a:endParaRPr sz="3000">
              <a:solidFill>
                <a:prstClr val="black"/>
              </a:solidFill>
              <a:latin typeface="Times New Roman" panose="02020603050405020304"/>
              <a:ea typeface="+mn-ea"/>
              <a:cs typeface="Times New Roman" panose="02020603050405020304"/>
            </a:endParaRPr>
          </a:p>
        </p:txBody>
      </p:sp>
      <p:sp>
        <p:nvSpPr>
          <p:cNvPr id="61" name="object 12">
            <a:extLst>
              <a:ext uri="{FF2B5EF4-FFF2-40B4-BE49-F238E27FC236}">
                <a16:creationId xmlns:a16="http://schemas.microsoft.com/office/drawing/2014/main" id="{573D4116-B66A-4E13-BFBB-6CC78178C3A9}"/>
              </a:ext>
            </a:extLst>
          </p:cNvPr>
          <p:cNvSpPr txBox="1"/>
          <p:nvPr/>
        </p:nvSpPr>
        <p:spPr>
          <a:xfrm>
            <a:off x="4716016" y="2035152"/>
            <a:ext cx="133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09600" algn="l"/>
                <a:tab pos="1245870" algn="l"/>
              </a:tabLst>
              <a:defRPr/>
            </a:pPr>
            <a:r>
              <a:rPr sz="1250" dirty="0">
                <a:solidFill>
                  <a:prstClr val="black"/>
                </a:solidFill>
                <a:latin typeface="Times New Roman" panose="02020603050405020304"/>
                <a:ea typeface="+mn-ea"/>
                <a:cs typeface="Times New Roman" panose="02020603050405020304"/>
              </a:rPr>
              <a:t>1 </a:t>
            </a:r>
            <a:r>
              <a:rPr sz="1250" spc="135" dirty="0">
                <a:solidFill>
                  <a:prstClr val="black"/>
                </a:solidFill>
                <a:latin typeface="Times New Roman" panose="02020603050405020304"/>
                <a:ea typeface="+mn-ea"/>
                <a:cs typeface="Times New Roman" panose="02020603050405020304"/>
              </a:rPr>
              <a:t> </a:t>
            </a:r>
            <a:r>
              <a:rPr sz="1250" i="1" spc="65" dirty="0">
                <a:solidFill>
                  <a:prstClr val="black"/>
                </a:solidFill>
                <a:latin typeface="Times New Roman" panose="02020603050405020304"/>
                <a:ea typeface="+mn-ea"/>
                <a:cs typeface="Times New Roman" panose="02020603050405020304"/>
              </a:rPr>
              <a:t>i</a:t>
            </a:r>
            <a:r>
              <a:rPr sz="1250" dirty="0">
                <a:solidFill>
                  <a:prstClr val="black"/>
                </a:solidFill>
                <a:latin typeface="Times New Roman" panose="02020603050405020304"/>
                <a:ea typeface="+mn-ea"/>
                <a:cs typeface="Times New Roman" panose="02020603050405020304"/>
              </a:rPr>
              <a:t>1	2  </a:t>
            </a:r>
            <a:r>
              <a:rPr sz="1250" spc="-80" dirty="0">
                <a:solidFill>
                  <a:prstClr val="black"/>
                </a:solidFill>
                <a:latin typeface="Times New Roman" panose="02020603050405020304"/>
                <a:ea typeface="+mn-ea"/>
                <a:cs typeface="Times New Roman" panose="02020603050405020304"/>
              </a:rPr>
              <a:t> </a:t>
            </a:r>
            <a:r>
              <a:rPr sz="1250" i="1" dirty="0">
                <a:solidFill>
                  <a:prstClr val="black"/>
                </a:solidFill>
                <a:latin typeface="Times New Roman" panose="02020603050405020304"/>
                <a:ea typeface="+mn-ea"/>
                <a:cs typeface="Times New Roman" panose="02020603050405020304"/>
              </a:rPr>
              <a:t>i</a:t>
            </a:r>
            <a:r>
              <a:rPr sz="1250" i="1" spc="-114" dirty="0">
                <a:solidFill>
                  <a:prstClr val="black"/>
                </a:solidFill>
                <a:latin typeface="Times New Roman" panose="02020603050405020304"/>
                <a:ea typeface="+mn-ea"/>
                <a:cs typeface="Times New Roman" panose="02020603050405020304"/>
              </a:rPr>
              <a:t> </a:t>
            </a:r>
            <a:r>
              <a:rPr sz="1250" dirty="0">
                <a:solidFill>
                  <a:prstClr val="black"/>
                </a:solidFill>
                <a:latin typeface="Times New Roman" panose="02020603050405020304"/>
                <a:ea typeface="+mn-ea"/>
                <a:cs typeface="Times New Roman" panose="02020603050405020304"/>
              </a:rPr>
              <a:t>2	0</a:t>
            </a:r>
            <a:endParaRPr sz="1250">
              <a:solidFill>
                <a:prstClr val="black"/>
              </a:solidFill>
              <a:latin typeface="Times New Roman" panose="02020603050405020304"/>
              <a:ea typeface="+mn-ea"/>
              <a:cs typeface="Times New Roman" panose="02020603050405020304"/>
            </a:endParaRPr>
          </a:p>
        </p:txBody>
      </p:sp>
      <p:sp>
        <p:nvSpPr>
          <p:cNvPr id="62" name="object 13">
            <a:extLst>
              <a:ext uri="{FF2B5EF4-FFF2-40B4-BE49-F238E27FC236}">
                <a16:creationId xmlns:a16="http://schemas.microsoft.com/office/drawing/2014/main" id="{D017A311-5EA3-4278-B316-A2EDC6A3EA29}"/>
              </a:ext>
            </a:extLst>
          </p:cNvPr>
          <p:cNvSpPr txBox="1"/>
          <p:nvPr/>
        </p:nvSpPr>
        <p:spPr>
          <a:xfrm>
            <a:off x="4716016" y="3147990"/>
            <a:ext cx="133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09600" algn="l"/>
                <a:tab pos="1245870" algn="l"/>
              </a:tabLst>
              <a:defRPr/>
            </a:pPr>
            <a:r>
              <a:rPr sz="1250" dirty="0">
                <a:solidFill>
                  <a:prstClr val="black"/>
                </a:solidFill>
                <a:latin typeface="Times New Roman" panose="02020603050405020304"/>
                <a:ea typeface="+mn-ea"/>
                <a:cs typeface="Times New Roman" panose="02020603050405020304"/>
              </a:rPr>
              <a:t>1 </a:t>
            </a:r>
            <a:r>
              <a:rPr sz="1250" spc="135" dirty="0">
                <a:solidFill>
                  <a:prstClr val="black"/>
                </a:solidFill>
                <a:latin typeface="Times New Roman" panose="02020603050405020304"/>
                <a:ea typeface="+mn-ea"/>
                <a:cs typeface="Times New Roman" panose="02020603050405020304"/>
              </a:rPr>
              <a:t> </a:t>
            </a:r>
            <a:r>
              <a:rPr sz="1250" i="1" spc="65" dirty="0">
                <a:solidFill>
                  <a:prstClr val="black"/>
                </a:solidFill>
                <a:latin typeface="Times New Roman" panose="02020603050405020304"/>
                <a:ea typeface="+mn-ea"/>
                <a:cs typeface="Times New Roman" panose="02020603050405020304"/>
              </a:rPr>
              <a:t>i</a:t>
            </a:r>
            <a:r>
              <a:rPr sz="1250" dirty="0">
                <a:solidFill>
                  <a:prstClr val="black"/>
                </a:solidFill>
                <a:latin typeface="Times New Roman" panose="02020603050405020304"/>
                <a:ea typeface="+mn-ea"/>
                <a:cs typeface="Times New Roman" panose="02020603050405020304"/>
              </a:rPr>
              <a:t>1	2  </a:t>
            </a:r>
            <a:r>
              <a:rPr sz="1250" spc="-80" dirty="0">
                <a:solidFill>
                  <a:prstClr val="black"/>
                </a:solidFill>
                <a:latin typeface="Times New Roman" panose="02020603050405020304"/>
                <a:ea typeface="+mn-ea"/>
                <a:cs typeface="Times New Roman" panose="02020603050405020304"/>
              </a:rPr>
              <a:t> </a:t>
            </a:r>
            <a:r>
              <a:rPr sz="1250" i="1" dirty="0">
                <a:solidFill>
                  <a:prstClr val="black"/>
                </a:solidFill>
                <a:latin typeface="Times New Roman" panose="02020603050405020304"/>
                <a:ea typeface="+mn-ea"/>
                <a:cs typeface="Times New Roman" panose="02020603050405020304"/>
              </a:rPr>
              <a:t>i</a:t>
            </a:r>
            <a:r>
              <a:rPr sz="1250" i="1" spc="-114" dirty="0">
                <a:solidFill>
                  <a:prstClr val="black"/>
                </a:solidFill>
                <a:latin typeface="Times New Roman" panose="02020603050405020304"/>
                <a:ea typeface="+mn-ea"/>
                <a:cs typeface="Times New Roman" panose="02020603050405020304"/>
              </a:rPr>
              <a:t> </a:t>
            </a:r>
            <a:r>
              <a:rPr sz="1250" dirty="0">
                <a:solidFill>
                  <a:prstClr val="black"/>
                </a:solidFill>
                <a:latin typeface="Times New Roman" panose="02020603050405020304"/>
                <a:ea typeface="+mn-ea"/>
                <a:cs typeface="Times New Roman" panose="02020603050405020304"/>
              </a:rPr>
              <a:t>2	0</a:t>
            </a:r>
            <a:endParaRPr sz="1250">
              <a:solidFill>
                <a:prstClr val="black"/>
              </a:solidFill>
              <a:latin typeface="Times New Roman" panose="02020603050405020304"/>
              <a:ea typeface="+mn-ea"/>
              <a:cs typeface="Times New Roman" panose="02020603050405020304"/>
            </a:endParaRPr>
          </a:p>
        </p:txBody>
      </p:sp>
      <p:sp>
        <p:nvSpPr>
          <p:cNvPr id="63" name="object 14">
            <a:extLst>
              <a:ext uri="{FF2B5EF4-FFF2-40B4-BE49-F238E27FC236}">
                <a16:creationId xmlns:a16="http://schemas.microsoft.com/office/drawing/2014/main" id="{B9023984-FB74-446F-8C57-417707556A2B}"/>
              </a:ext>
            </a:extLst>
          </p:cNvPr>
          <p:cNvSpPr txBox="1"/>
          <p:nvPr/>
        </p:nvSpPr>
        <p:spPr>
          <a:xfrm>
            <a:off x="2614166" y="1414440"/>
            <a:ext cx="136525"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15" dirty="0">
                <a:solidFill>
                  <a:prstClr val="black"/>
                </a:solidFill>
                <a:latin typeface="Times New Roman" panose="02020603050405020304"/>
                <a:ea typeface="+mn-ea"/>
                <a:cs typeface="Times New Roman" panose="02020603050405020304"/>
              </a:rPr>
              <a:t>n</a:t>
            </a:r>
            <a:endParaRPr sz="1700">
              <a:solidFill>
                <a:prstClr val="black"/>
              </a:solidFill>
              <a:latin typeface="Times New Roman" panose="02020603050405020304"/>
              <a:ea typeface="+mn-ea"/>
              <a:cs typeface="Times New Roman" panose="02020603050405020304"/>
            </a:endParaRPr>
          </a:p>
        </p:txBody>
      </p:sp>
      <p:sp>
        <p:nvSpPr>
          <p:cNvPr id="64" name="object 15">
            <a:extLst>
              <a:ext uri="{FF2B5EF4-FFF2-40B4-BE49-F238E27FC236}">
                <a16:creationId xmlns:a16="http://schemas.microsoft.com/office/drawing/2014/main" id="{81D40B0C-227E-4249-AF8F-28C7F48300A7}"/>
              </a:ext>
            </a:extLst>
          </p:cNvPr>
          <p:cNvSpPr txBox="1"/>
          <p:nvPr/>
        </p:nvSpPr>
        <p:spPr>
          <a:xfrm>
            <a:off x="3247578" y="1900215"/>
            <a:ext cx="87313"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10" dirty="0">
                <a:solidFill>
                  <a:prstClr val="black"/>
                </a:solidFill>
                <a:latin typeface="Times New Roman" panose="02020603050405020304"/>
                <a:ea typeface="+mn-ea"/>
                <a:cs typeface="Times New Roman" panose="02020603050405020304"/>
              </a:rPr>
              <a:t>i</a:t>
            </a:r>
            <a:endParaRPr sz="1700">
              <a:solidFill>
                <a:prstClr val="black"/>
              </a:solidFill>
              <a:latin typeface="Times New Roman" panose="02020603050405020304"/>
              <a:ea typeface="+mn-ea"/>
              <a:cs typeface="Times New Roman" panose="02020603050405020304"/>
            </a:endParaRPr>
          </a:p>
        </p:txBody>
      </p:sp>
      <p:sp>
        <p:nvSpPr>
          <p:cNvPr id="65" name="object 16">
            <a:extLst>
              <a:ext uri="{FF2B5EF4-FFF2-40B4-BE49-F238E27FC236}">
                <a16:creationId xmlns:a16="http://schemas.microsoft.com/office/drawing/2014/main" id="{A55894C4-D8C4-404B-AAA0-0373CFB0A51D}"/>
              </a:ext>
            </a:extLst>
          </p:cNvPr>
          <p:cNvSpPr txBox="1"/>
          <p:nvPr/>
        </p:nvSpPr>
        <p:spPr>
          <a:xfrm>
            <a:off x="6211441" y="1617640"/>
            <a:ext cx="992187" cy="49688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309245" algn="l"/>
              </a:tabLst>
              <a:defRPr/>
            </a:pPr>
            <a:r>
              <a:rPr sz="3000" spc="-5" dirty="0">
                <a:solidFill>
                  <a:prstClr val="black"/>
                </a:solidFill>
                <a:latin typeface="Times New Roman" panose="02020603050405020304"/>
                <a:ea typeface="+mn-ea"/>
                <a:cs typeface="Times New Roman" panose="02020603050405020304"/>
              </a:rPr>
              <a:t>)</a:t>
            </a:r>
            <a:r>
              <a:rPr sz="3000" spc="-5">
                <a:solidFill>
                  <a:prstClr val="black"/>
                </a:solidFill>
                <a:latin typeface="Times New Roman" panose="02020603050405020304"/>
                <a:ea typeface="+mn-ea"/>
                <a:cs typeface="Times New Roman" panose="02020603050405020304"/>
              </a:rPr>
              <a:t>	</a:t>
            </a:r>
            <a:r>
              <a:rPr sz="3000" spc="-355">
                <a:solidFill>
                  <a:prstClr val="black"/>
                </a:solidFill>
                <a:latin typeface="Times New Roman" panose="02020603050405020304"/>
                <a:ea typeface="+mn-ea"/>
                <a:cs typeface="Times New Roman" panose="02020603050405020304"/>
              </a:rPr>
              <a:t>+</a:t>
            </a:r>
            <a:r>
              <a:rPr lang="en-US" altLang="zh-CN" sz="3000" spc="-355">
                <a:solidFill>
                  <a:prstClr val="black"/>
                </a:solidFill>
                <a:latin typeface="Times New Roman" panose="02020603050405020304"/>
                <a:ea typeface="+mn-ea"/>
                <a:cs typeface="Times New Roman" panose="02020603050405020304"/>
              </a:rPr>
              <a:t>  </a:t>
            </a:r>
            <a:r>
              <a:rPr sz="3150" i="1" spc="-355">
                <a:solidFill>
                  <a:prstClr val="black"/>
                </a:solidFill>
                <a:latin typeface="Symbol" panose="05050102010706020507"/>
                <a:ea typeface="+mn-ea"/>
                <a:cs typeface="Symbol" panose="05050102010706020507"/>
              </a:rPr>
              <a:t></a:t>
            </a:r>
            <a:r>
              <a:rPr sz="3000" i="1" spc="-355" dirty="0">
                <a:solidFill>
                  <a:prstClr val="black"/>
                </a:solidFill>
                <a:latin typeface="Times New Roman" panose="02020603050405020304"/>
                <a:ea typeface="+mn-ea"/>
                <a:cs typeface="Times New Roman" panose="02020603050405020304"/>
              </a:rPr>
              <a:t>L</a:t>
            </a:r>
            <a:endParaRPr sz="3000">
              <a:solidFill>
                <a:prstClr val="black"/>
              </a:solidFill>
              <a:latin typeface="Times New Roman" panose="02020603050405020304"/>
              <a:ea typeface="+mn-ea"/>
              <a:cs typeface="Times New Roman" panose="02020603050405020304"/>
            </a:endParaRPr>
          </a:p>
        </p:txBody>
      </p:sp>
      <p:sp>
        <p:nvSpPr>
          <p:cNvPr id="66" name="object 17">
            <a:extLst>
              <a:ext uri="{FF2B5EF4-FFF2-40B4-BE49-F238E27FC236}">
                <a16:creationId xmlns:a16="http://schemas.microsoft.com/office/drawing/2014/main" id="{042E368A-B9D2-4E19-938A-B8B41479CE32}"/>
              </a:ext>
            </a:extLst>
          </p:cNvPr>
          <p:cNvSpPr txBox="1"/>
          <p:nvPr/>
        </p:nvSpPr>
        <p:spPr>
          <a:xfrm>
            <a:off x="6211441" y="2730477"/>
            <a:ext cx="992187" cy="4953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309245" algn="l"/>
              </a:tabLst>
              <a:defRPr/>
            </a:pPr>
            <a:r>
              <a:rPr sz="3000" spc="-5" dirty="0">
                <a:solidFill>
                  <a:prstClr val="black"/>
                </a:solidFill>
                <a:latin typeface="Times New Roman" panose="02020603050405020304"/>
                <a:ea typeface="+mn-ea"/>
                <a:cs typeface="Times New Roman" panose="02020603050405020304"/>
              </a:rPr>
              <a:t>)</a:t>
            </a:r>
            <a:r>
              <a:rPr sz="3000" spc="-5">
                <a:solidFill>
                  <a:prstClr val="black"/>
                </a:solidFill>
                <a:latin typeface="Times New Roman" panose="02020603050405020304"/>
                <a:ea typeface="+mn-ea"/>
                <a:cs typeface="Times New Roman" panose="02020603050405020304"/>
              </a:rPr>
              <a:t>	</a:t>
            </a:r>
            <a:r>
              <a:rPr sz="3000" spc="-355">
                <a:solidFill>
                  <a:prstClr val="black"/>
                </a:solidFill>
                <a:latin typeface="Times New Roman" panose="02020603050405020304"/>
                <a:ea typeface="+mn-ea"/>
                <a:cs typeface="Times New Roman" panose="02020603050405020304"/>
              </a:rPr>
              <a:t>+</a:t>
            </a:r>
            <a:r>
              <a:rPr lang="en-US" altLang="zh-CN" sz="3000" spc="-355">
                <a:solidFill>
                  <a:prstClr val="black"/>
                </a:solidFill>
                <a:latin typeface="Times New Roman" panose="02020603050405020304"/>
                <a:ea typeface="+mn-ea"/>
                <a:cs typeface="Times New Roman" panose="02020603050405020304"/>
              </a:rPr>
              <a:t>  </a:t>
            </a:r>
            <a:r>
              <a:rPr sz="3150" i="1" spc="-355">
                <a:solidFill>
                  <a:prstClr val="black"/>
                </a:solidFill>
                <a:latin typeface="Symbol" panose="05050102010706020507"/>
                <a:ea typeface="+mn-ea"/>
                <a:cs typeface="Symbol" panose="05050102010706020507"/>
              </a:rPr>
              <a:t></a:t>
            </a:r>
            <a:r>
              <a:rPr sz="3000" i="1" spc="-355" dirty="0">
                <a:solidFill>
                  <a:prstClr val="black"/>
                </a:solidFill>
                <a:latin typeface="Times New Roman" panose="02020603050405020304"/>
                <a:ea typeface="+mn-ea"/>
                <a:cs typeface="Times New Roman" panose="02020603050405020304"/>
              </a:rPr>
              <a:t>L</a:t>
            </a:r>
            <a:endParaRPr sz="3000">
              <a:solidFill>
                <a:prstClr val="black"/>
              </a:solidFill>
              <a:latin typeface="Times New Roman" panose="02020603050405020304"/>
              <a:ea typeface="+mn-ea"/>
              <a:cs typeface="Times New Roman" panose="02020603050405020304"/>
            </a:endParaRPr>
          </a:p>
        </p:txBody>
      </p:sp>
      <p:sp>
        <p:nvSpPr>
          <p:cNvPr id="67" name="object 18">
            <a:extLst>
              <a:ext uri="{FF2B5EF4-FFF2-40B4-BE49-F238E27FC236}">
                <a16:creationId xmlns:a16="http://schemas.microsoft.com/office/drawing/2014/main" id="{DBCA91D0-B2BD-4F7B-988C-F1C5DAFCBE86}"/>
              </a:ext>
            </a:extLst>
          </p:cNvPr>
          <p:cNvSpPr txBox="1"/>
          <p:nvPr/>
        </p:nvSpPr>
        <p:spPr>
          <a:xfrm>
            <a:off x="4363591" y="1920852"/>
            <a:ext cx="1800225"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88340" algn="l"/>
                <a:tab pos="1327150" algn="l"/>
              </a:tabLst>
              <a:defRPr/>
            </a:pPr>
            <a:r>
              <a:rPr sz="1700" spc="75" dirty="0">
                <a:solidFill>
                  <a:prstClr val="black"/>
                </a:solidFill>
                <a:latin typeface="Symbol" panose="05050102010706020507"/>
                <a:ea typeface="+mn-ea"/>
                <a:cs typeface="Symbol" panose="05050102010706020507"/>
              </a:rPr>
              <a:t></a:t>
            </a:r>
            <a:r>
              <a:rPr sz="1700" spc="75" dirty="0">
                <a:solidFill>
                  <a:prstClr val="black"/>
                </a:solidFill>
                <a:latin typeface="Times New Roman" panose="02020603050405020304"/>
                <a:ea typeface="+mn-ea"/>
                <a:cs typeface="Times New Roman" panose="02020603050405020304"/>
              </a:rPr>
              <a:t>(</a:t>
            </a:r>
            <a:r>
              <a:rPr sz="1700" spc="-250" dirty="0">
                <a:solidFill>
                  <a:prstClr val="black"/>
                </a:solidFill>
                <a:latin typeface="Times New Roman" panose="02020603050405020304"/>
                <a:ea typeface="+mn-ea"/>
                <a:cs typeface="Times New Roman" panose="02020603050405020304"/>
              </a:rPr>
              <a:t> </a:t>
            </a:r>
            <a:r>
              <a:rPr sz="1700" i="1" spc="20" dirty="0">
                <a:solidFill>
                  <a:prstClr val="black"/>
                </a:solidFill>
                <a:latin typeface="Times New Roman" panose="02020603050405020304"/>
                <a:ea typeface="+mn-ea"/>
                <a:cs typeface="Times New Roman" panose="02020603050405020304"/>
              </a:rPr>
              <a:t>w</a:t>
            </a:r>
            <a:r>
              <a:rPr sz="1700" i="1" spc="30"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65"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95" dirty="0">
                <a:solidFill>
                  <a:prstClr val="black"/>
                </a:solidFill>
                <a:latin typeface="Times New Roman" panose="02020603050405020304"/>
                <a:ea typeface="+mn-ea"/>
                <a:cs typeface="Times New Roman" panose="02020603050405020304"/>
              </a:rPr>
              <a:t> </a:t>
            </a:r>
            <a:r>
              <a:rPr sz="1700" spc="10" dirty="0">
                <a:solidFill>
                  <a:prstClr val="black"/>
                </a:solidFill>
                <a:latin typeface="Times New Roman" panose="02020603050405020304"/>
                <a:ea typeface="+mn-ea"/>
                <a:cs typeface="Times New Roman" panose="02020603050405020304"/>
              </a:rPr>
              <a:t>)</a:t>
            </a:r>
            <a:endParaRPr sz="1700">
              <a:solidFill>
                <a:prstClr val="black"/>
              </a:solidFill>
              <a:latin typeface="Times New Roman" panose="02020603050405020304"/>
              <a:ea typeface="+mn-ea"/>
              <a:cs typeface="Times New Roman" panose="02020603050405020304"/>
            </a:endParaRPr>
          </a:p>
        </p:txBody>
      </p:sp>
      <p:sp>
        <p:nvSpPr>
          <p:cNvPr id="68" name="object 19">
            <a:extLst>
              <a:ext uri="{FF2B5EF4-FFF2-40B4-BE49-F238E27FC236}">
                <a16:creationId xmlns:a16="http://schemas.microsoft.com/office/drawing/2014/main" id="{9EEA4339-654D-4B42-B8EC-C5534CABE796}"/>
              </a:ext>
            </a:extLst>
          </p:cNvPr>
          <p:cNvSpPr txBox="1"/>
          <p:nvPr/>
        </p:nvSpPr>
        <p:spPr>
          <a:xfrm>
            <a:off x="4363591" y="3033690"/>
            <a:ext cx="1800225"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88340" algn="l"/>
                <a:tab pos="1327150" algn="l"/>
              </a:tabLst>
              <a:defRPr/>
            </a:pPr>
            <a:r>
              <a:rPr sz="1700" spc="75" dirty="0">
                <a:solidFill>
                  <a:prstClr val="black"/>
                </a:solidFill>
                <a:latin typeface="Symbol" panose="05050102010706020507"/>
                <a:ea typeface="+mn-ea"/>
                <a:cs typeface="Symbol" panose="05050102010706020507"/>
              </a:rPr>
              <a:t></a:t>
            </a:r>
            <a:r>
              <a:rPr sz="1700" spc="75" dirty="0">
                <a:solidFill>
                  <a:prstClr val="black"/>
                </a:solidFill>
                <a:latin typeface="Times New Roman" panose="02020603050405020304"/>
                <a:ea typeface="+mn-ea"/>
                <a:cs typeface="Times New Roman" panose="02020603050405020304"/>
              </a:rPr>
              <a:t>(</a:t>
            </a:r>
            <a:r>
              <a:rPr sz="1700" spc="-250" dirty="0">
                <a:solidFill>
                  <a:prstClr val="black"/>
                </a:solidFill>
                <a:latin typeface="Times New Roman" panose="02020603050405020304"/>
                <a:ea typeface="+mn-ea"/>
                <a:cs typeface="Times New Roman" panose="02020603050405020304"/>
              </a:rPr>
              <a:t> </a:t>
            </a:r>
            <a:r>
              <a:rPr sz="1700" i="1" spc="20" dirty="0">
                <a:solidFill>
                  <a:prstClr val="black"/>
                </a:solidFill>
                <a:latin typeface="Times New Roman" panose="02020603050405020304"/>
                <a:ea typeface="+mn-ea"/>
                <a:cs typeface="Times New Roman" panose="02020603050405020304"/>
              </a:rPr>
              <a:t>w</a:t>
            </a:r>
            <a:r>
              <a:rPr sz="1700" i="1" spc="30"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65"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95" dirty="0">
                <a:solidFill>
                  <a:prstClr val="black"/>
                </a:solidFill>
                <a:latin typeface="Times New Roman" panose="02020603050405020304"/>
                <a:ea typeface="+mn-ea"/>
                <a:cs typeface="Times New Roman" panose="02020603050405020304"/>
              </a:rPr>
              <a:t> </a:t>
            </a:r>
            <a:r>
              <a:rPr sz="1700" spc="10" dirty="0">
                <a:solidFill>
                  <a:prstClr val="black"/>
                </a:solidFill>
                <a:latin typeface="Times New Roman" panose="02020603050405020304"/>
                <a:ea typeface="+mn-ea"/>
                <a:cs typeface="Times New Roman" panose="02020603050405020304"/>
              </a:rPr>
              <a:t>)</a:t>
            </a:r>
            <a:endParaRPr sz="1700">
              <a:solidFill>
                <a:prstClr val="black"/>
              </a:solidFill>
              <a:latin typeface="Times New Roman" panose="02020603050405020304"/>
              <a:ea typeface="+mn-ea"/>
              <a:cs typeface="Times New Roman" panose="02020603050405020304"/>
            </a:endParaRPr>
          </a:p>
        </p:txBody>
      </p:sp>
      <p:sp>
        <p:nvSpPr>
          <p:cNvPr id="69" name="object 20">
            <a:extLst>
              <a:ext uri="{FF2B5EF4-FFF2-40B4-BE49-F238E27FC236}">
                <a16:creationId xmlns:a16="http://schemas.microsoft.com/office/drawing/2014/main" id="{700D3B8D-7255-4A3E-A874-6F2DC2191A53}"/>
              </a:ext>
            </a:extLst>
          </p:cNvPr>
          <p:cNvSpPr txBox="1"/>
          <p:nvPr/>
        </p:nvSpPr>
        <p:spPr>
          <a:xfrm>
            <a:off x="1837878" y="1636690"/>
            <a:ext cx="57150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i="1" spc="-5" dirty="0">
                <a:solidFill>
                  <a:prstClr val="black"/>
                </a:solidFill>
                <a:latin typeface="Times New Roman" panose="02020603050405020304"/>
                <a:ea typeface="+mn-ea"/>
                <a:cs typeface="Times New Roman" panose="02020603050405020304"/>
              </a:rPr>
              <a:t>E</a:t>
            </a:r>
            <a:r>
              <a:rPr sz="3000" i="1" spc="-25"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70" name="object 21">
            <a:extLst>
              <a:ext uri="{FF2B5EF4-FFF2-40B4-BE49-F238E27FC236}">
                <a16:creationId xmlns:a16="http://schemas.microsoft.com/office/drawing/2014/main" id="{116F9459-3D9B-4F95-9A78-CD928F65926B}"/>
              </a:ext>
            </a:extLst>
          </p:cNvPr>
          <p:cNvSpPr txBox="1"/>
          <p:nvPr/>
        </p:nvSpPr>
        <p:spPr>
          <a:xfrm>
            <a:off x="2909441" y="1636690"/>
            <a:ext cx="74295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520700" algn="l"/>
              </a:tabLst>
              <a:defRPr/>
            </a:pPr>
            <a:r>
              <a:rPr sz="3000" spc="-5" dirty="0">
                <a:solidFill>
                  <a:prstClr val="black"/>
                </a:solidFill>
                <a:latin typeface="Times New Roman" panose="02020603050405020304"/>
                <a:ea typeface="+mn-ea"/>
                <a:cs typeface="Times New Roman" panose="02020603050405020304"/>
              </a:rPr>
              <a:t>(</a:t>
            </a:r>
            <a:r>
              <a:rPr sz="3000" spc="-390"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y</a:t>
            </a:r>
            <a:r>
              <a:rPr sz="3000" i="1"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71" name="object 22">
            <a:extLst>
              <a:ext uri="{FF2B5EF4-FFF2-40B4-BE49-F238E27FC236}">
                <a16:creationId xmlns:a16="http://schemas.microsoft.com/office/drawing/2014/main" id="{C18F2EB7-9021-4EAD-9C7B-D0E0272B8FAF}"/>
              </a:ext>
            </a:extLst>
          </p:cNvPr>
          <p:cNvSpPr txBox="1"/>
          <p:nvPr/>
        </p:nvSpPr>
        <p:spPr>
          <a:xfrm>
            <a:off x="3684141" y="1931965"/>
            <a:ext cx="69215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120" dirty="0">
                <a:solidFill>
                  <a:prstClr val="black"/>
                </a:solidFill>
                <a:latin typeface="Times New Roman" panose="02020603050405020304"/>
                <a:ea typeface="+mn-ea"/>
                <a:cs typeface="Times New Roman" panose="02020603050405020304"/>
              </a:rPr>
              <a:t>1</a:t>
            </a:r>
            <a:r>
              <a:rPr sz="3000" spc="120" dirty="0">
                <a:solidFill>
                  <a:prstClr val="black"/>
                </a:solidFill>
                <a:latin typeface="Symbol" panose="05050102010706020507"/>
                <a:ea typeface="+mn-ea"/>
                <a:cs typeface="Symbol" panose="05050102010706020507"/>
              </a:rPr>
              <a:t></a:t>
            </a:r>
            <a:r>
              <a:rPr sz="3000" spc="-315"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e</a:t>
            </a:r>
            <a:endParaRPr sz="3000">
              <a:solidFill>
                <a:prstClr val="black"/>
              </a:solidFill>
              <a:latin typeface="Times New Roman" panose="02020603050405020304"/>
              <a:ea typeface="+mn-ea"/>
              <a:cs typeface="Times New Roman" panose="02020603050405020304"/>
            </a:endParaRPr>
          </a:p>
        </p:txBody>
      </p:sp>
      <p:sp>
        <p:nvSpPr>
          <p:cNvPr id="72" name="object 23">
            <a:extLst>
              <a:ext uri="{FF2B5EF4-FFF2-40B4-BE49-F238E27FC236}">
                <a16:creationId xmlns:a16="http://schemas.microsoft.com/office/drawing/2014/main" id="{2FF1C614-7B36-45B8-AC8E-167DE87333CF}"/>
              </a:ext>
            </a:extLst>
          </p:cNvPr>
          <p:cNvSpPr txBox="1"/>
          <p:nvPr/>
        </p:nvSpPr>
        <p:spPr>
          <a:xfrm>
            <a:off x="1837878" y="2749527"/>
            <a:ext cx="5715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i="1" spc="-5" dirty="0">
                <a:solidFill>
                  <a:prstClr val="black"/>
                </a:solidFill>
                <a:latin typeface="Times New Roman" panose="02020603050405020304"/>
                <a:ea typeface="+mn-ea"/>
                <a:cs typeface="Times New Roman" panose="02020603050405020304"/>
              </a:rPr>
              <a:t>E</a:t>
            </a:r>
            <a:r>
              <a:rPr sz="3000" i="1" spc="-25"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73" name="object 24">
            <a:extLst>
              <a:ext uri="{FF2B5EF4-FFF2-40B4-BE49-F238E27FC236}">
                <a16:creationId xmlns:a16="http://schemas.microsoft.com/office/drawing/2014/main" id="{EC24E282-411A-4A81-869B-57D0D9AEFA32}"/>
              </a:ext>
            </a:extLst>
          </p:cNvPr>
          <p:cNvSpPr txBox="1"/>
          <p:nvPr/>
        </p:nvSpPr>
        <p:spPr>
          <a:xfrm>
            <a:off x="2909441" y="2749527"/>
            <a:ext cx="74295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520700" algn="l"/>
              </a:tabLst>
              <a:defRPr/>
            </a:pPr>
            <a:r>
              <a:rPr sz="3000" spc="-5" dirty="0">
                <a:solidFill>
                  <a:prstClr val="black"/>
                </a:solidFill>
                <a:latin typeface="Times New Roman" panose="02020603050405020304"/>
                <a:ea typeface="+mn-ea"/>
                <a:cs typeface="Times New Roman" panose="02020603050405020304"/>
              </a:rPr>
              <a:t>(</a:t>
            </a:r>
            <a:r>
              <a:rPr sz="3000" spc="-390"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y</a:t>
            </a:r>
            <a:r>
              <a:rPr sz="3000" i="1"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74" name="object 25">
            <a:extLst>
              <a:ext uri="{FF2B5EF4-FFF2-40B4-BE49-F238E27FC236}">
                <a16:creationId xmlns:a16="http://schemas.microsoft.com/office/drawing/2014/main" id="{CABAD5D4-761A-4681-9D8F-63E8E5FBE8CF}"/>
              </a:ext>
            </a:extLst>
          </p:cNvPr>
          <p:cNvSpPr txBox="1"/>
          <p:nvPr/>
        </p:nvSpPr>
        <p:spPr>
          <a:xfrm>
            <a:off x="3684141" y="3044802"/>
            <a:ext cx="6921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120" dirty="0">
                <a:solidFill>
                  <a:prstClr val="black"/>
                </a:solidFill>
                <a:latin typeface="Times New Roman" panose="02020603050405020304"/>
                <a:ea typeface="+mn-ea"/>
                <a:cs typeface="Times New Roman" panose="02020603050405020304"/>
              </a:rPr>
              <a:t>1</a:t>
            </a:r>
            <a:r>
              <a:rPr sz="3000" spc="120" dirty="0">
                <a:solidFill>
                  <a:prstClr val="black"/>
                </a:solidFill>
                <a:latin typeface="Symbol" panose="05050102010706020507"/>
                <a:ea typeface="+mn-ea"/>
                <a:cs typeface="Symbol" panose="05050102010706020507"/>
              </a:rPr>
              <a:t></a:t>
            </a:r>
            <a:r>
              <a:rPr sz="3000" spc="-315"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e</a:t>
            </a:r>
            <a:endParaRPr sz="3000">
              <a:solidFill>
                <a:prstClr val="black"/>
              </a:solidFill>
              <a:latin typeface="Times New Roman" panose="02020603050405020304"/>
              <a:ea typeface="+mn-ea"/>
              <a:cs typeface="Times New Roman" panose="02020603050405020304"/>
            </a:endParaRPr>
          </a:p>
        </p:txBody>
      </p:sp>
      <p:sp>
        <p:nvSpPr>
          <p:cNvPr id="75" name="object 26">
            <a:extLst>
              <a:ext uri="{FF2B5EF4-FFF2-40B4-BE49-F238E27FC236}">
                <a16:creationId xmlns:a16="http://schemas.microsoft.com/office/drawing/2014/main" id="{982CB6A0-8341-48A5-BEFD-37B8B6FE310D}"/>
              </a:ext>
            </a:extLst>
          </p:cNvPr>
          <p:cNvSpPr txBox="1"/>
          <p:nvPr/>
        </p:nvSpPr>
        <p:spPr>
          <a:xfrm>
            <a:off x="2466528" y="1533502"/>
            <a:ext cx="433388" cy="12700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lnSpc>
                <a:spcPts val="5180"/>
              </a:lnSpc>
              <a:spcBef>
                <a:spcPts val="0"/>
              </a:spcBef>
              <a:spcAft>
                <a:spcPts val="0"/>
              </a:spcAft>
              <a:defRPr/>
            </a:pPr>
            <a:r>
              <a:rPr sz="4500" spc="-5" dirty="0">
                <a:solidFill>
                  <a:prstClr val="black"/>
                </a:solidFill>
                <a:latin typeface="Symbol" panose="05050102010706020507"/>
                <a:ea typeface="+mn-ea"/>
                <a:cs typeface="Symbol" panose="05050102010706020507"/>
              </a:rPr>
              <a:t></a:t>
            </a:r>
            <a:endParaRPr sz="4500">
              <a:solidFill>
                <a:prstClr val="black"/>
              </a:solidFill>
              <a:latin typeface="Symbol" panose="05050102010706020507"/>
              <a:ea typeface="+mn-ea"/>
              <a:cs typeface="Symbol" panose="05050102010706020507"/>
            </a:endParaRPr>
          </a:p>
          <a:p>
            <a:pPr marL="11430" algn="ctr" eaLnBrk="1" fontAlgn="auto" hangingPunct="1">
              <a:lnSpc>
                <a:spcPts val="1820"/>
              </a:lnSpc>
              <a:spcBef>
                <a:spcPts val="0"/>
              </a:spcBef>
              <a:spcAft>
                <a:spcPts val="0"/>
              </a:spcAft>
              <a:defRPr/>
            </a:pPr>
            <a:r>
              <a:rPr sz="1700" i="1" spc="5" dirty="0">
                <a:solidFill>
                  <a:prstClr val="black"/>
                </a:solidFill>
                <a:latin typeface="Times New Roman" panose="02020603050405020304"/>
                <a:ea typeface="+mn-ea"/>
                <a:cs typeface="Times New Roman" panose="02020603050405020304"/>
              </a:rPr>
              <a:t>i</a:t>
            </a:r>
            <a:r>
              <a:rPr sz="1700" spc="5" dirty="0">
                <a:solidFill>
                  <a:prstClr val="black"/>
                </a:solidFill>
                <a:latin typeface="Symbol" panose="05050102010706020507"/>
                <a:ea typeface="+mn-ea"/>
                <a:cs typeface="Symbol" panose="05050102010706020507"/>
              </a:rPr>
              <a:t></a:t>
            </a:r>
            <a:r>
              <a:rPr sz="1700" spc="5" dirty="0">
                <a:solidFill>
                  <a:prstClr val="black"/>
                </a:solidFill>
                <a:latin typeface="Times New Roman" panose="02020603050405020304"/>
                <a:ea typeface="+mn-ea"/>
                <a:cs typeface="Times New Roman" panose="02020603050405020304"/>
              </a:rPr>
              <a:t>1</a:t>
            </a:r>
            <a:endParaRPr sz="1700">
              <a:solidFill>
                <a:prstClr val="black"/>
              </a:solidFill>
              <a:latin typeface="Times New Roman" panose="02020603050405020304"/>
              <a:ea typeface="+mn-ea"/>
              <a:cs typeface="Times New Roman" panose="02020603050405020304"/>
            </a:endParaRPr>
          </a:p>
          <a:p>
            <a:pPr algn="ctr" eaLnBrk="1" fontAlgn="auto" hangingPunct="1">
              <a:spcBef>
                <a:spcPts val="815"/>
              </a:spcBef>
              <a:spcAft>
                <a:spcPts val="0"/>
              </a:spcAft>
              <a:defRPr/>
            </a:pPr>
            <a:r>
              <a:rPr sz="1700" i="1" spc="15" dirty="0">
                <a:solidFill>
                  <a:prstClr val="black"/>
                </a:solidFill>
                <a:latin typeface="Times New Roman" panose="02020603050405020304"/>
                <a:ea typeface="+mn-ea"/>
                <a:cs typeface="Times New Roman" panose="02020603050405020304"/>
              </a:rPr>
              <a:t>n</a:t>
            </a:r>
            <a:endParaRPr sz="1700">
              <a:solidFill>
                <a:prstClr val="black"/>
              </a:solidFill>
              <a:latin typeface="Times New Roman" panose="02020603050405020304"/>
              <a:ea typeface="+mn-ea"/>
              <a:cs typeface="Times New Roman" panose="02020603050405020304"/>
            </a:endParaRPr>
          </a:p>
        </p:txBody>
      </p:sp>
      <p:sp>
        <p:nvSpPr>
          <p:cNvPr id="76" name="object 27">
            <a:extLst>
              <a:ext uri="{FF2B5EF4-FFF2-40B4-BE49-F238E27FC236}">
                <a16:creationId xmlns:a16="http://schemas.microsoft.com/office/drawing/2014/main" id="{D2D0A5D4-CDD6-4DB7-BE98-14EEA2091D3C}"/>
              </a:ext>
            </a:extLst>
          </p:cNvPr>
          <p:cNvSpPr txBox="1">
            <a:spLocks noChangeArrowheads="1"/>
          </p:cNvSpPr>
          <p:nvPr/>
        </p:nvSpPr>
        <p:spPr bwMode="auto">
          <a:xfrm>
            <a:off x="2466528" y="2724127"/>
            <a:ext cx="8667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76200" indent="-63500">
              <a:tabLst>
                <a:tab pos="791845" algn="l"/>
              </a:tabLst>
              <a:defRPr>
                <a:solidFill>
                  <a:schemeClr val="tx1"/>
                </a:solidFill>
                <a:latin typeface="Tahoma" panose="020B0604030504040204" pitchFamily="34" charset="0"/>
                <a:ea typeface="宋体" panose="02010600030101010101" pitchFamily="2" charset="-122"/>
              </a:defRPr>
            </a:lvl1pPr>
            <a:lvl2pPr marL="742950" indent="-285750">
              <a:tabLst>
                <a:tab pos="791845" algn="l"/>
              </a:tabLst>
              <a:defRPr>
                <a:solidFill>
                  <a:schemeClr val="tx1"/>
                </a:solidFill>
                <a:latin typeface="Tahoma" panose="020B0604030504040204" pitchFamily="34" charset="0"/>
                <a:ea typeface="宋体" panose="02010600030101010101" pitchFamily="2" charset="-122"/>
              </a:defRPr>
            </a:lvl2pPr>
            <a:lvl3pPr marL="1143000" indent="-228600">
              <a:tabLst>
                <a:tab pos="791845" algn="l"/>
              </a:tabLst>
              <a:defRPr>
                <a:solidFill>
                  <a:schemeClr val="tx1"/>
                </a:solidFill>
                <a:latin typeface="Tahoma" panose="020B0604030504040204" pitchFamily="34" charset="0"/>
                <a:ea typeface="宋体" panose="02010600030101010101" pitchFamily="2" charset="-122"/>
              </a:defRPr>
            </a:lvl3pPr>
            <a:lvl4pPr marL="1600200" indent="-228600">
              <a:tabLst>
                <a:tab pos="791845" algn="l"/>
              </a:tabLst>
              <a:defRPr>
                <a:solidFill>
                  <a:schemeClr val="tx1"/>
                </a:solidFill>
                <a:latin typeface="Tahoma" panose="020B0604030504040204" pitchFamily="34" charset="0"/>
                <a:ea typeface="宋体" panose="02010600030101010101" pitchFamily="2" charset="-122"/>
              </a:defRPr>
            </a:lvl4pPr>
            <a:lvl5pPr marL="2057400" indent="-228600">
              <a:tabLst>
                <a:tab pos="791845"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791845"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791845"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791845"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791845" algn="l"/>
              </a:tabLst>
              <a:defRPr>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zh-CN" sz="6700" baseline="1000">
                <a:solidFill>
                  <a:srgbClr val="000000"/>
                </a:solidFill>
                <a:latin typeface="Symbol" panose="05050102010706020507" pitchFamily="18" charset="2"/>
              </a:rPr>
              <a:t></a:t>
            </a:r>
            <a:r>
              <a:rPr lang="zh-CN" altLang="zh-CN" sz="6700" baseline="1000">
                <a:solidFill>
                  <a:srgbClr val="000000"/>
                </a:solidFill>
                <a:latin typeface="Times New Roman" panose="02020603050405020304" pitchFamily="18" charset="0"/>
                <a:cs typeface="Times New Roman" panose="02020603050405020304" pitchFamily="18" charset="0"/>
              </a:rPr>
              <a:t>	</a:t>
            </a:r>
            <a:r>
              <a:rPr lang="zh-CN" altLang="zh-CN" sz="1700" i="1">
                <a:solidFill>
                  <a:srgbClr val="000000"/>
                </a:solidFill>
                <a:latin typeface="Times New Roman" panose="02020603050405020304" pitchFamily="18" charset="0"/>
                <a:cs typeface="Times New Roman" panose="02020603050405020304" pitchFamily="18" charset="0"/>
              </a:rPr>
              <a:t>i  i</a:t>
            </a:r>
            <a:r>
              <a:rPr lang="zh-CN" altLang="zh-CN" sz="1700">
                <a:solidFill>
                  <a:srgbClr val="000000"/>
                </a:solidFill>
                <a:latin typeface="Symbol" panose="05050102010706020507" pitchFamily="18" charset="2"/>
              </a:rPr>
              <a:t></a:t>
            </a:r>
            <a:r>
              <a:rPr lang="zh-CN" altLang="zh-CN" sz="1700">
                <a:solidFill>
                  <a:srgbClr val="000000"/>
                </a:solidFill>
                <a:latin typeface="Times New Roman" panose="02020603050405020304" pitchFamily="18" charset="0"/>
                <a:cs typeface="Times New Roman" panose="02020603050405020304" pitchFamily="18" charset="0"/>
              </a:rPr>
              <a:t>1</a:t>
            </a:r>
          </a:p>
        </p:txBody>
      </p:sp>
      <p:sp>
        <p:nvSpPr>
          <p:cNvPr id="88" name="矩形 87">
            <a:extLst>
              <a:ext uri="{FF2B5EF4-FFF2-40B4-BE49-F238E27FC236}">
                <a16:creationId xmlns:a16="http://schemas.microsoft.com/office/drawing/2014/main" id="{3238115C-C02B-42E2-BD5D-A3D11691F7A9}"/>
              </a:ext>
            </a:extLst>
          </p:cNvPr>
          <p:cNvSpPr/>
          <p:nvPr/>
        </p:nvSpPr>
        <p:spPr bwMode="auto">
          <a:xfrm>
            <a:off x="6747726" y="1617640"/>
            <a:ext cx="576000" cy="165600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grpSp>
        <p:nvGrpSpPr>
          <p:cNvPr id="89" name="组合 88">
            <a:extLst>
              <a:ext uri="{FF2B5EF4-FFF2-40B4-BE49-F238E27FC236}">
                <a16:creationId xmlns:a16="http://schemas.microsoft.com/office/drawing/2014/main" id="{60F41DC8-6FE9-45DC-808D-082B28C5BF48}"/>
              </a:ext>
            </a:extLst>
          </p:cNvPr>
          <p:cNvGrpSpPr/>
          <p:nvPr/>
        </p:nvGrpSpPr>
        <p:grpSpPr>
          <a:xfrm>
            <a:off x="1044938" y="4039557"/>
            <a:ext cx="1928219" cy="2447925"/>
            <a:chOff x="6956770" y="3789387"/>
            <a:chExt cx="1928219" cy="2447925"/>
          </a:xfrm>
        </p:grpSpPr>
        <p:sp>
          <p:nvSpPr>
            <p:cNvPr id="90" name="矩形 89">
              <a:extLst>
                <a:ext uri="{FF2B5EF4-FFF2-40B4-BE49-F238E27FC236}">
                  <a16:creationId xmlns:a16="http://schemas.microsoft.com/office/drawing/2014/main" id="{D925CC44-378D-45CF-8306-BD5F52108B17}"/>
                </a:ext>
              </a:extLst>
            </p:cNvPr>
            <p:cNvSpPr/>
            <p:nvPr/>
          </p:nvSpPr>
          <p:spPr bwMode="auto">
            <a:xfrm>
              <a:off x="6956770" y="3789387"/>
              <a:ext cx="1928218" cy="2447925"/>
            </a:xfrm>
            <a:prstGeom prst="rect">
              <a:avLst/>
            </a:prstGeom>
            <a:solidFill>
              <a:schemeClr val="bg1">
                <a:lumMod val="95000"/>
              </a:schemeClr>
            </a:solidFill>
            <a:ln w="9525" cap="flat" cmpd="sng" algn="ctr">
              <a:solidFill>
                <a:srgbClr val="13548C"/>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91" name="object 3">
              <a:extLst>
                <a:ext uri="{FF2B5EF4-FFF2-40B4-BE49-F238E27FC236}">
                  <a16:creationId xmlns:a16="http://schemas.microsoft.com/office/drawing/2014/main" id="{8C098F97-627F-40DC-BCAC-A5F4B499F5F4}"/>
                </a:ext>
              </a:extLst>
            </p:cNvPr>
            <p:cNvSpPr txBox="1"/>
            <p:nvPr/>
          </p:nvSpPr>
          <p:spPr>
            <a:xfrm>
              <a:off x="7904464" y="4094313"/>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92" name="object 4">
              <a:extLst>
                <a:ext uri="{FF2B5EF4-FFF2-40B4-BE49-F238E27FC236}">
                  <a16:creationId xmlns:a16="http://schemas.microsoft.com/office/drawing/2014/main" id="{06264594-AA58-4207-A59E-48BFE6886956}"/>
                </a:ext>
              </a:extLst>
            </p:cNvPr>
            <p:cNvSpPr txBox="1">
              <a:spLocks noChangeArrowheads="1"/>
            </p:cNvSpPr>
            <p:nvPr/>
          </p:nvSpPr>
          <p:spPr bwMode="auto">
            <a:xfrm>
              <a:off x="7068889" y="4191092"/>
              <a:ext cx="1733029"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zh-CN" altLang="zh-CN" sz="2400" baseline="-25000" dirty="0">
                  <a:solidFill>
                    <a:srgbClr val="000000"/>
                  </a:solidFill>
                  <a:latin typeface="Times New Roman" panose="02020603050405020304" pitchFamily="18" charset="0"/>
                  <a:cs typeface="Times New Roman" panose="02020603050405020304" pitchFamily="18" charset="0"/>
                </a:rPr>
                <a:t>1 </a:t>
              </a:r>
              <a:r>
                <a:rPr lang="en-US"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8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6000" baseline="-90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2400" i="1" baseline="-25000" dirty="0">
                  <a:solidFill>
                    <a:srgbClr val="000000"/>
                  </a:solidFill>
                  <a:latin typeface="Times New Roman" panose="02020603050405020304" pitchFamily="18" charset="0"/>
                  <a:cs typeface="Times New Roman" panose="02020603050405020304" pitchFamily="18" charset="0"/>
                </a:rPr>
                <a:t>i </a:t>
              </a:r>
              <a:r>
                <a:rPr lang="zh-CN" altLang="zh-CN" sz="2800" dirty="0">
                  <a:solidFill>
                    <a:srgbClr val="000000"/>
                  </a:solidFill>
                  <a:latin typeface="Times New Roman" panose="02020603050405020304" pitchFamily="18" charset="0"/>
                  <a:cs typeface="Times New Roman" panose="02020603050405020304" pitchFamily="18" charset="0"/>
                </a:rPr>
                <a:t>|</a:t>
              </a: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sp>
          <p:nvSpPr>
            <p:cNvPr id="93" name="object 5">
              <a:extLst>
                <a:ext uri="{FF2B5EF4-FFF2-40B4-BE49-F238E27FC236}">
                  <a16:creationId xmlns:a16="http://schemas.microsoft.com/office/drawing/2014/main" id="{A7286FAB-D180-4B0E-BEF9-0A5D7D5910CE}"/>
                </a:ext>
              </a:extLst>
            </p:cNvPr>
            <p:cNvSpPr txBox="1"/>
            <p:nvPr/>
          </p:nvSpPr>
          <p:spPr>
            <a:xfrm>
              <a:off x="8532440" y="5408367"/>
              <a:ext cx="136525"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94" name="object 7">
              <a:extLst>
                <a:ext uri="{FF2B5EF4-FFF2-40B4-BE49-F238E27FC236}">
                  <a16:creationId xmlns:a16="http://schemas.microsoft.com/office/drawing/2014/main" id="{702BB209-F1C4-4EEA-ABBB-ED5A001FC50C}"/>
                </a:ext>
              </a:extLst>
            </p:cNvPr>
            <p:cNvSpPr txBox="1"/>
            <p:nvPr/>
          </p:nvSpPr>
          <p:spPr>
            <a:xfrm>
              <a:off x="7911919" y="5160527"/>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95" name="TextBox 5">
              <a:extLst>
                <a:ext uri="{FF2B5EF4-FFF2-40B4-BE49-F238E27FC236}">
                  <a16:creationId xmlns:a16="http://schemas.microsoft.com/office/drawing/2014/main" id="{0C93E38D-3C59-4B3C-81E6-235118A1FAB5}"/>
                </a:ext>
              </a:extLst>
            </p:cNvPr>
            <p:cNvSpPr txBox="1"/>
            <p:nvPr/>
          </p:nvSpPr>
          <p:spPr>
            <a:xfrm>
              <a:off x="6956771" y="3789387"/>
              <a:ext cx="1928218" cy="369332"/>
            </a:xfrm>
            <a:prstGeom prst="rect">
              <a:avLst/>
            </a:prstGeom>
            <a:solidFill>
              <a:srgbClr val="13548C"/>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rPr>
                <a:t>正则化表达式</a:t>
              </a:r>
            </a:p>
          </p:txBody>
        </p:sp>
        <p:sp>
          <p:nvSpPr>
            <p:cNvPr id="96" name="object 4">
              <a:extLst>
                <a:ext uri="{FF2B5EF4-FFF2-40B4-BE49-F238E27FC236}">
                  <a16:creationId xmlns:a16="http://schemas.microsoft.com/office/drawing/2014/main" id="{C0D25774-1237-40E0-AD29-78BE58C25142}"/>
                </a:ext>
              </a:extLst>
            </p:cNvPr>
            <p:cNvSpPr txBox="1">
              <a:spLocks noChangeArrowheads="1"/>
            </p:cNvSpPr>
            <p:nvPr/>
          </p:nvSpPr>
          <p:spPr bwMode="auto">
            <a:xfrm>
              <a:off x="7068889" y="5245489"/>
              <a:ext cx="1733030"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en-US" altLang="zh-CN" sz="2400" baseline="-25000">
                  <a:solidFill>
                    <a:srgbClr val="000000"/>
                  </a:solidFill>
                  <a:latin typeface="Times New Roman" panose="02020603050405020304" pitchFamily="18" charset="0"/>
                  <a:cs typeface="Times New Roman" panose="02020603050405020304" pitchFamily="18" charset="0"/>
                </a:rPr>
                <a:t>2</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en-US"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800">
                  <a:solidFill>
                    <a:srgbClr val="000000"/>
                  </a:solidFill>
                  <a:latin typeface="Symbol" panose="05050102010706020507" pitchFamily="18" charset="2"/>
                </a:rPr>
                <a:t></a:t>
              </a:r>
              <a:r>
                <a:rPr lang="zh-CN" altLang="zh-CN" sz="2800">
                  <a:solidFill>
                    <a:srgbClr val="000000"/>
                  </a:solidFill>
                  <a:latin typeface="Times New Roman" panose="02020603050405020304" pitchFamily="18" charset="0"/>
                  <a:cs typeface="Times New Roman" panose="02020603050405020304" pitchFamily="18" charset="0"/>
                </a:rPr>
                <a:t> </a:t>
              </a:r>
              <a:r>
                <a:rPr lang="zh-CN" altLang="zh-CN" sz="6000" baseline="-9000">
                  <a:solidFill>
                    <a:srgbClr val="000000"/>
                  </a:solidFill>
                  <a:latin typeface="Symbol" panose="05050102010706020507" pitchFamily="18" charset="2"/>
                </a:rPr>
                <a:t></a:t>
              </a:r>
              <a:r>
                <a:rPr lang="en-US" altLang="zh-CN" sz="2800" baseline="-9000">
                  <a:solidFill>
                    <a:srgbClr val="000000"/>
                  </a:solidFill>
                  <a:latin typeface="Times New Roman" panose="02020603050405020304" pitchFamily="18" charset="0"/>
                  <a:cs typeface="Times New Roman" panose="02020603050405020304" pitchFamily="18" charset="0"/>
                </a:rPr>
                <a:t> </a:t>
              </a:r>
              <a:r>
                <a:rPr lang="zh-CN" altLang="zh-CN" sz="2800" i="1">
                  <a:solidFill>
                    <a:srgbClr val="000000"/>
                  </a:solidFill>
                  <a:latin typeface="Times New Roman" panose="02020603050405020304" pitchFamily="18" charset="0"/>
                  <a:cs typeface="Times New Roman" panose="02020603050405020304" pitchFamily="18" charset="0"/>
                </a:rPr>
                <a:t>w</a:t>
              </a:r>
              <a:r>
                <a:rPr lang="zh-CN" altLang="zh-CN" sz="2400" i="1" baseline="-25000">
                  <a:solidFill>
                    <a:srgbClr val="000000"/>
                  </a:solidFill>
                  <a:latin typeface="Times New Roman" panose="02020603050405020304" pitchFamily="18" charset="0"/>
                  <a:cs typeface="Times New Roman" panose="02020603050405020304" pitchFamily="18" charset="0"/>
                </a:rPr>
                <a:t>i </a:t>
              </a:r>
              <a:endParaRPr lang="zh-CN" altLang="zh-CN" sz="2800" dirty="0">
                <a:solidFill>
                  <a:srgbClr val="000000"/>
                </a:solidFill>
                <a:latin typeface="Times New Roman" panose="02020603050405020304" pitchFamily="18" charset="0"/>
                <a:cs typeface="Times New Roman" panose="02020603050405020304" pitchFamily="18" charset="0"/>
              </a:endParaRP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grpSp>
    </p:spTree>
    <p:extLst>
      <p:ext uri="{BB962C8B-B14F-4D97-AF65-F5344CB8AC3E}">
        <p14:creationId xmlns:p14="http://schemas.microsoft.com/office/powerpoint/2010/main" val="473760428"/>
      </p:ext>
    </p:extLst>
  </p:cSld>
  <p:clrMapOvr>
    <a:masterClrMapping/>
  </p:clrMapOvr>
  <p:transition spd="med">
    <p:split orient="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object 3"/>
          <p:cNvSpPr txBox="1">
            <a:spLocks noChangeArrowheads="1"/>
          </p:cNvSpPr>
          <p:nvPr/>
        </p:nvSpPr>
        <p:spPr bwMode="auto">
          <a:xfrm>
            <a:off x="252000" y="756000"/>
            <a:ext cx="2524125" cy="4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itchFamily="34" charset="0"/>
                <a:ea typeface="宋体" charset="-122"/>
              </a:defRPr>
            </a:lvl1pPr>
            <a:lvl2pPr marL="742950" indent="-285750">
              <a:defRPr>
                <a:solidFill>
                  <a:schemeClr val="tx1"/>
                </a:solidFill>
                <a:latin typeface="Tahoma" pitchFamily="34" charset="0"/>
                <a:ea typeface="宋体" charset="-122"/>
              </a:defRPr>
            </a:lvl2pPr>
            <a:lvl3pPr marL="1143000" indent="-228600">
              <a:defRPr>
                <a:solidFill>
                  <a:schemeClr val="tx1"/>
                </a:solidFill>
                <a:latin typeface="Tahoma" pitchFamily="34" charset="0"/>
                <a:ea typeface="宋体" charset="-122"/>
              </a:defRPr>
            </a:lvl3pPr>
            <a:lvl4pPr marL="1600200" indent="-228600">
              <a:defRPr>
                <a:solidFill>
                  <a:schemeClr val="tx1"/>
                </a:solidFill>
                <a:latin typeface="Tahoma" pitchFamily="34" charset="0"/>
                <a:ea typeface="宋体" charset="-122"/>
              </a:defRPr>
            </a:lvl4pPr>
            <a:lvl5pPr marL="2057400" indent="-22860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hangingPunct="1">
              <a:lnSpc>
                <a:spcPct val="150000"/>
              </a:lnSpc>
            </a:pPr>
            <a:r>
              <a:rPr lang="zh-CN" altLang="zh-CN" sz="2400"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一个有趣的结论</a:t>
            </a:r>
          </a:p>
        </p:txBody>
      </p:sp>
      <p:sp>
        <p:nvSpPr>
          <p:cNvPr id="4" name="object 4">
            <a:extLst>
              <a:ext uri="{FF2B5EF4-FFF2-40B4-BE49-F238E27FC236}">
                <a16:creationId xmlns:a16="http://schemas.microsoft.com/office/drawing/2014/main" id="{D9AFCC87-335A-415B-B429-728F688DFC2D}"/>
              </a:ext>
            </a:extLst>
          </p:cNvPr>
          <p:cNvSpPr txBox="1"/>
          <p:nvPr/>
        </p:nvSpPr>
        <p:spPr>
          <a:xfrm>
            <a:off x="927077" y="1528971"/>
            <a:ext cx="307975" cy="461665"/>
          </a:xfrm>
          <a:prstGeom prst="rect">
            <a:avLst/>
          </a:prstGeom>
        </p:spPr>
        <p:txBody>
          <a:bodyPr lIns="0" tIns="0" rIns="0" bIns="0">
            <a:spAutoFit/>
          </a:bodyPr>
          <a:lstStyle/>
          <a:p>
            <a:pPr marL="12700" eaLnBrk="1" fontAlgn="auto" hangingPunct="1">
              <a:spcBef>
                <a:spcPts val="0"/>
              </a:spcBef>
              <a:spcAft>
                <a:spcPts val="0"/>
              </a:spcAft>
              <a:defRPr/>
            </a:pPr>
            <a:r>
              <a:rPr sz="3000" i="1" spc="-320" dirty="0">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L</a:t>
            </a:r>
            <a:r>
              <a:rPr sz="2550" spc="22" baseline="-26143" dirty="0">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1</a:t>
            </a:r>
            <a:endParaRPr sz="2550" baseline="-26143">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endParaRPr>
          </a:p>
        </p:txBody>
      </p:sp>
      <p:sp>
        <p:nvSpPr>
          <p:cNvPr id="5" name="object 5">
            <a:extLst>
              <a:ext uri="{FF2B5EF4-FFF2-40B4-BE49-F238E27FC236}">
                <a16:creationId xmlns:a16="http://schemas.microsoft.com/office/drawing/2014/main" id="{191735C6-03C2-4AB5-896D-8C8431A1F15F}"/>
              </a:ext>
            </a:extLst>
          </p:cNvPr>
          <p:cNvSpPr txBox="1"/>
          <p:nvPr/>
        </p:nvSpPr>
        <p:spPr>
          <a:xfrm>
            <a:off x="927077" y="2304611"/>
            <a:ext cx="333375" cy="461665"/>
          </a:xfrm>
          <a:prstGeom prst="rect">
            <a:avLst/>
          </a:prstGeom>
        </p:spPr>
        <p:txBody>
          <a:bodyPr lIns="0" tIns="0" rIns="0" bIns="0">
            <a:spAutoFit/>
          </a:bodyPr>
          <a:lstStyle/>
          <a:p>
            <a:pPr marL="12700" eaLnBrk="1" fontAlgn="auto" hangingPunct="1">
              <a:spcBef>
                <a:spcPts val="0"/>
              </a:spcBef>
              <a:spcAft>
                <a:spcPts val="0"/>
              </a:spcAft>
              <a:defRPr/>
            </a:pPr>
            <a:r>
              <a:rPr sz="3000" i="1" spc="-120" dirty="0">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L</a:t>
            </a:r>
            <a:r>
              <a:rPr sz="2550" spc="22" baseline="-26143" dirty="0">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2</a:t>
            </a:r>
            <a:endParaRPr sz="2550" baseline="-26143">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endParaRPr>
          </a:p>
        </p:txBody>
      </p:sp>
      <p:sp>
        <p:nvSpPr>
          <p:cNvPr id="26630" name="object 6"/>
          <p:cNvSpPr txBox="1">
            <a:spLocks noChangeArrowheads="1"/>
          </p:cNvSpPr>
          <p:nvPr/>
        </p:nvSpPr>
        <p:spPr bwMode="auto">
          <a:xfrm>
            <a:off x="1378636" y="1502104"/>
            <a:ext cx="5943426" cy="4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itchFamily="34" charset="0"/>
                <a:ea typeface="宋体" charset="-122"/>
              </a:defRPr>
            </a:lvl1pPr>
            <a:lvl2pPr marL="742950" indent="-285750">
              <a:defRPr>
                <a:solidFill>
                  <a:schemeClr val="tx1"/>
                </a:solidFill>
                <a:latin typeface="Tahoma" pitchFamily="34" charset="0"/>
                <a:ea typeface="宋体" charset="-122"/>
              </a:defRPr>
            </a:lvl2pPr>
            <a:lvl3pPr marL="1143000" indent="-228600">
              <a:defRPr>
                <a:solidFill>
                  <a:schemeClr val="tx1"/>
                </a:solidFill>
                <a:latin typeface="Tahoma" pitchFamily="34" charset="0"/>
                <a:ea typeface="宋体" charset="-122"/>
              </a:defRPr>
            </a:lvl3pPr>
            <a:lvl4pPr marL="1600200" indent="-228600">
              <a:defRPr>
                <a:solidFill>
                  <a:schemeClr val="tx1"/>
                </a:solidFill>
                <a:latin typeface="Tahoma" pitchFamily="34" charset="0"/>
                <a:ea typeface="宋体" charset="-122"/>
              </a:defRPr>
            </a:lvl4pPr>
            <a:lvl5pPr marL="2057400" indent="-22860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hangingPunct="1">
              <a:lnSpc>
                <a:spcPct val="150000"/>
              </a:lnSpc>
            </a:pPr>
            <a:r>
              <a:rPr lang="zh-CN" altLang="zh-CN" sz="2400" dirty="0">
                <a:solidFill>
                  <a:srgbClr val="000000"/>
                </a:solidFill>
                <a:latin typeface="Times New Roman" panose="02020603050405020304" pitchFamily="18" charset="0"/>
                <a:ea typeface="微软雅黑" pitchFamily="34" charset="-122"/>
                <a:sym typeface="Times New Roman" panose="02020603050405020304" pitchFamily="18" charset="0"/>
              </a:rPr>
              <a:t>倾向于使得w要么取1，要么取0</a:t>
            </a:r>
            <a:r>
              <a:rPr lang="zh-CN" altLang="zh-CN" sz="2400" b="1" dirty="0">
                <a:solidFill>
                  <a:srgbClr val="FF6600"/>
                </a:solidFill>
                <a:latin typeface="Times New Roman" panose="02020603050405020304" pitchFamily="18" charset="0"/>
                <a:ea typeface="微软雅黑" pitchFamily="34" charset="-122"/>
                <a:sym typeface="Times New Roman" panose="02020603050405020304" pitchFamily="18" charset="0"/>
              </a:rPr>
              <a:t>稀疏编码</a:t>
            </a:r>
          </a:p>
        </p:txBody>
      </p:sp>
      <p:sp>
        <p:nvSpPr>
          <p:cNvPr id="26631" name="object 7"/>
          <p:cNvSpPr txBox="1">
            <a:spLocks noChangeArrowheads="1"/>
          </p:cNvSpPr>
          <p:nvPr/>
        </p:nvSpPr>
        <p:spPr bwMode="auto">
          <a:xfrm>
            <a:off x="1403648" y="2276872"/>
            <a:ext cx="4287490" cy="4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itchFamily="34" charset="0"/>
                <a:ea typeface="宋体" charset="-122"/>
              </a:defRPr>
            </a:lvl1pPr>
            <a:lvl2pPr marL="742950" indent="-285750">
              <a:defRPr>
                <a:solidFill>
                  <a:schemeClr val="tx1"/>
                </a:solidFill>
                <a:latin typeface="Tahoma" pitchFamily="34" charset="0"/>
                <a:ea typeface="宋体" charset="-122"/>
              </a:defRPr>
            </a:lvl2pPr>
            <a:lvl3pPr marL="1143000" indent="-228600">
              <a:defRPr>
                <a:solidFill>
                  <a:schemeClr val="tx1"/>
                </a:solidFill>
                <a:latin typeface="Tahoma" pitchFamily="34" charset="0"/>
                <a:ea typeface="宋体" charset="-122"/>
              </a:defRPr>
            </a:lvl3pPr>
            <a:lvl4pPr marL="1600200" indent="-228600">
              <a:defRPr>
                <a:solidFill>
                  <a:schemeClr val="tx1"/>
                </a:solidFill>
                <a:latin typeface="Tahoma" pitchFamily="34" charset="0"/>
                <a:ea typeface="宋体" charset="-122"/>
              </a:defRPr>
            </a:lvl4pPr>
            <a:lvl5pPr marL="2057400" indent="-22860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hangingPunct="1">
              <a:lnSpc>
                <a:spcPct val="150000"/>
              </a:lnSpc>
            </a:pPr>
            <a:r>
              <a:rPr lang="zh-CN" altLang="zh-CN" sz="2400" dirty="0">
                <a:solidFill>
                  <a:srgbClr val="000000"/>
                </a:solidFill>
                <a:latin typeface="Times New Roman" panose="02020603050405020304" pitchFamily="18" charset="0"/>
                <a:ea typeface="微软雅黑" pitchFamily="34" charset="-122"/>
                <a:sym typeface="Times New Roman" panose="02020603050405020304" pitchFamily="18" charset="0"/>
              </a:rPr>
              <a:t>倾向于使得w整体偏小</a:t>
            </a:r>
            <a:r>
              <a:rPr lang="zh-CN" altLang="zh-CN" sz="2400" b="1" dirty="0">
                <a:solidFill>
                  <a:srgbClr val="FF6600"/>
                </a:solidFill>
                <a:latin typeface="Times New Roman" panose="02020603050405020304" pitchFamily="18" charset="0"/>
                <a:ea typeface="微软雅黑" pitchFamily="34" charset="-122"/>
                <a:sym typeface="Times New Roman" panose="02020603050405020304" pitchFamily="18" charset="0"/>
              </a:rPr>
              <a:t>岭回归</a:t>
            </a:r>
          </a:p>
        </p:txBody>
      </p:sp>
      <p:sp>
        <p:nvSpPr>
          <p:cNvPr id="21" name="标题 3">
            <a:extLst>
              <a:ext uri="{FF2B5EF4-FFF2-40B4-BE49-F238E27FC236}">
                <a16:creationId xmlns:a16="http://schemas.microsoft.com/office/drawing/2014/main" id="{D7A825F5-F077-4B24-AEAA-8EDD0083421A}"/>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3.7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逻辑回归正则化</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22" name="组合 21">
            <a:extLst>
              <a:ext uri="{FF2B5EF4-FFF2-40B4-BE49-F238E27FC236}">
                <a16:creationId xmlns:a16="http://schemas.microsoft.com/office/drawing/2014/main" id="{D048571B-6FFB-4DEC-8C9C-AB5C579FEDA8}"/>
              </a:ext>
            </a:extLst>
          </p:cNvPr>
          <p:cNvGrpSpPr/>
          <p:nvPr/>
        </p:nvGrpSpPr>
        <p:grpSpPr>
          <a:xfrm>
            <a:off x="3386239" y="3212976"/>
            <a:ext cx="1928219" cy="2447925"/>
            <a:chOff x="6956770" y="3789387"/>
            <a:chExt cx="1928219" cy="2447925"/>
          </a:xfrm>
        </p:grpSpPr>
        <p:sp>
          <p:nvSpPr>
            <p:cNvPr id="23" name="矩形 22">
              <a:extLst>
                <a:ext uri="{FF2B5EF4-FFF2-40B4-BE49-F238E27FC236}">
                  <a16:creationId xmlns:a16="http://schemas.microsoft.com/office/drawing/2014/main" id="{0774C44D-6AB4-4EEB-BC45-7D303C7913D7}"/>
                </a:ext>
              </a:extLst>
            </p:cNvPr>
            <p:cNvSpPr/>
            <p:nvPr/>
          </p:nvSpPr>
          <p:spPr bwMode="auto">
            <a:xfrm>
              <a:off x="6956770" y="3789387"/>
              <a:ext cx="1928218" cy="2447925"/>
            </a:xfrm>
            <a:prstGeom prst="rect">
              <a:avLst/>
            </a:prstGeom>
            <a:solidFill>
              <a:schemeClr val="bg1">
                <a:lumMod val="95000"/>
              </a:schemeClr>
            </a:solidFill>
            <a:ln w="9525" cap="flat" cmpd="sng" algn="ctr">
              <a:solidFill>
                <a:srgbClr val="13548C"/>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24" name="object 3">
              <a:extLst>
                <a:ext uri="{FF2B5EF4-FFF2-40B4-BE49-F238E27FC236}">
                  <a16:creationId xmlns:a16="http://schemas.microsoft.com/office/drawing/2014/main" id="{0DC8D590-6B0C-4E40-9E75-C4CD6396CE86}"/>
                </a:ext>
              </a:extLst>
            </p:cNvPr>
            <p:cNvSpPr txBox="1"/>
            <p:nvPr/>
          </p:nvSpPr>
          <p:spPr>
            <a:xfrm>
              <a:off x="7904464" y="4094313"/>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25" name="object 4">
              <a:extLst>
                <a:ext uri="{FF2B5EF4-FFF2-40B4-BE49-F238E27FC236}">
                  <a16:creationId xmlns:a16="http://schemas.microsoft.com/office/drawing/2014/main" id="{02F7F6B9-F59D-417C-8D05-9885CF032BA4}"/>
                </a:ext>
              </a:extLst>
            </p:cNvPr>
            <p:cNvSpPr txBox="1">
              <a:spLocks noChangeArrowheads="1"/>
            </p:cNvSpPr>
            <p:nvPr/>
          </p:nvSpPr>
          <p:spPr bwMode="auto">
            <a:xfrm>
              <a:off x="7068889" y="4191092"/>
              <a:ext cx="1733029"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zh-CN" altLang="zh-CN" sz="2400" baseline="-25000" dirty="0">
                  <a:solidFill>
                    <a:srgbClr val="000000"/>
                  </a:solidFill>
                  <a:latin typeface="Times New Roman" panose="02020603050405020304" pitchFamily="18" charset="0"/>
                  <a:cs typeface="Times New Roman" panose="02020603050405020304" pitchFamily="18" charset="0"/>
                </a:rPr>
                <a:t>1 </a:t>
              </a:r>
              <a:r>
                <a:rPr lang="en-US"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8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6000" baseline="-90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2400" i="1" baseline="-25000" dirty="0">
                  <a:solidFill>
                    <a:srgbClr val="000000"/>
                  </a:solidFill>
                  <a:latin typeface="Times New Roman" panose="02020603050405020304" pitchFamily="18" charset="0"/>
                  <a:cs typeface="Times New Roman" panose="02020603050405020304" pitchFamily="18" charset="0"/>
                </a:rPr>
                <a:t>i </a:t>
              </a:r>
              <a:r>
                <a:rPr lang="zh-CN" altLang="zh-CN" sz="2800" dirty="0">
                  <a:solidFill>
                    <a:srgbClr val="000000"/>
                  </a:solidFill>
                  <a:latin typeface="Times New Roman" panose="02020603050405020304" pitchFamily="18" charset="0"/>
                  <a:cs typeface="Times New Roman" panose="02020603050405020304" pitchFamily="18" charset="0"/>
                </a:rPr>
                <a:t>|</a:t>
              </a: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sp>
          <p:nvSpPr>
            <p:cNvPr id="26" name="object 5">
              <a:extLst>
                <a:ext uri="{FF2B5EF4-FFF2-40B4-BE49-F238E27FC236}">
                  <a16:creationId xmlns:a16="http://schemas.microsoft.com/office/drawing/2014/main" id="{18E50D3A-DAE5-4CBF-B376-EF454C2E1C4A}"/>
                </a:ext>
              </a:extLst>
            </p:cNvPr>
            <p:cNvSpPr txBox="1"/>
            <p:nvPr/>
          </p:nvSpPr>
          <p:spPr>
            <a:xfrm>
              <a:off x="8532440" y="5408367"/>
              <a:ext cx="136525"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27" name="object 7">
              <a:extLst>
                <a:ext uri="{FF2B5EF4-FFF2-40B4-BE49-F238E27FC236}">
                  <a16:creationId xmlns:a16="http://schemas.microsoft.com/office/drawing/2014/main" id="{43A7729E-3F3B-40ED-9D65-22BB76550835}"/>
                </a:ext>
              </a:extLst>
            </p:cNvPr>
            <p:cNvSpPr txBox="1"/>
            <p:nvPr/>
          </p:nvSpPr>
          <p:spPr>
            <a:xfrm>
              <a:off x="7911919" y="5160527"/>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28" name="TextBox 5">
              <a:extLst>
                <a:ext uri="{FF2B5EF4-FFF2-40B4-BE49-F238E27FC236}">
                  <a16:creationId xmlns:a16="http://schemas.microsoft.com/office/drawing/2014/main" id="{BE34A59A-69FE-4F56-A62F-8FA2F7084A41}"/>
                </a:ext>
              </a:extLst>
            </p:cNvPr>
            <p:cNvSpPr txBox="1"/>
            <p:nvPr/>
          </p:nvSpPr>
          <p:spPr>
            <a:xfrm>
              <a:off x="6956771" y="3789387"/>
              <a:ext cx="1928218" cy="369332"/>
            </a:xfrm>
            <a:prstGeom prst="rect">
              <a:avLst/>
            </a:prstGeom>
            <a:solidFill>
              <a:srgbClr val="13548C"/>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rPr>
                <a:t>正则化表达式</a:t>
              </a:r>
            </a:p>
          </p:txBody>
        </p:sp>
        <p:sp>
          <p:nvSpPr>
            <p:cNvPr id="29" name="object 4">
              <a:extLst>
                <a:ext uri="{FF2B5EF4-FFF2-40B4-BE49-F238E27FC236}">
                  <a16:creationId xmlns:a16="http://schemas.microsoft.com/office/drawing/2014/main" id="{0BB0500E-D73A-4FC6-BE27-9A79BC26CD33}"/>
                </a:ext>
              </a:extLst>
            </p:cNvPr>
            <p:cNvSpPr txBox="1">
              <a:spLocks noChangeArrowheads="1"/>
            </p:cNvSpPr>
            <p:nvPr/>
          </p:nvSpPr>
          <p:spPr bwMode="auto">
            <a:xfrm>
              <a:off x="7068889" y="5245489"/>
              <a:ext cx="1733030"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en-US" altLang="zh-CN" sz="2400" baseline="-25000">
                  <a:solidFill>
                    <a:srgbClr val="000000"/>
                  </a:solidFill>
                  <a:latin typeface="Times New Roman" panose="02020603050405020304" pitchFamily="18" charset="0"/>
                  <a:cs typeface="Times New Roman" panose="02020603050405020304" pitchFamily="18" charset="0"/>
                </a:rPr>
                <a:t>2</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en-US"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800">
                  <a:solidFill>
                    <a:srgbClr val="000000"/>
                  </a:solidFill>
                  <a:latin typeface="Symbol" panose="05050102010706020507" pitchFamily="18" charset="2"/>
                </a:rPr>
                <a:t></a:t>
              </a:r>
              <a:r>
                <a:rPr lang="zh-CN" altLang="zh-CN" sz="2800">
                  <a:solidFill>
                    <a:srgbClr val="000000"/>
                  </a:solidFill>
                  <a:latin typeface="Times New Roman" panose="02020603050405020304" pitchFamily="18" charset="0"/>
                  <a:cs typeface="Times New Roman" panose="02020603050405020304" pitchFamily="18" charset="0"/>
                </a:rPr>
                <a:t> </a:t>
              </a:r>
              <a:r>
                <a:rPr lang="zh-CN" altLang="zh-CN" sz="6000" baseline="-9000">
                  <a:solidFill>
                    <a:srgbClr val="000000"/>
                  </a:solidFill>
                  <a:latin typeface="Symbol" panose="05050102010706020507" pitchFamily="18" charset="2"/>
                </a:rPr>
                <a:t></a:t>
              </a:r>
              <a:r>
                <a:rPr lang="en-US" altLang="zh-CN" sz="2800" baseline="-9000">
                  <a:solidFill>
                    <a:srgbClr val="000000"/>
                  </a:solidFill>
                  <a:latin typeface="Times New Roman" panose="02020603050405020304" pitchFamily="18" charset="0"/>
                  <a:cs typeface="Times New Roman" panose="02020603050405020304" pitchFamily="18" charset="0"/>
                </a:rPr>
                <a:t> </a:t>
              </a:r>
              <a:r>
                <a:rPr lang="zh-CN" altLang="zh-CN" sz="2800" i="1">
                  <a:solidFill>
                    <a:srgbClr val="000000"/>
                  </a:solidFill>
                  <a:latin typeface="Times New Roman" panose="02020603050405020304" pitchFamily="18" charset="0"/>
                  <a:cs typeface="Times New Roman" panose="02020603050405020304" pitchFamily="18" charset="0"/>
                </a:rPr>
                <a:t>w</a:t>
              </a:r>
              <a:r>
                <a:rPr lang="zh-CN" altLang="zh-CN" sz="2400" i="1" baseline="-25000">
                  <a:solidFill>
                    <a:srgbClr val="000000"/>
                  </a:solidFill>
                  <a:latin typeface="Times New Roman" panose="02020603050405020304" pitchFamily="18" charset="0"/>
                  <a:cs typeface="Times New Roman" panose="02020603050405020304" pitchFamily="18" charset="0"/>
                </a:rPr>
                <a:t>i </a:t>
              </a:r>
              <a:endParaRPr lang="zh-CN" altLang="zh-CN" sz="2800" dirty="0">
                <a:solidFill>
                  <a:srgbClr val="000000"/>
                </a:solidFill>
                <a:latin typeface="Times New Roman" panose="02020603050405020304" pitchFamily="18" charset="0"/>
                <a:cs typeface="Times New Roman" panose="02020603050405020304" pitchFamily="18" charset="0"/>
              </a:endParaRP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grpSp>
    </p:spTree>
    <p:extLst>
      <p:ext uri="{BB962C8B-B14F-4D97-AF65-F5344CB8AC3E}">
        <p14:creationId xmlns:p14="http://schemas.microsoft.com/office/powerpoint/2010/main" val="1972870925"/>
      </p:ext>
    </p:extLst>
  </p:cSld>
  <p:clrMapOvr>
    <a:masterClrMapping/>
  </p:clrMapOvr>
  <p:transition spd="med">
    <p:split orient="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6FD64B7E-2880-4DF1-B840-B360D8EEB58D}"/>
              </a:ext>
            </a:extLst>
          </p:cNvPr>
          <p:cNvSpPr/>
          <p:nvPr/>
        </p:nvSpPr>
        <p:spPr>
          <a:xfrm>
            <a:off x="74221" y="1709622"/>
            <a:ext cx="6934989" cy="3564940"/>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标题 3">
            <a:extLst>
              <a:ext uri="{FF2B5EF4-FFF2-40B4-BE49-F238E27FC236}">
                <a16:creationId xmlns:a16="http://schemas.microsoft.com/office/drawing/2014/main" id="{6A94CCB9-FAB8-4C45-9A9C-5EAFE5E2F298}"/>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3.7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逻辑回归正则化</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7" name="组合 6">
            <a:extLst>
              <a:ext uri="{FF2B5EF4-FFF2-40B4-BE49-F238E27FC236}">
                <a16:creationId xmlns:a16="http://schemas.microsoft.com/office/drawing/2014/main" id="{9C4EBF1C-629C-467A-AFDE-2A66EE03DD5A}"/>
              </a:ext>
            </a:extLst>
          </p:cNvPr>
          <p:cNvGrpSpPr/>
          <p:nvPr/>
        </p:nvGrpSpPr>
        <p:grpSpPr>
          <a:xfrm>
            <a:off x="7082806" y="2420888"/>
            <a:ext cx="1928219" cy="2447925"/>
            <a:chOff x="6956770" y="3789387"/>
            <a:chExt cx="1928219" cy="2447925"/>
          </a:xfrm>
        </p:grpSpPr>
        <p:sp>
          <p:nvSpPr>
            <p:cNvPr id="8" name="矩形 7">
              <a:extLst>
                <a:ext uri="{FF2B5EF4-FFF2-40B4-BE49-F238E27FC236}">
                  <a16:creationId xmlns:a16="http://schemas.microsoft.com/office/drawing/2014/main" id="{D1479DB7-C55A-48B7-B8E8-3BAB885ED514}"/>
                </a:ext>
              </a:extLst>
            </p:cNvPr>
            <p:cNvSpPr/>
            <p:nvPr/>
          </p:nvSpPr>
          <p:spPr bwMode="auto">
            <a:xfrm>
              <a:off x="6956770" y="3789387"/>
              <a:ext cx="1928218" cy="2447925"/>
            </a:xfrm>
            <a:prstGeom prst="rect">
              <a:avLst/>
            </a:prstGeom>
            <a:solidFill>
              <a:schemeClr val="bg1">
                <a:lumMod val="95000"/>
              </a:schemeClr>
            </a:solidFill>
            <a:ln w="9525" cap="flat" cmpd="sng" algn="ctr">
              <a:solidFill>
                <a:srgbClr val="13548C"/>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9" name="object 3">
              <a:extLst>
                <a:ext uri="{FF2B5EF4-FFF2-40B4-BE49-F238E27FC236}">
                  <a16:creationId xmlns:a16="http://schemas.microsoft.com/office/drawing/2014/main" id="{8915D61D-B733-4A5C-B3AF-4724E15B6E57}"/>
                </a:ext>
              </a:extLst>
            </p:cNvPr>
            <p:cNvSpPr txBox="1"/>
            <p:nvPr/>
          </p:nvSpPr>
          <p:spPr>
            <a:xfrm>
              <a:off x="7904464" y="4094313"/>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10" name="object 4">
              <a:extLst>
                <a:ext uri="{FF2B5EF4-FFF2-40B4-BE49-F238E27FC236}">
                  <a16:creationId xmlns:a16="http://schemas.microsoft.com/office/drawing/2014/main" id="{B2D955A2-4154-40E6-BB8F-4AD8837EE18D}"/>
                </a:ext>
              </a:extLst>
            </p:cNvPr>
            <p:cNvSpPr txBox="1">
              <a:spLocks noChangeArrowheads="1"/>
            </p:cNvSpPr>
            <p:nvPr/>
          </p:nvSpPr>
          <p:spPr bwMode="auto">
            <a:xfrm>
              <a:off x="7068889" y="4191092"/>
              <a:ext cx="1733029"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zh-CN" altLang="zh-CN" sz="2400" baseline="-25000" dirty="0">
                  <a:solidFill>
                    <a:srgbClr val="000000"/>
                  </a:solidFill>
                  <a:latin typeface="Times New Roman" panose="02020603050405020304" pitchFamily="18" charset="0"/>
                  <a:cs typeface="Times New Roman" panose="02020603050405020304" pitchFamily="18" charset="0"/>
                </a:rPr>
                <a:t>1 </a:t>
              </a:r>
              <a:r>
                <a:rPr lang="en-US"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8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6000" baseline="-90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2400" i="1" baseline="-25000" dirty="0">
                  <a:solidFill>
                    <a:srgbClr val="000000"/>
                  </a:solidFill>
                  <a:latin typeface="Times New Roman" panose="02020603050405020304" pitchFamily="18" charset="0"/>
                  <a:cs typeface="Times New Roman" panose="02020603050405020304" pitchFamily="18" charset="0"/>
                </a:rPr>
                <a:t>i </a:t>
              </a:r>
              <a:r>
                <a:rPr lang="zh-CN" altLang="zh-CN" sz="2800" dirty="0">
                  <a:solidFill>
                    <a:srgbClr val="000000"/>
                  </a:solidFill>
                  <a:latin typeface="Times New Roman" panose="02020603050405020304" pitchFamily="18" charset="0"/>
                  <a:cs typeface="Times New Roman" panose="02020603050405020304" pitchFamily="18" charset="0"/>
                </a:rPr>
                <a:t>|</a:t>
              </a: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sp>
          <p:nvSpPr>
            <p:cNvPr id="11" name="object 5">
              <a:extLst>
                <a:ext uri="{FF2B5EF4-FFF2-40B4-BE49-F238E27FC236}">
                  <a16:creationId xmlns:a16="http://schemas.microsoft.com/office/drawing/2014/main" id="{8C8E0E69-35AA-4DC8-8D6A-DB38C80B8F18}"/>
                </a:ext>
              </a:extLst>
            </p:cNvPr>
            <p:cNvSpPr txBox="1"/>
            <p:nvPr/>
          </p:nvSpPr>
          <p:spPr>
            <a:xfrm>
              <a:off x="8532440" y="5408367"/>
              <a:ext cx="136525"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12" name="object 7">
              <a:extLst>
                <a:ext uri="{FF2B5EF4-FFF2-40B4-BE49-F238E27FC236}">
                  <a16:creationId xmlns:a16="http://schemas.microsoft.com/office/drawing/2014/main" id="{69AD1BD7-8817-4BB4-A8F9-15969792F3EF}"/>
                </a:ext>
              </a:extLst>
            </p:cNvPr>
            <p:cNvSpPr txBox="1"/>
            <p:nvPr/>
          </p:nvSpPr>
          <p:spPr>
            <a:xfrm>
              <a:off x="7911919" y="5160527"/>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13" name="TextBox 5">
              <a:extLst>
                <a:ext uri="{FF2B5EF4-FFF2-40B4-BE49-F238E27FC236}">
                  <a16:creationId xmlns:a16="http://schemas.microsoft.com/office/drawing/2014/main" id="{CD6D3B8C-7CC6-49E1-8DC7-3359C19897FD}"/>
                </a:ext>
              </a:extLst>
            </p:cNvPr>
            <p:cNvSpPr txBox="1"/>
            <p:nvPr/>
          </p:nvSpPr>
          <p:spPr>
            <a:xfrm>
              <a:off x="6956771" y="3789387"/>
              <a:ext cx="1928218" cy="369332"/>
            </a:xfrm>
            <a:prstGeom prst="rect">
              <a:avLst/>
            </a:prstGeom>
            <a:solidFill>
              <a:srgbClr val="13548C"/>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rPr>
                <a:t>正则化表达式</a:t>
              </a:r>
            </a:p>
          </p:txBody>
        </p:sp>
        <p:sp>
          <p:nvSpPr>
            <p:cNvPr id="14" name="object 4">
              <a:extLst>
                <a:ext uri="{FF2B5EF4-FFF2-40B4-BE49-F238E27FC236}">
                  <a16:creationId xmlns:a16="http://schemas.microsoft.com/office/drawing/2014/main" id="{AEE7FE5F-8EEC-4EBF-A811-E7266E6E6852}"/>
                </a:ext>
              </a:extLst>
            </p:cNvPr>
            <p:cNvSpPr txBox="1">
              <a:spLocks noChangeArrowheads="1"/>
            </p:cNvSpPr>
            <p:nvPr/>
          </p:nvSpPr>
          <p:spPr bwMode="auto">
            <a:xfrm>
              <a:off x="7068889" y="5245489"/>
              <a:ext cx="1733030"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en-US" altLang="zh-CN" sz="2400" baseline="-25000">
                  <a:solidFill>
                    <a:srgbClr val="000000"/>
                  </a:solidFill>
                  <a:latin typeface="Times New Roman" panose="02020603050405020304" pitchFamily="18" charset="0"/>
                  <a:cs typeface="Times New Roman" panose="02020603050405020304" pitchFamily="18" charset="0"/>
                </a:rPr>
                <a:t>2</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en-US"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800">
                  <a:solidFill>
                    <a:srgbClr val="000000"/>
                  </a:solidFill>
                  <a:latin typeface="Symbol" panose="05050102010706020507" pitchFamily="18" charset="2"/>
                </a:rPr>
                <a:t></a:t>
              </a:r>
              <a:r>
                <a:rPr lang="zh-CN" altLang="zh-CN" sz="2800">
                  <a:solidFill>
                    <a:srgbClr val="000000"/>
                  </a:solidFill>
                  <a:latin typeface="Times New Roman" panose="02020603050405020304" pitchFamily="18" charset="0"/>
                  <a:cs typeface="Times New Roman" panose="02020603050405020304" pitchFamily="18" charset="0"/>
                </a:rPr>
                <a:t> </a:t>
              </a:r>
              <a:r>
                <a:rPr lang="zh-CN" altLang="zh-CN" sz="6000" baseline="-9000">
                  <a:solidFill>
                    <a:srgbClr val="000000"/>
                  </a:solidFill>
                  <a:latin typeface="Symbol" panose="05050102010706020507" pitchFamily="18" charset="2"/>
                </a:rPr>
                <a:t></a:t>
              </a:r>
              <a:r>
                <a:rPr lang="en-US" altLang="zh-CN" sz="2800" baseline="-9000">
                  <a:solidFill>
                    <a:srgbClr val="000000"/>
                  </a:solidFill>
                  <a:latin typeface="Times New Roman" panose="02020603050405020304" pitchFamily="18" charset="0"/>
                  <a:cs typeface="Times New Roman" panose="02020603050405020304" pitchFamily="18" charset="0"/>
                </a:rPr>
                <a:t> </a:t>
              </a:r>
              <a:r>
                <a:rPr lang="zh-CN" altLang="zh-CN" sz="2800" i="1">
                  <a:solidFill>
                    <a:srgbClr val="000000"/>
                  </a:solidFill>
                  <a:latin typeface="Times New Roman" panose="02020603050405020304" pitchFamily="18" charset="0"/>
                  <a:cs typeface="Times New Roman" panose="02020603050405020304" pitchFamily="18" charset="0"/>
                </a:rPr>
                <a:t>w</a:t>
              </a:r>
              <a:r>
                <a:rPr lang="zh-CN" altLang="zh-CN" sz="2400" i="1" baseline="-25000">
                  <a:solidFill>
                    <a:srgbClr val="000000"/>
                  </a:solidFill>
                  <a:latin typeface="Times New Roman" panose="02020603050405020304" pitchFamily="18" charset="0"/>
                  <a:cs typeface="Times New Roman" panose="02020603050405020304" pitchFamily="18" charset="0"/>
                </a:rPr>
                <a:t>i </a:t>
              </a:r>
              <a:endParaRPr lang="zh-CN" altLang="zh-CN" sz="2800" dirty="0">
                <a:solidFill>
                  <a:srgbClr val="000000"/>
                </a:solidFill>
                <a:latin typeface="Times New Roman" panose="02020603050405020304" pitchFamily="18" charset="0"/>
                <a:cs typeface="Times New Roman" panose="02020603050405020304" pitchFamily="18" charset="0"/>
              </a:endParaRP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grpSp>
    </p:spTree>
    <p:extLst>
      <p:ext uri="{BB962C8B-B14F-4D97-AF65-F5344CB8AC3E}">
        <p14:creationId xmlns:p14="http://schemas.microsoft.com/office/powerpoint/2010/main" val="1890235288"/>
      </p:ext>
    </p:extLst>
  </p:cSld>
  <p:clrMapOvr>
    <a:masterClrMapping/>
  </p:clrMapOvr>
  <p:transition spd="med">
    <p:split orient="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3">
            <a:extLst>
              <a:ext uri="{FF2B5EF4-FFF2-40B4-BE49-F238E27FC236}">
                <a16:creationId xmlns:a16="http://schemas.microsoft.com/office/drawing/2014/main" id="{78452C33-ACEE-4670-AE2E-6241A0575776}"/>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3.7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逻辑回归正则化</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2" name="object 3">
            <a:extLst>
              <a:ext uri="{FF2B5EF4-FFF2-40B4-BE49-F238E27FC236}">
                <a16:creationId xmlns:a16="http://schemas.microsoft.com/office/drawing/2014/main" id="{AA305503-185C-4D30-A9F1-970C07BE2C52}"/>
              </a:ext>
            </a:extLst>
          </p:cNvPr>
          <p:cNvSpPr txBox="1">
            <a:spLocks noChangeArrowheads="1"/>
          </p:cNvSpPr>
          <p:nvPr/>
        </p:nvSpPr>
        <p:spPr bwMode="auto">
          <a:xfrm>
            <a:off x="252000" y="756000"/>
            <a:ext cx="2524125" cy="4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itchFamily="34" charset="0"/>
                <a:ea typeface="宋体" charset="-122"/>
              </a:defRPr>
            </a:lvl1pPr>
            <a:lvl2pPr marL="742950" indent="-285750">
              <a:defRPr>
                <a:solidFill>
                  <a:schemeClr val="tx1"/>
                </a:solidFill>
                <a:latin typeface="Tahoma" pitchFamily="34" charset="0"/>
                <a:ea typeface="宋体" charset="-122"/>
              </a:defRPr>
            </a:lvl2pPr>
            <a:lvl3pPr marL="1143000" indent="-228600">
              <a:defRPr>
                <a:solidFill>
                  <a:schemeClr val="tx1"/>
                </a:solidFill>
                <a:latin typeface="Tahoma" pitchFamily="34" charset="0"/>
                <a:ea typeface="宋体" charset="-122"/>
              </a:defRPr>
            </a:lvl3pPr>
            <a:lvl4pPr marL="1600200" indent="-228600">
              <a:defRPr>
                <a:solidFill>
                  <a:schemeClr val="tx1"/>
                </a:solidFill>
                <a:latin typeface="Tahoma" pitchFamily="34" charset="0"/>
                <a:ea typeface="宋体" charset="-122"/>
              </a:defRPr>
            </a:lvl4pPr>
            <a:lvl5pPr marL="2057400" indent="-22860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nSpc>
                <a:spcPct val="150000"/>
              </a:lnSpc>
            </a:pPr>
            <a:r>
              <a:rPr lang="zh-CN" altLang="en-US" sz="2400"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适用场景：</a:t>
            </a:r>
          </a:p>
        </p:txBody>
      </p:sp>
      <p:sp>
        <p:nvSpPr>
          <p:cNvPr id="23" name="object 4">
            <a:extLst>
              <a:ext uri="{FF2B5EF4-FFF2-40B4-BE49-F238E27FC236}">
                <a16:creationId xmlns:a16="http://schemas.microsoft.com/office/drawing/2014/main" id="{976BADB9-A0F6-4B11-842B-A0A1D502347E}"/>
              </a:ext>
            </a:extLst>
          </p:cNvPr>
          <p:cNvSpPr txBox="1"/>
          <p:nvPr/>
        </p:nvSpPr>
        <p:spPr>
          <a:xfrm>
            <a:off x="927077" y="1528971"/>
            <a:ext cx="307975" cy="461665"/>
          </a:xfrm>
          <a:prstGeom prst="rect">
            <a:avLst/>
          </a:prstGeom>
        </p:spPr>
        <p:txBody>
          <a:bodyPr lIns="0" tIns="0" rIns="0" bIns="0">
            <a:spAutoFit/>
          </a:bodyPr>
          <a:lstStyle/>
          <a:p>
            <a:pPr marL="12700" eaLnBrk="1" fontAlgn="auto" hangingPunct="1">
              <a:spcBef>
                <a:spcPts val="0"/>
              </a:spcBef>
              <a:spcAft>
                <a:spcPts val="0"/>
              </a:spcAft>
              <a:defRPr/>
            </a:pPr>
            <a:r>
              <a:rPr sz="3000" i="1" spc="-320" dirty="0">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L</a:t>
            </a:r>
            <a:r>
              <a:rPr sz="2550" spc="22" baseline="-26143" dirty="0">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1</a:t>
            </a:r>
            <a:endParaRPr sz="2550" baseline="-26143">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endParaRPr>
          </a:p>
        </p:txBody>
      </p:sp>
      <p:sp>
        <p:nvSpPr>
          <p:cNvPr id="24" name="object 5">
            <a:extLst>
              <a:ext uri="{FF2B5EF4-FFF2-40B4-BE49-F238E27FC236}">
                <a16:creationId xmlns:a16="http://schemas.microsoft.com/office/drawing/2014/main" id="{7C6202CC-7BCC-4BCE-BED9-ED5C2C240918}"/>
              </a:ext>
            </a:extLst>
          </p:cNvPr>
          <p:cNvSpPr txBox="1"/>
          <p:nvPr/>
        </p:nvSpPr>
        <p:spPr>
          <a:xfrm>
            <a:off x="927077" y="2304611"/>
            <a:ext cx="333375" cy="461665"/>
          </a:xfrm>
          <a:prstGeom prst="rect">
            <a:avLst/>
          </a:prstGeom>
        </p:spPr>
        <p:txBody>
          <a:bodyPr lIns="0" tIns="0" rIns="0" bIns="0">
            <a:spAutoFit/>
          </a:bodyPr>
          <a:lstStyle/>
          <a:p>
            <a:pPr marL="12700" eaLnBrk="1" fontAlgn="auto" hangingPunct="1">
              <a:spcBef>
                <a:spcPts val="0"/>
              </a:spcBef>
              <a:spcAft>
                <a:spcPts val="0"/>
              </a:spcAft>
              <a:defRPr/>
            </a:pPr>
            <a:r>
              <a:rPr sz="3000" i="1" spc="-120" dirty="0">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L</a:t>
            </a:r>
            <a:r>
              <a:rPr sz="2550" spc="22" baseline="-26143" dirty="0">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2</a:t>
            </a:r>
            <a:endParaRPr sz="2550" baseline="-26143">
              <a:solidFill>
                <a:prstClr val="black"/>
              </a:solidFill>
              <a:latin typeface="Times New Roman" panose="02020603050405020304" pitchFamily="18" charset="0"/>
              <a:ea typeface="微软雅黑" panose="020B0503020204020204" pitchFamily="34" charset="-122"/>
              <a:cs typeface="Times New Roman"/>
              <a:sym typeface="Times New Roman" panose="02020603050405020304" pitchFamily="18" charset="0"/>
            </a:endParaRPr>
          </a:p>
        </p:txBody>
      </p:sp>
      <p:sp>
        <p:nvSpPr>
          <p:cNvPr id="25" name="object 6">
            <a:extLst>
              <a:ext uri="{FF2B5EF4-FFF2-40B4-BE49-F238E27FC236}">
                <a16:creationId xmlns:a16="http://schemas.microsoft.com/office/drawing/2014/main" id="{6DA16336-9898-4F6F-89AE-6CDB9EA713CA}"/>
              </a:ext>
            </a:extLst>
          </p:cNvPr>
          <p:cNvSpPr txBox="1">
            <a:spLocks noChangeArrowheads="1"/>
          </p:cNvSpPr>
          <p:nvPr/>
        </p:nvSpPr>
        <p:spPr bwMode="auto">
          <a:xfrm>
            <a:off x="1378636" y="1502104"/>
            <a:ext cx="5943426" cy="4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itchFamily="34" charset="0"/>
                <a:ea typeface="宋体" charset="-122"/>
              </a:defRPr>
            </a:lvl1pPr>
            <a:lvl2pPr marL="742950" indent="-285750">
              <a:defRPr>
                <a:solidFill>
                  <a:schemeClr val="tx1"/>
                </a:solidFill>
                <a:latin typeface="Tahoma" pitchFamily="34" charset="0"/>
                <a:ea typeface="宋体" charset="-122"/>
              </a:defRPr>
            </a:lvl2pPr>
            <a:lvl3pPr marL="1143000" indent="-228600">
              <a:defRPr>
                <a:solidFill>
                  <a:schemeClr val="tx1"/>
                </a:solidFill>
                <a:latin typeface="Tahoma" pitchFamily="34" charset="0"/>
                <a:ea typeface="宋体" charset="-122"/>
              </a:defRPr>
            </a:lvl3pPr>
            <a:lvl4pPr marL="1600200" indent="-228600">
              <a:defRPr>
                <a:solidFill>
                  <a:schemeClr val="tx1"/>
                </a:solidFill>
                <a:latin typeface="Tahoma" pitchFamily="34" charset="0"/>
                <a:ea typeface="宋体" charset="-122"/>
              </a:defRPr>
            </a:lvl4pPr>
            <a:lvl5pPr marL="2057400" indent="-22860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nSpc>
                <a:spcPct val="150000"/>
              </a:lnSpc>
            </a:pPr>
            <a:r>
              <a:rPr lang="zh-CN" altLang="en-US" sz="2400">
                <a:solidFill>
                  <a:srgbClr val="000000"/>
                </a:solidFill>
                <a:latin typeface="Times New Roman" panose="02020603050405020304" pitchFamily="18" charset="0"/>
                <a:ea typeface="微软雅黑" pitchFamily="34" charset="-122"/>
                <a:sym typeface="Times New Roman" panose="02020603050405020304" pitchFamily="18" charset="0"/>
              </a:rPr>
              <a:t>适合降低维度</a:t>
            </a:r>
            <a:endParaRPr lang="zh-CN" altLang="zh-CN" sz="2400" b="1" dirty="0">
              <a:solidFill>
                <a:srgbClr val="FF6600"/>
              </a:solidFill>
              <a:latin typeface="Times New Roman" panose="02020603050405020304" pitchFamily="18" charset="0"/>
              <a:ea typeface="微软雅黑" pitchFamily="34" charset="-122"/>
              <a:sym typeface="Times New Roman" panose="02020603050405020304" pitchFamily="18" charset="0"/>
            </a:endParaRPr>
          </a:p>
        </p:txBody>
      </p:sp>
      <p:sp>
        <p:nvSpPr>
          <p:cNvPr id="26" name="object 7">
            <a:extLst>
              <a:ext uri="{FF2B5EF4-FFF2-40B4-BE49-F238E27FC236}">
                <a16:creationId xmlns:a16="http://schemas.microsoft.com/office/drawing/2014/main" id="{5B9F714E-59BB-4FBE-A9DB-32E821ABFD63}"/>
              </a:ext>
            </a:extLst>
          </p:cNvPr>
          <p:cNvSpPr txBox="1">
            <a:spLocks noChangeArrowheads="1"/>
          </p:cNvSpPr>
          <p:nvPr/>
        </p:nvSpPr>
        <p:spPr bwMode="auto">
          <a:xfrm>
            <a:off x="1403648" y="2276872"/>
            <a:ext cx="5184576" cy="4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itchFamily="34" charset="0"/>
                <a:ea typeface="宋体" charset="-122"/>
              </a:defRPr>
            </a:lvl1pPr>
            <a:lvl2pPr marL="742950" indent="-285750">
              <a:defRPr>
                <a:solidFill>
                  <a:schemeClr val="tx1"/>
                </a:solidFill>
                <a:latin typeface="Tahoma" pitchFamily="34" charset="0"/>
                <a:ea typeface="宋体" charset="-122"/>
              </a:defRPr>
            </a:lvl2pPr>
            <a:lvl3pPr marL="1143000" indent="-228600">
              <a:defRPr>
                <a:solidFill>
                  <a:schemeClr val="tx1"/>
                </a:solidFill>
                <a:latin typeface="Tahoma" pitchFamily="34" charset="0"/>
                <a:ea typeface="宋体" charset="-122"/>
              </a:defRPr>
            </a:lvl3pPr>
            <a:lvl4pPr marL="1600200" indent="-228600">
              <a:defRPr>
                <a:solidFill>
                  <a:schemeClr val="tx1"/>
                </a:solidFill>
                <a:latin typeface="Tahoma" pitchFamily="34" charset="0"/>
                <a:ea typeface="宋体" charset="-122"/>
              </a:defRPr>
            </a:lvl4pPr>
            <a:lvl5pPr marL="2057400" indent="-22860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nSpc>
                <a:spcPct val="150000"/>
              </a:lnSpc>
            </a:pPr>
            <a:r>
              <a:rPr lang="zh-CN" altLang="en-US" sz="2400">
                <a:solidFill>
                  <a:srgbClr val="000000"/>
                </a:solidFill>
                <a:latin typeface="Times New Roman" panose="02020603050405020304" pitchFamily="18" charset="0"/>
                <a:ea typeface="微软雅黑" pitchFamily="34" charset="-122"/>
                <a:sym typeface="Times New Roman" panose="02020603050405020304" pitchFamily="18" charset="0"/>
              </a:rPr>
              <a:t>也称为岭回归，有很强的概率意义</a:t>
            </a:r>
          </a:p>
        </p:txBody>
      </p:sp>
      <p:grpSp>
        <p:nvGrpSpPr>
          <p:cNvPr id="27" name="组合 26">
            <a:extLst>
              <a:ext uri="{FF2B5EF4-FFF2-40B4-BE49-F238E27FC236}">
                <a16:creationId xmlns:a16="http://schemas.microsoft.com/office/drawing/2014/main" id="{93D93AC3-727B-4AAD-B157-1CBB7034ECB2}"/>
              </a:ext>
            </a:extLst>
          </p:cNvPr>
          <p:cNvGrpSpPr/>
          <p:nvPr/>
        </p:nvGrpSpPr>
        <p:grpSpPr>
          <a:xfrm>
            <a:off x="3386239" y="3212976"/>
            <a:ext cx="1928219" cy="2447925"/>
            <a:chOff x="6956770" y="3789387"/>
            <a:chExt cx="1928219" cy="2447925"/>
          </a:xfrm>
        </p:grpSpPr>
        <p:sp>
          <p:nvSpPr>
            <p:cNvPr id="28" name="矩形 27">
              <a:extLst>
                <a:ext uri="{FF2B5EF4-FFF2-40B4-BE49-F238E27FC236}">
                  <a16:creationId xmlns:a16="http://schemas.microsoft.com/office/drawing/2014/main" id="{C893FAC6-58C2-4578-86AE-5CE660F7404C}"/>
                </a:ext>
              </a:extLst>
            </p:cNvPr>
            <p:cNvSpPr/>
            <p:nvPr/>
          </p:nvSpPr>
          <p:spPr bwMode="auto">
            <a:xfrm>
              <a:off x="6956770" y="3789387"/>
              <a:ext cx="1928218" cy="2447925"/>
            </a:xfrm>
            <a:prstGeom prst="rect">
              <a:avLst/>
            </a:prstGeom>
            <a:solidFill>
              <a:schemeClr val="bg1">
                <a:lumMod val="95000"/>
              </a:schemeClr>
            </a:solidFill>
            <a:ln w="9525" cap="flat" cmpd="sng" algn="ctr">
              <a:solidFill>
                <a:srgbClr val="13548C"/>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29" name="object 3">
              <a:extLst>
                <a:ext uri="{FF2B5EF4-FFF2-40B4-BE49-F238E27FC236}">
                  <a16:creationId xmlns:a16="http://schemas.microsoft.com/office/drawing/2014/main" id="{0FCF8C95-182D-4709-99D0-836C0AE376A3}"/>
                </a:ext>
              </a:extLst>
            </p:cNvPr>
            <p:cNvSpPr txBox="1"/>
            <p:nvPr/>
          </p:nvSpPr>
          <p:spPr>
            <a:xfrm>
              <a:off x="7904464" y="4094313"/>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30" name="object 4">
              <a:extLst>
                <a:ext uri="{FF2B5EF4-FFF2-40B4-BE49-F238E27FC236}">
                  <a16:creationId xmlns:a16="http://schemas.microsoft.com/office/drawing/2014/main" id="{A577A32E-DEE1-4974-A1FE-D10ECEB16A12}"/>
                </a:ext>
              </a:extLst>
            </p:cNvPr>
            <p:cNvSpPr txBox="1">
              <a:spLocks noChangeArrowheads="1"/>
            </p:cNvSpPr>
            <p:nvPr/>
          </p:nvSpPr>
          <p:spPr bwMode="auto">
            <a:xfrm>
              <a:off x="7068889" y="4191092"/>
              <a:ext cx="1733029"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zh-CN" altLang="zh-CN" sz="2400" baseline="-25000" dirty="0">
                  <a:solidFill>
                    <a:srgbClr val="000000"/>
                  </a:solidFill>
                  <a:latin typeface="Times New Roman" panose="02020603050405020304" pitchFamily="18" charset="0"/>
                  <a:cs typeface="Times New Roman" panose="02020603050405020304" pitchFamily="18" charset="0"/>
                </a:rPr>
                <a:t>1 </a:t>
              </a:r>
              <a:r>
                <a:rPr lang="en-US"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400" baseline="-25000" dirty="0">
                  <a:solidFill>
                    <a:srgbClr val="000000"/>
                  </a:solidFill>
                  <a:latin typeface="Times New Roman" panose="02020603050405020304" pitchFamily="18" charset="0"/>
                  <a:cs typeface="Times New Roman" panose="02020603050405020304" pitchFamily="18" charset="0"/>
                </a:rPr>
                <a:t> </a:t>
              </a:r>
              <a:r>
                <a:rPr lang="zh-CN" altLang="zh-CN" sz="28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6000" baseline="-9000" dirty="0">
                  <a:solidFill>
                    <a:srgbClr val="000000"/>
                  </a:solidFill>
                  <a:latin typeface="Symbol" panose="05050102010706020507" pitchFamily="18" charset="2"/>
                </a:rPr>
                <a:t></a:t>
              </a:r>
              <a:r>
                <a:rPr lang="zh-CN" altLang="zh-CN" sz="2800" dirty="0">
                  <a:solidFill>
                    <a:srgbClr val="000000"/>
                  </a:solidFill>
                  <a:latin typeface="Times New Roman" panose="02020603050405020304" pitchFamily="18" charset="0"/>
                  <a:cs typeface="Times New Roman" panose="02020603050405020304" pitchFamily="18" charset="0"/>
                </a:rPr>
                <a:t>| </a:t>
              </a:r>
              <a:r>
                <a:rPr lang="zh-CN" altLang="zh-CN" sz="2800" i="1" dirty="0">
                  <a:solidFill>
                    <a:srgbClr val="000000"/>
                  </a:solidFill>
                  <a:latin typeface="Times New Roman" panose="02020603050405020304" pitchFamily="18" charset="0"/>
                  <a:cs typeface="Times New Roman" panose="02020603050405020304" pitchFamily="18" charset="0"/>
                </a:rPr>
                <a:t>w</a:t>
              </a:r>
              <a:r>
                <a:rPr lang="zh-CN" altLang="zh-CN" sz="2400" i="1" baseline="-25000" dirty="0">
                  <a:solidFill>
                    <a:srgbClr val="000000"/>
                  </a:solidFill>
                  <a:latin typeface="Times New Roman" panose="02020603050405020304" pitchFamily="18" charset="0"/>
                  <a:cs typeface="Times New Roman" panose="02020603050405020304" pitchFamily="18" charset="0"/>
                </a:rPr>
                <a:t>i </a:t>
              </a:r>
              <a:r>
                <a:rPr lang="zh-CN" altLang="zh-CN" sz="2800" dirty="0">
                  <a:solidFill>
                    <a:srgbClr val="000000"/>
                  </a:solidFill>
                  <a:latin typeface="Times New Roman" panose="02020603050405020304" pitchFamily="18" charset="0"/>
                  <a:cs typeface="Times New Roman" panose="02020603050405020304" pitchFamily="18" charset="0"/>
                </a:rPr>
                <a:t>|</a:t>
              </a: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sp>
          <p:nvSpPr>
            <p:cNvPr id="31" name="object 5">
              <a:extLst>
                <a:ext uri="{FF2B5EF4-FFF2-40B4-BE49-F238E27FC236}">
                  <a16:creationId xmlns:a16="http://schemas.microsoft.com/office/drawing/2014/main" id="{E3F428EF-64EB-4E89-B127-F72C30438CB9}"/>
                </a:ext>
              </a:extLst>
            </p:cNvPr>
            <p:cNvSpPr txBox="1"/>
            <p:nvPr/>
          </p:nvSpPr>
          <p:spPr>
            <a:xfrm>
              <a:off x="8532440" y="5408367"/>
              <a:ext cx="136525"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32" name="object 7">
              <a:extLst>
                <a:ext uri="{FF2B5EF4-FFF2-40B4-BE49-F238E27FC236}">
                  <a16:creationId xmlns:a16="http://schemas.microsoft.com/office/drawing/2014/main" id="{718F7932-A3A8-4833-BC46-318255A21777}"/>
                </a:ext>
              </a:extLst>
            </p:cNvPr>
            <p:cNvSpPr txBox="1"/>
            <p:nvPr/>
          </p:nvSpPr>
          <p:spPr>
            <a:xfrm>
              <a:off x="7911919" y="5160527"/>
              <a:ext cx="18415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25" dirty="0">
                  <a:solidFill>
                    <a:prstClr val="black"/>
                  </a:solidFill>
                  <a:latin typeface="Times New Roman" panose="02020603050405020304"/>
                  <a:ea typeface="+mn-ea"/>
                  <a:cs typeface="Times New Roman" panose="02020603050405020304"/>
                </a:rPr>
                <a:t>m</a:t>
              </a:r>
              <a:endParaRPr sz="1700">
                <a:solidFill>
                  <a:prstClr val="black"/>
                </a:solidFill>
                <a:latin typeface="Times New Roman" panose="02020603050405020304"/>
                <a:ea typeface="+mn-ea"/>
                <a:cs typeface="Times New Roman" panose="02020603050405020304"/>
              </a:endParaRPr>
            </a:p>
          </p:txBody>
        </p:sp>
        <p:sp>
          <p:nvSpPr>
            <p:cNvPr id="33" name="TextBox 5">
              <a:extLst>
                <a:ext uri="{FF2B5EF4-FFF2-40B4-BE49-F238E27FC236}">
                  <a16:creationId xmlns:a16="http://schemas.microsoft.com/office/drawing/2014/main" id="{7FACDA5B-D22F-4EF0-8B67-483FAAE66E15}"/>
                </a:ext>
              </a:extLst>
            </p:cNvPr>
            <p:cNvSpPr txBox="1"/>
            <p:nvPr/>
          </p:nvSpPr>
          <p:spPr>
            <a:xfrm>
              <a:off x="6956771" y="3789387"/>
              <a:ext cx="1928218" cy="369332"/>
            </a:xfrm>
            <a:prstGeom prst="rect">
              <a:avLst/>
            </a:prstGeom>
            <a:solidFill>
              <a:srgbClr val="13548C"/>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rPr>
                <a:t>正则化表达式</a:t>
              </a:r>
            </a:p>
          </p:txBody>
        </p:sp>
        <p:sp>
          <p:nvSpPr>
            <p:cNvPr id="34" name="object 4">
              <a:extLst>
                <a:ext uri="{FF2B5EF4-FFF2-40B4-BE49-F238E27FC236}">
                  <a16:creationId xmlns:a16="http://schemas.microsoft.com/office/drawing/2014/main" id="{8AC6167D-0536-4E95-B943-EDF9F8993E24}"/>
                </a:ext>
              </a:extLst>
            </p:cNvPr>
            <p:cNvSpPr txBox="1">
              <a:spLocks noChangeArrowheads="1"/>
            </p:cNvSpPr>
            <p:nvPr/>
          </p:nvSpPr>
          <p:spPr bwMode="auto">
            <a:xfrm>
              <a:off x="7068889" y="5245489"/>
              <a:ext cx="1733030" cy="91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zh-CN" sz="2800" i="1">
                  <a:solidFill>
                    <a:srgbClr val="000000"/>
                  </a:solidFill>
                  <a:latin typeface="Times New Roman" panose="02020603050405020304" pitchFamily="18" charset="0"/>
                  <a:cs typeface="Times New Roman" panose="02020603050405020304" pitchFamily="18" charset="0"/>
                </a:rPr>
                <a:t>L</a:t>
              </a:r>
              <a:r>
                <a:rPr lang="en-US" altLang="zh-CN" sz="2400" baseline="-25000">
                  <a:solidFill>
                    <a:srgbClr val="000000"/>
                  </a:solidFill>
                  <a:latin typeface="Times New Roman" panose="02020603050405020304" pitchFamily="18" charset="0"/>
                  <a:cs typeface="Times New Roman" panose="02020603050405020304" pitchFamily="18" charset="0"/>
                </a:rPr>
                <a:t>2</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en-US"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400" baseline="-25000">
                  <a:solidFill>
                    <a:srgbClr val="000000"/>
                  </a:solidFill>
                  <a:latin typeface="Times New Roman" panose="02020603050405020304" pitchFamily="18" charset="0"/>
                  <a:cs typeface="Times New Roman" panose="02020603050405020304" pitchFamily="18" charset="0"/>
                </a:rPr>
                <a:t> </a:t>
              </a:r>
              <a:r>
                <a:rPr lang="zh-CN" altLang="zh-CN" sz="2800">
                  <a:solidFill>
                    <a:srgbClr val="000000"/>
                  </a:solidFill>
                  <a:latin typeface="Symbol" panose="05050102010706020507" pitchFamily="18" charset="2"/>
                </a:rPr>
                <a:t></a:t>
              </a:r>
              <a:r>
                <a:rPr lang="zh-CN" altLang="zh-CN" sz="2800">
                  <a:solidFill>
                    <a:srgbClr val="000000"/>
                  </a:solidFill>
                  <a:latin typeface="Times New Roman" panose="02020603050405020304" pitchFamily="18" charset="0"/>
                  <a:cs typeface="Times New Roman" panose="02020603050405020304" pitchFamily="18" charset="0"/>
                </a:rPr>
                <a:t> </a:t>
              </a:r>
              <a:r>
                <a:rPr lang="zh-CN" altLang="zh-CN" sz="6000" baseline="-9000">
                  <a:solidFill>
                    <a:srgbClr val="000000"/>
                  </a:solidFill>
                  <a:latin typeface="Symbol" panose="05050102010706020507" pitchFamily="18" charset="2"/>
                </a:rPr>
                <a:t></a:t>
              </a:r>
              <a:r>
                <a:rPr lang="en-US" altLang="zh-CN" sz="2800" baseline="-9000">
                  <a:solidFill>
                    <a:srgbClr val="000000"/>
                  </a:solidFill>
                  <a:latin typeface="Times New Roman" panose="02020603050405020304" pitchFamily="18" charset="0"/>
                  <a:cs typeface="Times New Roman" panose="02020603050405020304" pitchFamily="18" charset="0"/>
                </a:rPr>
                <a:t> </a:t>
              </a:r>
              <a:r>
                <a:rPr lang="zh-CN" altLang="zh-CN" sz="2800" i="1">
                  <a:solidFill>
                    <a:srgbClr val="000000"/>
                  </a:solidFill>
                  <a:latin typeface="Times New Roman" panose="02020603050405020304" pitchFamily="18" charset="0"/>
                  <a:cs typeface="Times New Roman" panose="02020603050405020304" pitchFamily="18" charset="0"/>
                </a:rPr>
                <a:t>w</a:t>
              </a:r>
              <a:r>
                <a:rPr lang="zh-CN" altLang="zh-CN" sz="2400" i="1" baseline="-25000">
                  <a:solidFill>
                    <a:srgbClr val="000000"/>
                  </a:solidFill>
                  <a:latin typeface="Times New Roman" panose="02020603050405020304" pitchFamily="18" charset="0"/>
                  <a:cs typeface="Times New Roman" panose="02020603050405020304" pitchFamily="18" charset="0"/>
                </a:rPr>
                <a:t>i </a:t>
              </a:r>
              <a:endParaRPr lang="zh-CN" altLang="zh-CN" sz="2800" dirty="0">
                <a:solidFill>
                  <a:srgbClr val="000000"/>
                </a:solidFill>
                <a:latin typeface="Times New Roman" panose="02020603050405020304" pitchFamily="18" charset="0"/>
                <a:cs typeface="Times New Roman" panose="02020603050405020304" pitchFamily="18" charset="0"/>
              </a:endParaRPr>
            </a:p>
            <a:p>
              <a:pPr eaLnBrk="1" hangingPunct="1">
                <a:spcBef>
                  <a:spcPts val="250"/>
                </a:spcBef>
              </a:pPr>
              <a:r>
                <a:rPr lang="en-US" altLang="zh-CN" sz="1600" i="1">
                  <a:solidFill>
                    <a:srgbClr val="000000"/>
                  </a:solidFill>
                  <a:latin typeface="Times New Roman" panose="02020603050405020304" pitchFamily="18" charset="0"/>
                  <a:cs typeface="Times New Roman" panose="02020603050405020304" pitchFamily="18" charset="0"/>
                </a:rPr>
                <a:t>               </a:t>
              </a:r>
              <a:r>
                <a:rPr lang="zh-CN" altLang="zh-CN" sz="1600" i="1" dirty="0">
                  <a:solidFill>
                    <a:srgbClr val="000000"/>
                  </a:solidFill>
                  <a:latin typeface="Times New Roman" panose="02020603050405020304" pitchFamily="18" charset="0"/>
                  <a:cs typeface="Times New Roman" panose="02020603050405020304" pitchFamily="18" charset="0"/>
                </a:rPr>
                <a:t>i</a:t>
              </a:r>
              <a:r>
                <a:rPr lang="zh-CN" altLang="zh-CN" sz="1600" dirty="0">
                  <a:solidFill>
                    <a:srgbClr val="000000"/>
                  </a:solidFill>
                  <a:latin typeface="Symbol" panose="05050102010706020507" pitchFamily="18" charset="2"/>
                </a:rPr>
                <a:t></a:t>
              </a:r>
              <a:r>
                <a:rPr lang="zh-CN" altLang="zh-CN" sz="1600" dirty="0">
                  <a:solidFill>
                    <a:srgbClr val="000000"/>
                  </a:solidFill>
                  <a:latin typeface="Times New Roman" panose="02020603050405020304" pitchFamily="18" charset="0"/>
                  <a:cs typeface="Times New Roman" panose="02020603050405020304" pitchFamily="18" charset="0"/>
                </a:rPr>
                <a:t>0</a:t>
              </a:r>
            </a:p>
          </p:txBody>
        </p:sp>
      </p:grpSp>
    </p:spTree>
    <p:extLst>
      <p:ext uri="{BB962C8B-B14F-4D97-AF65-F5344CB8AC3E}">
        <p14:creationId xmlns:p14="http://schemas.microsoft.com/office/powerpoint/2010/main" val="3243544909"/>
      </p:ext>
    </p:extLst>
  </p:cSld>
  <p:clrMapOvr>
    <a:masterClrMapping/>
  </p:clrMapOvr>
  <p:transition spd="med">
    <p:split orient="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object 3"/>
          <p:cNvSpPr txBox="1">
            <a:spLocks noChangeArrowheads="1"/>
          </p:cNvSpPr>
          <p:nvPr/>
        </p:nvSpPr>
        <p:spPr bwMode="auto">
          <a:xfrm>
            <a:off x="251520" y="756000"/>
            <a:ext cx="6088062" cy="4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marL="12700">
              <a:lnSpc>
                <a:spcPct val="150000"/>
              </a:lnSpc>
              <a:defRPr sz="2400" b="1">
                <a:solidFill>
                  <a:srgbClr val="13548C"/>
                </a:solidFill>
                <a:latin typeface="Times New Roman" panose="02020603050405020304" pitchFamily="18" charset="0"/>
                <a:ea typeface="微软雅黑" panose="020B0503020204020204" pitchFamily="34" charset="-122"/>
              </a:defRPr>
            </a:lvl1pPr>
            <a:lvl2pPr marL="742950" indent="-285750">
              <a:defRPr>
                <a:latin typeface="Tahoma" pitchFamily="34" charset="0"/>
                <a:ea typeface="宋体" charset="-122"/>
              </a:defRPr>
            </a:lvl2pPr>
            <a:lvl3pPr marL="1143000" indent="-228600">
              <a:defRPr>
                <a:latin typeface="Tahoma" pitchFamily="34" charset="0"/>
                <a:ea typeface="宋体" charset="-122"/>
              </a:defRPr>
            </a:lvl3pPr>
            <a:lvl4pPr marL="1600200" indent="-228600">
              <a:defRPr>
                <a:latin typeface="Tahoma" pitchFamily="34" charset="0"/>
                <a:ea typeface="宋体" charset="-122"/>
              </a:defRPr>
            </a:lvl4pPr>
            <a:lvl5pPr marL="2057400" indent="-228600">
              <a:defRPr>
                <a:latin typeface="Tahoma" pitchFamily="34" charset="0"/>
                <a:ea typeface="宋体" charset="-122"/>
              </a:defRPr>
            </a:lvl5pPr>
            <a:lvl6pPr marL="2514600" indent="-228600" eaLnBrk="0" fontAlgn="base" hangingPunct="0">
              <a:spcBef>
                <a:spcPct val="0"/>
              </a:spcBef>
              <a:spcAft>
                <a:spcPct val="0"/>
              </a:spcAft>
              <a:defRPr>
                <a:latin typeface="Tahoma" pitchFamily="34" charset="0"/>
                <a:ea typeface="宋体" charset="-122"/>
              </a:defRPr>
            </a:lvl6pPr>
            <a:lvl7pPr marL="2971800" indent="-228600" eaLnBrk="0" fontAlgn="base" hangingPunct="0">
              <a:spcBef>
                <a:spcPct val="0"/>
              </a:spcBef>
              <a:spcAft>
                <a:spcPct val="0"/>
              </a:spcAft>
              <a:defRPr>
                <a:latin typeface="Tahoma" pitchFamily="34" charset="0"/>
                <a:ea typeface="宋体" charset="-122"/>
              </a:defRPr>
            </a:lvl7pPr>
            <a:lvl8pPr marL="3429000" indent="-228600" eaLnBrk="0" fontAlgn="base" hangingPunct="0">
              <a:spcBef>
                <a:spcPct val="0"/>
              </a:spcBef>
              <a:spcAft>
                <a:spcPct val="0"/>
              </a:spcAft>
              <a:defRPr>
                <a:latin typeface="Tahoma" pitchFamily="34" charset="0"/>
                <a:ea typeface="宋体" charset="-122"/>
              </a:defRPr>
            </a:lvl8pPr>
            <a:lvl9pPr marL="3886200" indent="-228600" eaLnBrk="0" fontAlgn="base" hangingPunct="0">
              <a:spcBef>
                <a:spcPct val="0"/>
              </a:spcBef>
              <a:spcAft>
                <a:spcPct val="0"/>
              </a:spcAft>
              <a:defRPr>
                <a:latin typeface="Tahoma" pitchFamily="34" charset="0"/>
                <a:ea typeface="宋体" charset="-122"/>
              </a:defRPr>
            </a:lvl9pPr>
          </a:lstStyle>
          <a:p>
            <a:r>
              <a:rPr lang="zh-CN" altLang="zh-CN" b="0">
                <a:solidFill>
                  <a:schemeClr val="tx1"/>
                </a:solidFill>
                <a:sym typeface="Times New Roman" panose="02020603050405020304" pitchFamily="18" charset="0"/>
              </a:rPr>
              <a:t>某个地区的生态环境和动物数量的关系</a:t>
            </a:r>
          </a:p>
        </p:txBody>
      </p:sp>
      <p:graphicFrame>
        <p:nvGraphicFramePr>
          <p:cNvPr id="4" name="object 4">
            <a:extLst>
              <a:ext uri="{FF2B5EF4-FFF2-40B4-BE49-F238E27FC236}">
                <a16:creationId xmlns:a16="http://schemas.microsoft.com/office/drawing/2014/main" id="{B7C0FB51-DCF8-4660-9AC0-2D62D6A04396}"/>
              </a:ext>
            </a:extLst>
          </p:cNvPr>
          <p:cNvGraphicFramePr>
            <a:graphicFrameLocks noGrp="1"/>
          </p:cNvGraphicFramePr>
          <p:nvPr>
            <p:extLst>
              <p:ext uri="{D42A27DB-BD31-4B8C-83A1-F6EECF244321}">
                <p14:modId xmlns:p14="http://schemas.microsoft.com/office/powerpoint/2010/main" val="1259941436"/>
              </p:ext>
            </p:extLst>
          </p:nvPr>
        </p:nvGraphicFramePr>
        <p:xfrm>
          <a:off x="813068" y="1556792"/>
          <a:ext cx="7517865" cy="2952330"/>
        </p:xfrm>
        <a:graphic>
          <a:graphicData uri="http://schemas.openxmlformats.org/drawingml/2006/table">
            <a:tbl>
              <a:tblPr/>
              <a:tblGrid>
                <a:gridCol w="2505955">
                  <a:extLst>
                    <a:ext uri="{9D8B030D-6E8A-4147-A177-3AD203B41FA5}">
                      <a16:colId xmlns:a16="http://schemas.microsoft.com/office/drawing/2014/main" val="3784669893"/>
                    </a:ext>
                  </a:extLst>
                </a:gridCol>
                <a:gridCol w="2505955">
                  <a:extLst>
                    <a:ext uri="{9D8B030D-6E8A-4147-A177-3AD203B41FA5}">
                      <a16:colId xmlns:a16="http://schemas.microsoft.com/office/drawing/2014/main" val="4031121156"/>
                    </a:ext>
                  </a:extLst>
                </a:gridCol>
                <a:gridCol w="2505955">
                  <a:extLst>
                    <a:ext uri="{9D8B030D-6E8A-4147-A177-3AD203B41FA5}">
                      <a16:colId xmlns:a16="http://schemas.microsoft.com/office/drawing/2014/main" val="1812703042"/>
                    </a:ext>
                  </a:extLst>
                </a:gridCol>
              </a:tblGrid>
              <a:tr h="590466">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22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22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22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22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590466">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2</a:t>
                      </a:r>
                    </a:p>
                  </a:txBody>
                  <a:tcPr marL="0" marR="0" marT="2662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1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50640</a:t>
                      </a:r>
                    </a:p>
                  </a:txBody>
                  <a:tcPr marL="0" marR="0" marT="2662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1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2662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590466">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3</a:t>
                      </a:r>
                    </a:p>
                  </a:txBody>
                  <a:tcPr marL="0" marR="0" marT="42288"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55640</a:t>
                      </a:r>
                    </a:p>
                  </a:txBody>
                  <a:tcPr marL="0" marR="0" marT="42288"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42288"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590466">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43071"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62020</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590466">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43071"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22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54642</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22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91221097"/>
                  </a:ext>
                </a:extLst>
              </a:tr>
            </a:tbl>
          </a:graphicData>
        </a:graphic>
      </p:graphicFrame>
      <p:sp>
        <p:nvSpPr>
          <p:cNvPr id="6"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数值优化</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251135416"/>
      </p:ext>
    </p:extLst>
  </p:cSld>
  <p:clrMapOvr>
    <a:masterClrMapping/>
  </p:clrMapOvr>
  <p:transition spd="med">
    <p:split orient="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1BE48DD2-60C9-41E7-AC1D-9CCD5F43C64D}"/>
              </a:ext>
            </a:extLst>
          </p:cNvPr>
          <p:cNvSpPr/>
          <p:nvPr/>
        </p:nvSpPr>
        <p:spPr>
          <a:xfrm>
            <a:off x="3994915" y="2348880"/>
            <a:ext cx="1154169" cy="1080120"/>
          </a:xfrm>
          <a:custGeom>
            <a:avLst/>
            <a:gdLst/>
            <a:ahLst/>
            <a:cxnLst/>
            <a:rect l="l" t="t" r="r" b="b"/>
            <a:pathLst>
              <a:path w="978535" h="485139">
                <a:moveTo>
                  <a:pt x="0" y="121157"/>
                </a:moveTo>
                <a:lnTo>
                  <a:pt x="736091" y="121157"/>
                </a:lnTo>
                <a:lnTo>
                  <a:pt x="736091" y="0"/>
                </a:lnTo>
                <a:lnTo>
                  <a:pt x="978407" y="242315"/>
                </a:lnTo>
                <a:lnTo>
                  <a:pt x="736091" y="484631"/>
                </a:lnTo>
                <a:lnTo>
                  <a:pt x="736091" y="363474"/>
                </a:lnTo>
                <a:lnTo>
                  <a:pt x="0" y="363474"/>
                </a:lnTo>
                <a:lnTo>
                  <a:pt x="0" y="121157"/>
                </a:lnTo>
                <a:close/>
              </a:path>
            </a:pathLst>
          </a:custGeom>
          <a:solidFill>
            <a:srgbClr val="FF6600"/>
          </a:solidFill>
          <a:ln w="24384">
            <a:noFill/>
          </a:ln>
        </p:spPr>
        <p:txBody>
          <a:bodyPr lIns="0" tIns="0" rIns="72000" bIns="0" anchor="ctr"/>
          <a:lstStyle/>
          <a:p>
            <a:pPr algn="ctr">
              <a:defRPr/>
            </a:pPr>
            <a:r>
              <a:rPr lang="zh-CN" altLang="en-US"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最小最大规范</a:t>
            </a:r>
            <a:endParaRPr lang="zh-CN" altLang="zh-CN"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标题 3">
            <a:extLst>
              <a:ext uri="{FF2B5EF4-FFF2-40B4-BE49-F238E27FC236}">
                <a16:creationId xmlns:a16="http://schemas.microsoft.com/office/drawing/2014/main" id="{5DFC837C-716E-42E3-B38D-7D72F4F606A4}"/>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逻辑回归数值优化</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object 3">
            <a:extLst>
              <a:ext uri="{FF2B5EF4-FFF2-40B4-BE49-F238E27FC236}">
                <a16:creationId xmlns:a16="http://schemas.microsoft.com/office/drawing/2014/main" id="{24DF85DD-2238-4F05-BE61-3AFD4E0FB8E7}"/>
              </a:ext>
            </a:extLst>
          </p:cNvPr>
          <p:cNvSpPr txBox="1">
            <a:spLocks noChangeArrowheads="1"/>
          </p:cNvSpPr>
          <p:nvPr/>
        </p:nvSpPr>
        <p:spPr bwMode="auto">
          <a:xfrm>
            <a:off x="251520" y="756000"/>
            <a:ext cx="6088062" cy="4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marL="12700">
              <a:lnSpc>
                <a:spcPct val="150000"/>
              </a:lnSpc>
              <a:defRPr sz="2400" b="1">
                <a:solidFill>
                  <a:srgbClr val="13548C"/>
                </a:solidFill>
                <a:latin typeface="Times New Roman" panose="02020603050405020304" pitchFamily="18" charset="0"/>
                <a:ea typeface="微软雅黑" panose="020B0503020204020204" pitchFamily="34" charset="-122"/>
              </a:defRPr>
            </a:lvl1pPr>
            <a:lvl2pPr marL="742950" indent="-285750">
              <a:defRPr>
                <a:latin typeface="Tahoma" pitchFamily="34" charset="0"/>
                <a:ea typeface="宋体" charset="-122"/>
              </a:defRPr>
            </a:lvl2pPr>
            <a:lvl3pPr marL="1143000" indent="-228600">
              <a:defRPr>
                <a:latin typeface="Tahoma" pitchFamily="34" charset="0"/>
                <a:ea typeface="宋体" charset="-122"/>
              </a:defRPr>
            </a:lvl3pPr>
            <a:lvl4pPr marL="1600200" indent="-228600">
              <a:defRPr>
                <a:latin typeface="Tahoma" pitchFamily="34" charset="0"/>
                <a:ea typeface="宋体" charset="-122"/>
              </a:defRPr>
            </a:lvl4pPr>
            <a:lvl5pPr marL="2057400" indent="-228600">
              <a:defRPr>
                <a:latin typeface="Tahoma" pitchFamily="34" charset="0"/>
                <a:ea typeface="宋体" charset="-122"/>
              </a:defRPr>
            </a:lvl5pPr>
            <a:lvl6pPr marL="2514600" indent="-228600" eaLnBrk="0" fontAlgn="base" hangingPunct="0">
              <a:spcBef>
                <a:spcPct val="0"/>
              </a:spcBef>
              <a:spcAft>
                <a:spcPct val="0"/>
              </a:spcAft>
              <a:defRPr>
                <a:latin typeface="Tahoma" pitchFamily="34" charset="0"/>
                <a:ea typeface="宋体" charset="-122"/>
              </a:defRPr>
            </a:lvl6pPr>
            <a:lvl7pPr marL="2971800" indent="-228600" eaLnBrk="0" fontAlgn="base" hangingPunct="0">
              <a:spcBef>
                <a:spcPct val="0"/>
              </a:spcBef>
              <a:spcAft>
                <a:spcPct val="0"/>
              </a:spcAft>
              <a:defRPr>
                <a:latin typeface="Tahoma" pitchFamily="34" charset="0"/>
                <a:ea typeface="宋体" charset="-122"/>
              </a:defRPr>
            </a:lvl7pPr>
            <a:lvl8pPr marL="3429000" indent="-228600" eaLnBrk="0" fontAlgn="base" hangingPunct="0">
              <a:spcBef>
                <a:spcPct val="0"/>
              </a:spcBef>
              <a:spcAft>
                <a:spcPct val="0"/>
              </a:spcAft>
              <a:defRPr>
                <a:latin typeface="Tahoma" pitchFamily="34" charset="0"/>
                <a:ea typeface="宋体" charset="-122"/>
              </a:defRPr>
            </a:lvl8pPr>
            <a:lvl9pPr marL="3886200" indent="-228600" eaLnBrk="0" fontAlgn="base" hangingPunct="0">
              <a:spcBef>
                <a:spcPct val="0"/>
              </a:spcBef>
              <a:spcAft>
                <a:spcPct val="0"/>
              </a:spcAft>
              <a:defRPr>
                <a:latin typeface="Tahoma" pitchFamily="34" charset="0"/>
                <a:ea typeface="宋体" charset="-122"/>
              </a:defRPr>
            </a:lvl9pPr>
          </a:lstStyle>
          <a:p>
            <a:r>
              <a:rPr lang="zh-CN" altLang="zh-CN" b="0">
                <a:solidFill>
                  <a:schemeClr val="tx1"/>
                </a:solidFill>
                <a:sym typeface="Times New Roman" panose="02020603050405020304" pitchFamily="18" charset="0"/>
              </a:rPr>
              <a:t>某个地区的生态环境和动物数量的关系</a:t>
            </a:r>
          </a:p>
        </p:txBody>
      </p:sp>
      <p:graphicFrame>
        <p:nvGraphicFramePr>
          <p:cNvPr id="13" name="object 4">
            <a:extLst>
              <a:ext uri="{FF2B5EF4-FFF2-40B4-BE49-F238E27FC236}">
                <a16:creationId xmlns:a16="http://schemas.microsoft.com/office/drawing/2014/main" id="{8CB6704E-AC6F-45E7-90B8-8356E943B75A}"/>
              </a:ext>
            </a:extLst>
          </p:cNvPr>
          <p:cNvGraphicFramePr>
            <a:graphicFrameLocks noGrp="1"/>
          </p:cNvGraphicFramePr>
          <p:nvPr>
            <p:extLst>
              <p:ext uri="{D42A27DB-BD31-4B8C-83A1-F6EECF244321}">
                <p14:modId xmlns:p14="http://schemas.microsoft.com/office/powerpoint/2010/main" val="4175144798"/>
              </p:ext>
            </p:extLst>
          </p:nvPr>
        </p:nvGraphicFramePr>
        <p:xfrm>
          <a:off x="251522" y="1556792"/>
          <a:ext cx="3598356" cy="2280195"/>
        </p:xfrm>
        <a:graphic>
          <a:graphicData uri="http://schemas.openxmlformats.org/drawingml/2006/table">
            <a:tbl>
              <a:tblPr/>
              <a:tblGrid>
                <a:gridCol w="1199452">
                  <a:extLst>
                    <a:ext uri="{9D8B030D-6E8A-4147-A177-3AD203B41FA5}">
                      <a16:colId xmlns:a16="http://schemas.microsoft.com/office/drawing/2014/main" val="3784669893"/>
                    </a:ext>
                  </a:extLst>
                </a:gridCol>
                <a:gridCol w="1199452">
                  <a:extLst>
                    <a:ext uri="{9D8B030D-6E8A-4147-A177-3AD203B41FA5}">
                      <a16:colId xmlns:a16="http://schemas.microsoft.com/office/drawing/2014/main" val="4031121156"/>
                    </a:ext>
                  </a:extLst>
                </a:gridCol>
                <a:gridCol w="1199452">
                  <a:extLst>
                    <a:ext uri="{9D8B030D-6E8A-4147-A177-3AD203B41FA5}">
                      <a16:colId xmlns:a16="http://schemas.microsoft.com/office/drawing/2014/main" val="1812703042"/>
                    </a:ext>
                  </a:extLst>
                </a:gridCol>
              </a:tblGrid>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2</a:t>
                      </a:r>
                    </a:p>
                  </a:txBody>
                  <a:tcPr marL="0" marR="0" marT="2662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50640</a:t>
                      </a:r>
                    </a:p>
                  </a:txBody>
                  <a:tcPr marL="0" marR="0" marT="2662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2662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3</a:t>
                      </a:r>
                    </a:p>
                  </a:txBody>
                  <a:tcPr marL="0" marR="0" marT="42288"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55640</a:t>
                      </a:r>
                    </a:p>
                  </a:txBody>
                  <a:tcPr marL="0" marR="0" marT="42288"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42288"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43071"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62020</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43071"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54642</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91221097"/>
                  </a:ext>
                </a:extLst>
              </a:tr>
            </a:tbl>
          </a:graphicData>
        </a:graphic>
      </p:graphicFrame>
      <p:graphicFrame>
        <p:nvGraphicFramePr>
          <p:cNvPr id="14" name="object 4">
            <a:extLst>
              <a:ext uri="{FF2B5EF4-FFF2-40B4-BE49-F238E27FC236}">
                <a16:creationId xmlns:a16="http://schemas.microsoft.com/office/drawing/2014/main" id="{1180574D-DE0A-4A7F-B8B9-E5BA4C25D99D}"/>
              </a:ext>
            </a:extLst>
          </p:cNvPr>
          <p:cNvGraphicFramePr>
            <a:graphicFrameLocks noGrp="1"/>
          </p:cNvGraphicFramePr>
          <p:nvPr>
            <p:extLst>
              <p:ext uri="{D42A27DB-BD31-4B8C-83A1-F6EECF244321}">
                <p14:modId xmlns:p14="http://schemas.microsoft.com/office/powerpoint/2010/main" val="976873366"/>
              </p:ext>
            </p:extLst>
          </p:nvPr>
        </p:nvGraphicFramePr>
        <p:xfrm>
          <a:off x="5290502" y="1556792"/>
          <a:ext cx="3598356" cy="2280195"/>
        </p:xfrm>
        <a:graphic>
          <a:graphicData uri="http://schemas.openxmlformats.org/drawingml/2006/table">
            <a:tbl>
              <a:tblPr/>
              <a:tblGrid>
                <a:gridCol w="1199452">
                  <a:extLst>
                    <a:ext uri="{9D8B030D-6E8A-4147-A177-3AD203B41FA5}">
                      <a16:colId xmlns:a16="http://schemas.microsoft.com/office/drawing/2014/main" val="3784669893"/>
                    </a:ext>
                  </a:extLst>
                </a:gridCol>
                <a:gridCol w="1199452">
                  <a:extLst>
                    <a:ext uri="{9D8B030D-6E8A-4147-A177-3AD203B41FA5}">
                      <a16:colId xmlns:a16="http://schemas.microsoft.com/office/drawing/2014/main" val="4031121156"/>
                    </a:ext>
                  </a:extLst>
                </a:gridCol>
                <a:gridCol w="1199452">
                  <a:extLst>
                    <a:ext uri="{9D8B030D-6E8A-4147-A177-3AD203B41FA5}">
                      <a16:colId xmlns:a16="http://schemas.microsoft.com/office/drawing/2014/main" val="1812703042"/>
                    </a:ext>
                  </a:extLst>
                </a:gridCol>
              </a:tblGrid>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1.33</a:t>
                      </a:r>
                    </a:p>
                  </a:txBody>
                  <a:tcPr marL="0" marR="0" marT="215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10.7</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456039">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2</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13.15</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0.67</a:t>
                      </a:r>
                    </a:p>
                  </a:txBody>
                  <a:tcPr marL="0" marR="0" marT="342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11.80</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456039">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11.59</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91221097"/>
                  </a:ext>
                </a:extLst>
              </a:tr>
            </a:tbl>
          </a:graphicData>
        </a:graphic>
      </p:graphicFrame>
      <p:graphicFrame>
        <p:nvGraphicFramePr>
          <p:cNvPr id="15" name="object 4">
            <a:extLst>
              <a:ext uri="{FF2B5EF4-FFF2-40B4-BE49-F238E27FC236}">
                <a16:creationId xmlns:a16="http://schemas.microsoft.com/office/drawing/2014/main" id="{5B8A03CC-71D3-4CBA-B254-1CE38132CE47}"/>
              </a:ext>
            </a:extLst>
          </p:cNvPr>
          <p:cNvGraphicFramePr>
            <a:graphicFrameLocks noGrp="1"/>
          </p:cNvGraphicFramePr>
          <p:nvPr>
            <p:extLst>
              <p:ext uri="{D42A27DB-BD31-4B8C-83A1-F6EECF244321}">
                <p14:modId xmlns:p14="http://schemas.microsoft.com/office/powerpoint/2010/main" val="2343652202"/>
              </p:ext>
            </p:extLst>
          </p:nvPr>
        </p:nvGraphicFramePr>
        <p:xfrm>
          <a:off x="2772822" y="4219605"/>
          <a:ext cx="3598356" cy="2280195"/>
        </p:xfrm>
        <a:graphic>
          <a:graphicData uri="http://schemas.openxmlformats.org/drawingml/2006/table">
            <a:tbl>
              <a:tblPr/>
              <a:tblGrid>
                <a:gridCol w="1199452">
                  <a:extLst>
                    <a:ext uri="{9D8B030D-6E8A-4147-A177-3AD203B41FA5}">
                      <a16:colId xmlns:a16="http://schemas.microsoft.com/office/drawing/2014/main" val="3784669893"/>
                    </a:ext>
                  </a:extLst>
                </a:gridCol>
                <a:gridCol w="1199452">
                  <a:extLst>
                    <a:ext uri="{9D8B030D-6E8A-4147-A177-3AD203B41FA5}">
                      <a16:colId xmlns:a16="http://schemas.microsoft.com/office/drawing/2014/main" val="4031121156"/>
                    </a:ext>
                  </a:extLst>
                </a:gridCol>
                <a:gridCol w="1199452">
                  <a:extLst>
                    <a:ext uri="{9D8B030D-6E8A-4147-A177-3AD203B41FA5}">
                      <a16:colId xmlns:a16="http://schemas.microsoft.com/office/drawing/2014/main" val="1812703042"/>
                    </a:ext>
                  </a:extLst>
                </a:gridCol>
              </a:tblGrid>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2</a:t>
                      </a:r>
                    </a:p>
                  </a:txBody>
                  <a:tcPr marL="0" marR="0" marT="2662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50640</a:t>
                      </a:r>
                    </a:p>
                  </a:txBody>
                  <a:tcPr marL="0" marR="0" marT="2662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2662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3</a:t>
                      </a:r>
                    </a:p>
                  </a:txBody>
                  <a:tcPr marL="0" marR="0" marT="42288"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55640</a:t>
                      </a:r>
                    </a:p>
                  </a:txBody>
                  <a:tcPr marL="0" marR="0" marT="42288"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42288"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43071"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62020</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43071"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54642</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43071"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91221097"/>
                  </a:ext>
                </a:extLst>
              </a:tr>
            </a:tbl>
          </a:graphicData>
        </a:graphic>
      </p:graphicFrame>
    </p:spTree>
    <p:extLst>
      <p:ext uri="{BB962C8B-B14F-4D97-AF65-F5344CB8AC3E}">
        <p14:creationId xmlns:p14="http://schemas.microsoft.com/office/powerpoint/2010/main" val="3187967800"/>
      </p:ext>
    </p:extLst>
  </p:cSld>
  <p:clrMapOvr>
    <a:masterClrMapping/>
  </p:clrMapOvr>
  <p:transition spd="med">
    <p:split orient="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3">
            <a:extLst>
              <a:ext uri="{FF2B5EF4-FFF2-40B4-BE49-F238E27FC236}">
                <a16:creationId xmlns:a16="http://schemas.microsoft.com/office/drawing/2014/main" id="{2873D0C2-3780-42CB-B406-3180176AC982}"/>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逻辑回归数值优化</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52" name="object 3">
            <a:extLst>
              <a:ext uri="{FF2B5EF4-FFF2-40B4-BE49-F238E27FC236}">
                <a16:creationId xmlns:a16="http://schemas.microsoft.com/office/drawing/2014/main" id="{8699DD74-F838-41B1-843F-D8C635598758}"/>
              </a:ext>
            </a:extLst>
          </p:cNvPr>
          <p:cNvSpPr/>
          <p:nvPr/>
        </p:nvSpPr>
        <p:spPr bwMode="auto">
          <a:xfrm>
            <a:off x="372232" y="2854722"/>
            <a:ext cx="469900" cy="0"/>
          </a:xfrm>
          <a:custGeom>
            <a:avLst/>
            <a:gdLst>
              <a:gd name="T0" fmla="*/ 0 w 471169"/>
              <a:gd name="T1" fmla="*/ 468461 w 471169"/>
              <a:gd name="T2" fmla="*/ 0 60000 65536"/>
              <a:gd name="T3" fmla="*/ 0 60000 65536"/>
            </a:gdLst>
            <a:ahLst/>
            <a:cxnLst>
              <a:cxn ang="T2">
                <a:pos x="T0" y="0"/>
              </a:cxn>
              <a:cxn ang="T3">
                <a:pos x="T1" y="0"/>
              </a:cxn>
            </a:cxnLst>
            <a:rect l="0" t="0" r="r" b="b"/>
            <a:pathLst>
              <a:path w="471169">
                <a:moveTo>
                  <a:pt x="0" y="0"/>
                </a:moveTo>
                <a:lnTo>
                  <a:pt x="470995"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3" name="object 4">
            <a:extLst>
              <a:ext uri="{FF2B5EF4-FFF2-40B4-BE49-F238E27FC236}">
                <a16:creationId xmlns:a16="http://schemas.microsoft.com/office/drawing/2014/main" id="{CDBE743B-5F54-4A88-ACA5-6D6993AA3B87}"/>
              </a:ext>
            </a:extLst>
          </p:cNvPr>
          <p:cNvSpPr/>
          <p:nvPr/>
        </p:nvSpPr>
        <p:spPr bwMode="auto">
          <a:xfrm>
            <a:off x="2885245" y="2854722"/>
            <a:ext cx="1290637" cy="0"/>
          </a:xfrm>
          <a:custGeom>
            <a:avLst/>
            <a:gdLst>
              <a:gd name="T0" fmla="*/ 0 w 1290320"/>
              <a:gd name="T1" fmla="*/ 1290638 w 1290320"/>
              <a:gd name="T2" fmla="*/ 0 60000 65536"/>
              <a:gd name="T3" fmla="*/ 0 60000 65536"/>
            </a:gdLst>
            <a:ahLst/>
            <a:cxnLst>
              <a:cxn ang="T2">
                <a:pos x="T0" y="0"/>
              </a:cxn>
              <a:cxn ang="T3">
                <a:pos x="T1" y="0"/>
              </a:cxn>
            </a:cxnLst>
            <a:rect l="0" t="0" r="r" b="b"/>
            <a:pathLst>
              <a:path w="1290320">
                <a:moveTo>
                  <a:pt x="0" y="0"/>
                </a:moveTo>
                <a:lnTo>
                  <a:pt x="1290004"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4" name="object 5">
            <a:extLst>
              <a:ext uri="{FF2B5EF4-FFF2-40B4-BE49-F238E27FC236}">
                <a16:creationId xmlns:a16="http://schemas.microsoft.com/office/drawing/2014/main" id="{907B9DF9-2CC0-4B24-8DBB-D0D523FA291E}"/>
              </a:ext>
            </a:extLst>
          </p:cNvPr>
          <p:cNvSpPr/>
          <p:nvPr/>
        </p:nvSpPr>
        <p:spPr bwMode="auto">
          <a:xfrm>
            <a:off x="4367970" y="2854722"/>
            <a:ext cx="1554162" cy="0"/>
          </a:xfrm>
          <a:custGeom>
            <a:avLst/>
            <a:gdLst>
              <a:gd name="T0" fmla="*/ 0 w 1553209"/>
              <a:gd name="T1" fmla="*/ 1554572 w 1553209"/>
              <a:gd name="T2" fmla="*/ 0 60000 65536"/>
              <a:gd name="T3" fmla="*/ 0 60000 65536"/>
            </a:gdLst>
            <a:ahLst/>
            <a:cxnLst>
              <a:cxn ang="T2">
                <a:pos x="T0" y="0"/>
              </a:cxn>
              <a:cxn ang="T3">
                <a:pos x="T1" y="0"/>
              </a:cxn>
            </a:cxnLst>
            <a:rect l="0" t="0" r="r" b="b"/>
            <a:pathLst>
              <a:path w="1553209">
                <a:moveTo>
                  <a:pt x="0" y="0"/>
                </a:moveTo>
                <a:lnTo>
                  <a:pt x="1552666"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5" name="object 6">
            <a:extLst>
              <a:ext uri="{FF2B5EF4-FFF2-40B4-BE49-F238E27FC236}">
                <a16:creationId xmlns:a16="http://schemas.microsoft.com/office/drawing/2014/main" id="{6C6C70D2-DCF9-4BD5-A66E-862FB66C7E33}"/>
              </a:ext>
            </a:extLst>
          </p:cNvPr>
          <p:cNvSpPr/>
          <p:nvPr/>
        </p:nvSpPr>
        <p:spPr bwMode="auto">
          <a:xfrm>
            <a:off x="2342320" y="4004072"/>
            <a:ext cx="471487" cy="0"/>
          </a:xfrm>
          <a:custGeom>
            <a:avLst/>
            <a:gdLst>
              <a:gd name="T0" fmla="*/ 0 w 471170"/>
              <a:gd name="T1" fmla="*/ 471629 w 471170"/>
              <a:gd name="T2" fmla="*/ 0 60000 65536"/>
              <a:gd name="T3" fmla="*/ 0 60000 65536"/>
            </a:gdLst>
            <a:ahLst/>
            <a:cxnLst>
              <a:cxn ang="T2">
                <a:pos x="T0" y="0"/>
              </a:cxn>
              <a:cxn ang="T3">
                <a:pos x="T1" y="0"/>
              </a:cxn>
            </a:cxnLst>
            <a:rect l="0" t="0" r="r" b="b"/>
            <a:pathLst>
              <a:path w="471170">
                <a:moveTo>
                  <a:pt x="0" y="0"/>
                </a:moveTo>
                <a:lnTo>
                  <a:pt x="470995"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6" name="object 7">
            <a:extLst>
              <a:ext uri="{FF2B5EF4-FFF2-40B4-BE49-F238E27FC236}">
                <a16:creationId xmlns:a16="http://schemas.microsoft.com/office/drawing/2014/main" id="{AD3EBBA9-D443-4EE2-9240-7AAB19031C84}"/>
              </a:ext>
            </a:extLst>
          </p:cNvPr>
          <p:cNvSpPr txBox="1"/>
          <p:nvPr/>
        </p:nvSpPr>
        <p:spPr>
          <a:xfrm>
            <a:off x="3421820" y="2330847"/>
            <a:ext cx="2159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Times New Roman" panose="02020603050405020304"/>
                <a:ea typeface="宋体" panose="02010600030101010101" pitchFamily="2" charset="-122"/>
                <a:cs typeface="Times New Roman" panose="02020603050405020304"/>
              </a:rPr>
              <a:t>1</a:t>
            </a:r>
            <a:endParaRPr sz="3000">
              <a:latin typeface="Times New Roman" panose="02020603050405020304"/>
              <a:ea typeface="宋体" panose="02010600030101010101" pitchFamily="2" charset="-122"/>
              <a:cs typeface="Times New Roman" panose="02020603050405020304"/>
            </a:endParaRPr>
          </a:p>
        </p:txBody>
      </p:sp>
      <p:sp>
        <p:nvSpPr>
          <p:cNvPr id="157" name="object 8">
            <a:extLst>
              <a:ext uri="{FF2B5EF4-FFF2-40B4-BE49-F238E27FC236}">
                <a16:creationId xmlns:a16="http://schemas.microsoft.com/office/drawing/2014/main" id="{F6AB4795-CA52-461C-99CB-623E4CCF9F7F}"/>
              </a:ext>
            </a:extLst>
          </p:cNvPr>
          <p:cNvSpPr txBox="1"/>
          <p:nvPr/>
        </p:nvSpPr>
        <p:spPr>
          <a:xfrm>
            <a:off x="4180645" y="2568972"/>
            <a:ext cx="1524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Times New Roman" panose="02020603050405020304"/>
                <a:ea typeface="宋体" panose="02010600030101010101" pitchFamily="2" charset="-122"/>
                <a:cs typeface="Times New Roman" panose="02020603050405020304"/>
              </a:rPr>
              <a:t>)</a:t>
            </a:r>
            <a:endParaRPr sz="3000">
              <a:latin typeface="Times New Roman" panose="02020603050405020304"/>
              <a:ea typeface="宋体" panose="02010600030101010101" pitchFamily="2" charset="-122"/>
              <a:cs typeface="Times New Roman" panose="02020603050405020304"/>
            </a:endParaRPr>
          </a:p>
        </p:txBody>
      </p:sp>
      <p:sp>
        <p:nvSpPr>
          <p:cNvPr id="158" name="object 9">
            <a:extLst>
              <a:ext uri="{FF2B5EF4-FFF2-40B4-BE49-F238E27FC236}">
                <a16:creationId xmlns:a16="http://schemas.microsoft.com/office/drawing/2014/main" id="{8630B515-3E7E-4188-BB7E-2810101D103A}"/>
              </a:ext>
            </a:extLst>
          </p:cNvPr>
          <p:cNvSpPr txBox="1"/>
          <p:nvPr/>
        </p:nvSpPr>
        <p:spPr>
          <a:xfrm>
            <a:off x="3818695" y="2861072"/>
            <a:ext cx="11430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T</a:t>
            </a:r>
            <a:endParaRPr sz="1250">
              <a:latin typeface="Times New Roman" panose="02020603050405020304"/>
              <a:ea typeface="宋体" panose="02010600030101010101" pitchFamily="2" charset="-122"/>
              <a:cs typeface="Times New Roman" panose="02020603050405020304"/>
            </a:endParaRPr>
          </a:p>
        </p:txBody>
      </p:sp>
      <p:sp>
        <p:nvSpPr>
          <p:cNvPr id="159" name="object 10">
            <a:extLst>
              <a:ext uri="{FF2B5EF4-FFF2-40B4-BE49-F238E27FC236}">
                <a16:creationId xmlns:a16="http://schemas.microsoft.com/office/drawing/2014/main" id="{5C8DC8DD-21B6-4968-AB74-E452027CB3B1}"/>
              </a:ext>
            </a:extLst>
          </p:cNvPr>
          <p:cNvSpPr txBox="1"/>
          <p:nvPr/>
        </p:nvSpPr>
        <p:spPr>
          <a:xfrm>
            <a:off x="5433182" y="2861072"/>
            <a:ext cx="11430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T</a:t>
            </a:r>
            <a:endParaRPr sz="1250">
              <a:latin typeface="Times New Roman" panose="02020603050405020304"/>
              <a:ea typeface="宋体" panose="02010600030101010101" pitchFamily="2" charset="-122"/>
              <a:cs typeface="Times New Roman" panose="02020603050405020304"/>
            </a:endParaRPr>
          </a:p>
        </p:txBody>
      </p:sp>
      <p:sp>
        <p:nvSpPr>
          <p:cNvPr id="160" name="object 11">
            <a:extLst>
              <a:ext uri="{FF2B5EF4-FFF2-40B4-BE49-F238E27FC236}">
                <a16:creationId xmlns:a16="http://schemas.microsoft.com/office/drawing/2014/main" id="{EEA60ED4-1085-4E0F-874E-ACFCD95D9DF3}"/>
              </a:ext>
            </a:extLst>
          </p:cNvPr>
          <p:cNvSpPr txBox="1"/>
          <p:nvPr/>
        </p:nvSpPr>
        <p:spPr>
          <a:xfrm>
            <a:off x="4037770" y="3018235"/>
            <a:ext cx="6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i</a:t>
            </a:r>
            <a:endParaRPr sz="1250">
              <a:latin typeface="Times New Roman" panose="02020603050405020304"/>
              <a:ea typeface="宋体" panose="02010600030101010101" pitchFamily="2" charset="-122"/>
              <a:cs typeface="Times New Roman" panose="02020603050405020304"/>
            </a:endParaRPr>
          </a:p>
        </p:txBody>
      </p:sp>
      <p:sp>
        <p:nvSpPr>
          <p:cNvPr id="161" name="object 12">
            <a:extLst>
              <a:ext uri="{FF2B5EF4-FFF2-40B4-BE49-F238E27FC236}">
                <a16:creationId xmlns:a16="http://schemas.microsoft.com/office/drawing/2014/main" id="{17B67D26-BE73-4396-BD93-DA71485D85B8}"/>
              </a:ext>
            </a:extLst>
          </p:cNvPr>
          <p:cNvSpPr txBox="1"/>
          <p:nvPr/>
        </p:nvSpPr>
        <p:spPr>
          <a:xfrm>
            <a:off x="5652257" y="3018235"/>
            <a:ext cx="6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i</a:t>
            </a:r>
            <a:endParaRPr sz="1250">
              <a:latin typeface="Times New Roman" panose="02020603050405020304"/>
              <a:ea typeface="宋体" panose="02010600030101010101" pitchFamily="2" charset="-122"/>
              <a:cs typeface="Times New Roman" panose="02020603050405020304"/>
            </a:endParaRPr>
          </a:p>
        </p:txBody>
      </p:sp>
      <p:sp>
        <p:nvSpPr>
          <p:cNvPr id="162" name="object 13">
            <a:extLst>
              <a:ext uri="{FF2B5EF4-FFF2-40B4-BE49-F238E27FC236}">
                <a16:creationId xmlns:a16="http://schemas.microsoft.com/office/drawing/2014/main" id="{A99CF310-E2F2-4825-9CE2-EB45D8E132AD}"/>
              </a:ext>
            </a:extLst>
          </p:cNvPr>
          <p:cNvSpPr txBox="1"/>
          <p:nvPr/>
        </p:nvSpPr>
        <p:spPr>
          <a:xfrm>
            <a:off x="1589845" y="2346722"/>
            <a:ext cx="134937"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5" dirty="0">
                <a:latin typeface="Times New Roman" panose="02020603050405020304"/>
                <a:ea typeface="宋体" panose="02010600030101010101" pitchFamily="2" charset="-122"/>
                <a:cs typeface="Times New Roman" panose="02020603050405020304"/>
              </a:rPr>
              <a:t>n</a:t>
            </a:r>
            <a:endParaRPr sz="1700">
              <a:latin typeface="Times New Roman" panose="02020603050405020304"/>
              <a:ea typeface="宋体" panose="02010600030101010101" pitchFamily="2" charset="-122"/>
              <a:cs typeface="Times New Roman" panose="02020603050405020304"/>
            </a:endParaRPr>
          </a:p>
        </p:txBody>
      </p:sp>
      <p:sp>
        <p:nvSpPr>
          <p:cNvPr id="163" name="object 14">
            <a:extLst>
              <a:ext uri="{FF2B5EF4-FFF2-40B4-BE49-F238E27FC236}">
                <a16:creationId xmlns:a16="http://schemas.microsoft.com/office/drawing/2014/main" id="{8634E2B5-1A69-4043-859B-C5928DAFE4DD}"/>
              </a:ext>
            </a:extLst>
          </p:cNvPr>
          <p:cNvSpPr txBox="1"/>
          <p:nvPr/>
        </p:nvSpPr>
        <p:spPr>
          <a:xfrm>
            <a:off x="2418520" y="2832497"/>
            <a:ext cx="87312"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endParaRPr sz="1700">
              <a:latin typeface="Times New Roman" panose="02020603050405020304"/>
              <a:ea typeface="宋体" panose="02010600030101010101" pitchFamily="2" charset="-122"/>
              <a:cs typeface="Times New Roman" panose="02020603050405020304"/>
            </a:endParaRPr>
          </a:p>
        </p:txBody>
      </p:sp>
      <p:sp>
        <p:nvSpPr>
          <p:cNvPr id="164" name="object 15">
            <a:extLst>
              <a:ext uri="{FF2B5EF4-FFF2-40B4-BE49-F238E27FC236}">
                <a16:creationId xmlns:a16="http://schemas.microsoft.com/office/drawing/2014/main" id="{BE0538C6-B032-43DB-9A7F-3D023D9438E7}"/>
              </a:ext>
            </a:extLst>
          </p:cNvPr>
          <p:cNvSpPr txBox="1"/>
          <p:nvPr/>
        </p:nvSpPr>
        <p:spPr>
          <a:xfrm>
            <a:off x="6141207" y="2832497"/>
            <a:ext cx="87313"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endParaRPr sz="1700">
              <a:latin typeface="Times New Roman" panose="02020603050405020304"/>
              <a:ea typeface="宋体" panose="02010600030101010101" pitchFamily="2" charset="-122"/>
              <a:cs typeface="Times New Roman" panose="02020603050405020304"/>
            </a:endParaRPr>
          </a:p>
        </p:txBody>
      </p:sp>
      <p:sp>
        <p:nvSpPr>
          <p:cNvPr id="165" name="object 16">
            <a:extLst>
              <a:ext uri="{FF2B5EF4-FFF2-40B4-BE49-F238E27FC236}">
                <a16:creationId xmlns:a16="http://schemas.microsoft.com/office/drawing/2014/main" id="{8E3DA277-0A11-481E-B5E2-DD5B77115BC0}"/>
              </a:ext>
            </a:extLst>
          </p:cNvPr>
          <p:cNvSpPr txBox="1"/>
          <p:nvPr/>
        </p:nvSpPr>
        <p:spPr>
          <a:xfrm>
            <a:off x="2670932" y="4815285"/>
            <a:ext cx="87313"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endParaRPr sz="1700">
              <a:latin typeface="Times New Roman" panose="02020603050405020304"/>
              <a:ea typeface="宋体" panose="02010600030101010101" pitchFamily="2" charset="-122"/>
              <a:cs typeface="Times New Roman" panose="02020603050405020304"/>
            </a:endParaRPr>
          </a:p>
        </p:txBody>
      </p:sp>
      <p:sp>
        <p:nvSpPr>
          <p:cNvPr id="166" name="object 17">
            <a:extLst>
              <a:ext uri="{FF2B5EF4-FFF2-40B4-BE49-F238E27FC236}">
                <a16:creationId xmlns:a16="http://schemas.microsoft.com/office/drawing/2014/main" id="{68C6381C-8DE2-4EF9-B762-279A47C52BB0}"/>
              </a:ext>
            </a:extLst>
          </p:cNvPr>
          <p:cNvSpPr txBox="1"/>
          <p:nvPr/>
        </p:nvSpPr>
        <p:spPr>
          <a:xfrm>
            <a:off x="5982457" y="2568972"/>
            <a:ext cx="193675"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i="1" spc="-5" dirty="0">
                <a:latin typeface="Times New Roman" panose="02020603050405020304"/>
                <a:ea typeface="宋体" panose="02010600030101010101" pitchFamily="2" charset="-122"/>
                <a:cs typeface="Times New Roman" panose="02020603050405020304"/>
              </a:rPr>
              <a:t>x</a:t>
            </a:r>
            <a:endParaRPr sz="3000">
              <a:latin typeface="Times New Roman" panose="02020603050405020304"/>
              <a:ea typeface="宋体" panose="02010600030101010101" pitchFamily="2" charset="-122"/>
              <a:cs typeface="Times New Roman" panose="02020603050405020304"/>
            </a:endParaRPr>
          </a:p>
        </p:txBody>
      </p:sp>
      <p:sp>
        <p:nvSpPr>
          <p:cNvPr id="167" name="object 18">
            <a:extLst>
              <a:ext uri="{FF2B5EF4-FFF2-40B4-BE49-F238E27FC236}">
                <a16:creationId xmlns:a16="http://schemas.microsoft.com/office/drawing/2014/main" id="{32CF0F71-81A9-41EA-A094-169FA769D190}"/>
              </a:ext>
            </a:extLst>
          </p:cNvPr>
          <p:cNvSpPr txBox="1"/>
          <p:nvPr/>
        </p:nvSpPr>
        <p:spPr>
          <a:xfrm>
            <a:off x="1972432" y="3699272"/>
            <a:ext cx="420688" cy="49688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150" i="1" spc="-100" dirty="0">
                <a:latin typeface="Symbol" panose="05050102010706020507"/>
                <a:ea typeface="宋体" panose="02010600030101010101" pitchFamily="2" charset="-122"/>
                <a:cs typeface="Symbol" panose="05050102010706020507"/>
              </a:rPr>
              <a:t></a:t>
            </a:r>
            <a:endParaRPr sz="3150">
              <a:latin typeface="Symbol" panose="05050102010706020507"/>
              <a:ea typeface="宋体" panose="02010600030101010101" pitchFamily="2" charset="-122"/>
              <a:cs typeface="Symbol" panose="05050102010706020507"/>
            </a:endParaRPr>
          </a:p>
        </p:txBody>
      </p:sp>
      <p:sp>
        <p:nvSpPr>
          <p:cNvPr id="168" name="object 19">
            <a:extLst>
              <a:ext uri="{FF2B5EF4-FFF2-40B4-BE49-F238E27FC236}">
                <a16:creationId xmlns:a16="http://schemas.microsoft.com/office/drawing/2014/main" id="{98DF32F4-1144-497C-818A-3A52582FF17E}"/>
              </a:ext>
            </a:extLst>
          </p:cNvPr>
          <p:cNvSpPr txBox="1"/>
          <p:nvPr/>
        </p:nvSpPr>
        <p:spPr>
          <a:xfrm>
            <a:off x="4736270" y="2276872"/>
            <a:ext cx="754062" cy="530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6885">
              <a:lnSpc>
                <a:spcPts val="265"/>
              </a:lnSpc>
              <a:defRPr/>
            </a:pPr>
            <a:r>
              <a:rPr sz="1250" i="1" dirty="0">
                <a:latin typeface="Times New Roman" panose="02020603050405020304"/>
                <a:ea typeface="宋体" panose="02010600030101010101" pitchFamily="2" charset="-122"/>
                <a:cs typeface="Times New Roman" panose="02020603050405020304"/>
              </a:rPr>
              <a:t>T</a:t>
            </a:r>
            <a:endParaRPr sz="1250">
              <a:latin typeface="Times New Roman" panose="02020603050405020304"/>
              <a:ea typeface="宋体" panose="02010600030101010101" pitchFamily="2" charset="-122"/>
              <a:cs typeface="Times New Roman" panose="02020603050405020304"/>
            </a:endParaRPr>
          </a:p>
          <a:p>
            <a:pPr marL="12700">
              <a:lnSpc>
                <a:spcPts val="2365"/>
              </a:lnSpc>
              <a:defRPr/>
            </a:pPr>
            <a:r>
              <a:rPr sz="4500" i="1" spc="82" baseline="-26000" dirty="0">
                <a:latin typeface="Times New Roman" panose="02020603050405020304"/>
                <a:ea typeface="宋体" panose="02010600030101010101" pitchFamily="2" charset="-122"/>
                <a:cs typeface="Times New Roman" panose="02020603050405020304"/>
              </a:rPr>
              <a:t>e</a:t>
            </a:r>
            <a:r>
              <a:rPr sz="1700" spc="55" dirty="0">
                <a:latin typeface="Symbol" panose="05050102010706020507"/>
                <a:ea typeface="宋体" panose="02010600030101010101" pitchFamily="2" charset="-122"/>
                <a:cs typeface="Symbol" panose="05050102010706020507"/>
              </a:rPr>
              <a:t></a:t>
            </a:r>
            <a:r>
              <a:rPr sz="1700" spc="55"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w</a:t>
            </a:r>
            <a:r>
              <a:rPr sz="1700" i="1" spc="130"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x</a:t>
            </a:r>
            <a:r>
              <a:rPr sz="1875" i="1" spc="-30" baseline="-20000" dirty="0">
                <a:latin typeface="Times New Roman" panose="02020603050405020304"/>
                <a:ea typeface="宋体" panose="02010600030101010101" pitchFamily="2" charset="-122"/>
                <a:cs typeface="Times New Roman" panose="02020603050405020304"/>
              </a:rPr>
              <a:t>i</a:t>
            </a:r>
            <a:endParaRPr sz="1875" baseline="-20000">
              <a:latin typeface="Times New Roman" panose="02020603050405020304"/>
              <a:ea typeface="宋体" panose="02010600030101010101" pitchFamily="2" charset="-122"/>
              <a:cs typeface="Times New Roman" panose="02020603050405020304"/>
            </a:endParaRPr>
          </a:p>
        </p:txBody>
      </p:sp>
      <p:sp>
        <p:nvSpPr>
          <p:cNvPr id="169" name="object 20">
            <a:extLst>
              <a:ext uri="{FF2B5EF4-FFF2-40B4-BE49-F238E27FC236}">
                <a16:creationId xmlns:a16="http://schemas.microsoft.com/office/drawing/2014/main" id="{5A2F0812-9A2E-4641-A94E-2E4936DB7EC4}"/>
              </a:ext>
            </a:extLst>
          </p:cNvPr>
          <p:cNvSpPr txBox="1"/>
          <p:nvPr/>
        </p:nvSpPr>
        <p:spPr>
          <a:xfrm>
            <a:off x="3536120" y="2903935"/>
            <a:ext cx="53340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15" dirty="0">
                <a:latin typeface="Symbol" panose="05050102010706020507"/>
                <a:ea typeface="宋体" panose="02010600030101010101" pitchFamily="2" charset="-122"/>
                <a:cs typeface="Symbol" panose="05050102010706020507"/>
              </a:rPr>
              <a:t></a:t>
            </a:r>
            <a:r>
              <a:rPr sz="1700" spc="15"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w</a:t>
            </a:r>
            <a:r>
              <a:rPr sz="1700" i="1" spc="160" dirty="0">
                <a:latin typeface="Times New Roman" panose="02020603050405020304"/>
                <a:ea typeface="宋体" panose="02010600030101010101" pitchFamily="2" charset="-122"/>
                <a:cs typeface="Times New Roman" panose="02020603050405020304"/>
              </a:rPr>
              <a:t> </a:t>
            </a:r>
            <a:r>
              <a:rPr sz="1700" i="1" spc="15" dirty="0">
                <a:latin typeface="Times New Roman" panose="02020603050405020304"/>
                <a:ea typeface="宋体" panose="02010600030101010101" pitchFamily="2" charset="-122"/>
                <a:cs typeface="Times New Roman" panose="02020603050405020304"/>
              </a:rPr>
              <a:t>x</a:t>
            </a:r>
            <a:endParaRPr sz="1700">
              <a:latin typeface="Times New Roman" panose="02020603050405020304"/>
              <a:ea typeface="宋体" panose="02010600030101010101" pitchFamily="2" charset="-122"/>
              <a:cs typeface="Times New Roman" panose="02020603050405020304"/>
            </a:endParaRPr>
          </a:p>
        </p:txBody>
      </p:sp>
      <p:sp>
        <p:nvSpPr>
          <p:cNvPr id="170" name="object 21">
            <a:extLst>
              <a:ext uri="{FF2B5EF4-FFF2-40B4-BE49-F238E27FC236}">
                <a16:creationId xmlns:a16="http://schemas.microsoft.com/office/drawing/2014/main" id="{AB0233DA-0B45-476D-8D0E-CC708AB4D9CB}"/>
              </a:ext>
            </a:extLst>
          </p:cNvPr>
          <p:cNvSpPr txBox="1"/>
          <p:nvPr/>
        </p:nvSpPr>
        <p:spPr>
          <a:xfrm>
            <a:off x="5150607" y="2903935"/>
            <a:ext cx="53340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15" dirty="0">
                <a:latin typeface="Symbol" panose="05050102010706020507"/>
                <a:ea typeface="宋体" panose="02010600030101010101" pitchFamily="2" charset="-122"/>
                <a:cs typeface="Symbol" panose="05050102010706020507"/>
              </a:rPr>
              <a:t></a:t>
            </a:r>
            <a:r>
              <a:rPr sz="1700" spc="15"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w</a:t>
            </a:r>
            <a:r>
              <a:rPr sz="1700" i="1" spc="155" dirty="0">
                <a:latin typeface="Times New Roman" panose="02020603050405020304"/>
                <a:ea typeface="宋体" panose="02010600030101010101" pitchFamily="2" charset="-122"/>
                <a:cs typeface="Times New Roman" panose="02020603050405020304"/>
              </a:rPr>
              <a:t> </a:t>
            </a:r>
            <a:r>
              <a:rPr sz="1700" i="1" spc="15" dirty="0">
                <a:latin typeface="Times New Roman" panose="02020603050405020304"/>
                <a:ea typeface="宋体" panose="02010600030101010101" pitchFamily="2" charset="-122"/>
                <a:cs typeface="Times New Roman" panose="02020603050405020304"/>
              </a:rPr>
              <a:t>x</a:t>
            </a:r>
            <a:endParaRPr sz="1700">
              <a:latin typeface="Times New Roman" panose="02020603050405020304"/>
              <a:ea typeface="宋体" panose="02010600030101010101" pitchFamily="2" charset="-122"/>
              <a:cs typeface="Times New Roman" panose="02020603050405020304"/>
            </a:endParaRPr>
          </a:p>
        </p:txBody>
      </p:sp>
      <p:sp>
        <p:nvSpPr>
          <p:cNvPr id="171" name="object 22">
            <a:extLst>
              <a:ext uri="{FF2B5EF4-FFF2-40B4-BE49-F238E27FC236}">
                <a16:creationId xmlns:a16="http://schemas.microsoft.com/office/drawing/2014/main" id="{1D97EF1C-1DE3-4B7B-953E-575AB36EF91B}"/>
              </a:ext>
            </a:extLst>
          </p:cNvPr>
          <p:cNvSpPr txBox="1"/>
          <p:nvPr/>
        </p:nvSpPr>
        <p:spPr>
          <a:xfrm>
            <a:off x="1505707" y="3096022"/>
            <a:ext cx="315913"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05" dirty="0">
                <a:latin typeface="Times New Roman" panose="02020603050405020304"/>
                <a:ea typeface="宋体" panose="02010600030101010101" pitchFamily="2" charset="-122"/>
                <a:cs typeface="Times New Roman" panose="02020603050405020304"/>
              </a:rPr>
              <a:t>i</a:t>
            </a:r>
            <a:r>
              <a:rPr sz="1700" spc="-110" dirty="0">
                <a:latin typeface="Symbol" panose="05050102010706020507"/>
                <a:ea typeface="宋体" panose="02010600030101010101" pitchFamily="2" charset="-122"/>
                <a:cs typeface="Symbol" panose="05050102010706020507"/>
              </a:rPr>
              <a:t></a:t>
            </a:r>
            <a:r>
              <a:rPr sz="1700" spc="15" dirty="0">
                <a:latin typeface="Times New Roman" panose="02020603050405020304"/>
                <a:ea typeface="宋体" panose="02010600030101010101" pitchFamily="2" charset="-122"/>
                <a:cs typeface="Times New Roman" panose="02020603050405020304"/>
              </a:rPr>
              <a:t>1</a:t>
            </a:r>
            <a:endParaRPr sz="1700">
              <a:latin typeface="Times New Roman" panose="02020603050405020304"/>
              <a:ea typeface="宋体" panose="02010600030101010101" pitchFamily="2" charset="-122"/>
              <a:cs typeface="Times New Roman" panose="02020603050405020304"/>
            </a:endParaRPr>
          </a:p>
        </p:txBody>
      </p:sp>
      <p:sp>
        <p:nvSpPr>
          <p:cNvPr id="172" name="object 23">
            <a:extLst>
              <a:ext uri="{FF2B5EF4-FFF2-40B4-BE49-F238E27FC236}">
                <a16:creationId xmlns:a16="http://schemas.microsoft.com/office/drawing/2014/main" id="{5DE19539-83B2-4009-B665-5B06AA5955EB}"/>
              </a:ext>
            </a:extLst>
          </p:cNvPr>
          <p:cNvSpPr txBox="1"/>
          <p:nvPr/>
        </p:nvSpPr>
        <p:spPr>
          <a:xfrm>
            <a:off x="376995" y="2330847"/>
            <a:ext cx="442912"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E</a:t>
            </a:r>
            <a:endParaRPr sz="3000">
              <a:latin typeface="Times New Roman" panose="02020603050405020304"/>
              <a:ea typeface="宋体" panose="02010600030101010101" pitchFamily="2" charset="-122"/>
              <a:cs typeface="Times New Roman" panose="02020603050405020304"/>
            </a:endParaRPr>
          </a:p>
        </p:txBody>
      </p:sp>
      <p:sp>
        <p:nvSpPr>
          <p:cNvPr id="173" name="object 24">
            <a:extLst>
              <a:ext uri="{FF2B5EF4-FFF2-40B4-BE49-F238E27FC236}">
                <a16:creationId xmlns:a16="http://schemas.microsoft.com/office/drawing/2014/main" id="{44C11D0D-15F7-4A8E-AF42-E914B915C5EF}"/>
              </a:ext>
            </a:extLst>
          </p:cNvPr>
          <p:cNvSpPr txBox="1"/>
          <p:nvPr/>
        </p:nvSpPr>
        <p:spPr>
          <a:xfrm>
            <a:off x="929445" y="2568972"/>
            <a:ext cx="528637"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Symbol" panose="05050102010706020507"/>
                <a:ea typeface="宋体" panose="02010600030101010101" pitchFamily="2" charset="-122"/>
                <a:cs typeface="Symbol" panose="05050102010706020507"/>
              </a:rPr>
              <a:t></a:t>
            </a:r>
            <a:r>
              <a:rPr sz="3000" spc="-170" dirty="0">
                <a:latin typeface="Times New Roman" panose="02020603050405020304"/>
                <a:ea typeface="宋体" panose="02010600030101010101" pitchFamily="2" charset="-122"/>
                <a:cs typeface="Times New Roman" panose="02020603050405020304"/>
              </a:rPr>
              <a:t> </a:t>
            </a:r>
            <a:r>
              <a:rPr sz="3000" spc="-5"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174" name="object 25">
            <a:extLst>
              <a:ext uri="{FF2B5EF4-FFF2-40B4-BE49-F238E27FC236}">
                <a16:creationId xmlns:a16="http://schemas.microsoft.com/office/drawing/2014/main" id="{B11B6736-8362-43A6-A96A-A1A5AED7072D}"/>
              </a:ext>
            </a:extLst>
          </p:cNvPr>
          <p:cNvSpPr txBox="1"/>
          <p:nvPr/>
        </p:nvSpPr>
        <p:spPr>
          <a:xfrm>
            <a:off x="1889882" y="2568972"/>
            <a:ext cx="935038"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711835" algn="l"/>
              </a:tabLst>
              <a:defRPr/>
            </a:pPr>
            <a:r>
              <a:rPr sz="3000" spc="-5" dirty="0">
                <a:latin typeface="Times New Roman" panose="02020603050405020304"/>
                <a:ea typeface="宋体" panose="02010600030101010101" pitchFamily="2" charset="-122"/>
                <a:cs typeface="Times New Roman" panose="02020603050405020304"/>
              </a:rPr>
              <a:t>2(</a:t>
            </a:r>
            <a:r>
              <a:rPr sz="3000" spc="-38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y</a:t>
            </a:r>
            <a:r>
              <a:rPr sz="3000" i="1" dirty="0">
                <a:latin typeface="Times New Roman" panose="02020603050405020304"/>
                <a:ea typeface="宋体" panose="02010600030101010101" pitchFamily="2" charset="-122"/>
                <a:cs typeface="Times New Roman" panose="02020603050405020304"/>
              </a:rPr>
              <a:t>	</a:t>
            </a:r>
            <a:r>
              <a:rPr sz="3000" spc="-5"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175" name="object 26">
            <a:extLst>
              <a:ext uri="{FF2B5EF4-FFF2-40B4-BE49-F238E27FC236}">
                <a16:creationId xmlns:a16="http://schemas.microsoft.com/office/drawing/2014/main" id="{97461A9D-60A6-44F7-9BA7-272E2118CFF2}"/>
              </a:ext>
            </a:extLst>
          </p:cNvPr>
          <p:cNvSpPr txBox="1"/>
          <p:nvPr/>
        </p:nvSpPr>
        <p:spPr>
          <a:xfrm>
            <a:off x="380170" y="2864247"/>
            <a:ext cx="4635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w</a:t>
            </a:r>
            <a:endParaRPr sz="3000">
              <a:latin typeface="Times New Roman" panose="02020603050405020304"/>
              <a:ea typeface="宋体" panose="02010600030101010101" pitchFamily="2" charset="-122"/>
              <a:cs typeface="Times New Roman" panose="02020603050405020304"/>
            </a:endParaRPr>
          </a:p>
        </p:txBody>
      </p:sp>
      <p:sp>
        <p:nvSpPr>
          <p:cNvPr id="176" name="object 27">
            <a:extLst>
              <a:ext uri="{FF2B5EF4-FFF2-40B4-BE49-F238E27FC236}">
                <a16:creationId xmlns:a16="http://schemas.microsoft.com/office/drawing/2014/main" id="{993B4B1C-0213-4B82-B2B3-47433AB2FB80}"/>
              </a:ext>
            </a:extLst>
          </p:cNvPr>
          <p:cNvSpPr txBox="1"/>
          <p:nvPr/>
        </p:nvSpPr>
        <p:spPr>
          <a:xfrm>
            <a:off x="2855082" y="2915047"/>
            <a:ext cx="693738"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120" dirty="0">
                <a:latin typeface="Times New Roman" panose="02020603050405020304"/>
                <a:ea typeface="宋体" panose="02010600030101010101" pitchFamily="2" charset="-122"/>
                <a:cs typeface="Times New Roman" panose="02020603050405020304"/>
              </a:rPr>
              <a:t>1</a:t>
            </a:r>
            <a:r>
              <a:rPr sz="3000" spc="120" dirty="0">
                <a:latin typeface="Symbol" panose="05050102010706020507"/>
                <a:ea typeface="宋体" panose="02010600030101010101" pitchFamily="2" charset="-122"/>
                <a:cs typeface="Symbol" panose="05050102010706020507"/>
              </a:rPr>
              <a:t></a:t>
            </a:r>
            <a:r>
              <a:rPr sz="3000" spc="-31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e</a:t>
            </a:r>
            <a:endParaRPr sz="3000">
              <a:latin typeface="Times New Roman" panose="02020603050405020304"/>
              <a:ea typeface="宋体" panose="02010600030101010101" pitchFamily="2" charset="-122"/>
              <a:cs typeface="Times New Roman" panose="02020603050405020304"/>
            </a:endParaRPr>
          </a:p>
        </p:txBody>
      </p:sp>
      <p:sp>
        <p:nvSpPr>
          <p:cNvPr id="177" name="object 28">
            <a:extLst>
              <a:ext uri="{FF2B5EF4-FFF2-40B4-BE49-F238E27FC236}">
                <a16:creationId xmlns:a16="http://schemas.microsoft.com/office/drawing/2014/main" id="{2587FC65-4EA1-4F19-9E5E-72F1428EEAFC}"/>
              </a:ext>
            </a:extLst>
          </p:cNvPr>
          <p:cNvSpPr txBox="1"/>
          <p:nvPr/>
        </p:nvSpPr>
        <p:spPr>
          <a:xfrm>
            <a:off x="4374320" y="2915047"/>
            <a:ext cx="15430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1402715" algn="l"/>
              </a:tabLst>
              <a:defRPr/>
            </a:pPr>
            <a:r>
              <a:rPr sz="3000" spc="-254" dirty="0">
                <a:latin typeface="Times New Roman" panose="02020603050405020304"/>
                <a:ea typeface="宋体" panose="02010600030101010101" pitchFamily="2" charset="-122"/>
                <a:cs typeface="Times New Roman" panose="02020603050405020304"/>
              </a:rPr>
              <a:t>(</a:t>
            </a:r>
            <a:r>
              <a:rPr sz="3000" spc="250" dirty="0">
                <a:latin typeface="Times New Roman" panose="02020603050405020304"/>
                <a:ea typeface="宋体" panose="02010600030101010101" pitchFamily="2" charset="-122"/>
                <a:cs typeface="Times New Roman" panose="02020603050405020304"/>
              </a:rPr>
              <a:t>1</a:t>
            </a:r>
            <a:r>
              <a:rPr sz="3000" spc="-5" dirty="0">
                <a:latin typeface="Symbol" panose="05050102010706020507"/>
                <a:ea typeface="宋体" panose="02010600030101010101" pitchFamily="2" charset="-122"/>
                <a:cs typeface="Symbol" panose="05050102010706020507"/>
              </a:rPr>
              <a:t></a:t>
            </a:r>
            <a:r>
              <a:rPr sz="3000" spc="-22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e</a:t>
            </a:r>
            <a:r>
              <a:rPr sz="3000" i="1" dirty="0">
                <a:latin typeface="Times New Roman" panose="02020603050405020304"/>
                <a:ea typeface="宋体" panose="02010600030101010101" pitchFamily="2" charset="-122"/>
                <a:cs typeface="Times New Roman" panose="02020603050405020304"/>
              </a:rPr>
              <a:t>	</a:t>
            </a:r>
            <a:r>
              <a:rPr sz="3000" spc="-5" dirty="0">
                <a:latin typeface="Times New Roman" panose="02020603050405020304"/>
                <a:ea typeface="宋体" panose="02010600030101010101" pitchFamily="2" charset="-122"/>
                <a:cs typeface="Times New Roman" panose="02020603050405020304"/>
              </a:rPr>
              <a:t>)</a:t>
            </a:r>
            <a:endParaRPr sz="3000">
              <a:latin typeface="Times New Roman" panose="02020603050405020304"/>
              <a:ea typeface="宋体" panose="02010600030101010101" pitchFamily="2" charset="-122"/>
              <a:cs typeface="Times New Roman" panose="02020603050405020304"/>
            </a:endParaRPr>
          </a:p>
        </p:txBody>
      </p:sp>
      <p:sp>
        <p:nvSpPr>
          <p:cNvPr id="178" name="object 29">
            <a:extLst>
              <a:ext uri="{FF2B5EF4-FFF2-40B4-BE49-F238E27FC236}">
                <a16:creationId xmlns:a16="http://schemas.microsoft.com/office/drawing/2014/main" id="{CA32075C-4972-4C84-8F73-41B21B5BF9EA}"/>
              </a:ext>
            </a:extLst>
          </p:cNvPr>
          <p:cNvSpPr txBox="1"/>
          <p:nvPr/>
        </p:nvSpPr>
        <p:spPr>
          <a:xfrm>
            <a:off x="2347082" y="3480197"/>
            <a:ext cx="442913"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E</a:t>
            </a:r>
            <a:endParaRPr sz="3000">
              <a:latin typeface="Times New Roman" panose="02020603050405020304"/>
              <a:ea typeface="宋体" panose="02010600030101010101" pitchFamily="2" charset="-122"/>
              <a:cs typeface="Times New Roman" panose="02020603050405020304"/>
            </a:endParaRPr>
          </a:p>
        </p:txBody>
      </p:sp>
      <p:sp>
        <p:nvSpPr>
          <p:cNvPr id="179" name="object 30">
            <a:extLst>
              <a:ext uri="{FF2B5EF4-FFF2-40B4-BE49-F238E27FC236}">
                <a16:creationId xmlns:a16="http://schemas.microsoft.com/office/drawing/2014/main" id="{7A1635E9-C777-4325-86FC-04524684FF5A}"/>
              </a:ext>
            </a:extLst>
          </p:cNvPr>
          <p:cNvSpPr txBox="1"/>
          <p:nvPr/>
        </p:nvSpPr>
        <p:spPr>
          <a:xfrm>
            <a:off x="359532" y="3546872"/>
            <a:ext cx="1622425" cy="64928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 </a:t>
            </a:r>
            <a:r>
              <a:rPr sz="1700" spc="-35" dirty="0">
                <a:latin typeface="Symbol" panose="05050102010706020507"/>
                <a:ea typeface="宋体" panose="02010600030101010101" pitchFamily="2" charset="-122"/>
                <a:cs typeface="Symbol" panose="05050102010706020507"/>
              </a:rPr>
              <a:t></a:t>
            </a:r>
            <a:r>
              <a:rPr sz="1700" spc="-35" dirty="0">
                <a:latin typeface="Times New Roman" panose="02020603050405020304"/>
                <a:ea typeface="宋体" panose="02010600030101010101" pitchFamily="2" charset="-122"/>
                <a:cs typeface="Times New Roman" panose="02020603050405020304"/>
              </a:rPr>
              <a:t>1  </a:t>
            </a:r>
            <a:r>
              <a:rPr sz="4500" spc="-7" baseline="-25000" dirty="0">
                <a:latin typeface="Symbol" panose="05050102010706020507"/>
                <a:ea typeface="宋体" panose="02010600030101010101" pitchFamily="2" charset="-122"/>
                <a:cs typeface="Symbol" panose="05050102010706020507"/>
              </a:rPr>
              <a:t></a:t>
            </a:r>
            <a:r>
              <a:rPr sz="4500" spc="-7" baseline="-25000" dirty="0">
                <a:latin typeface="Times New Roman" panose="02020603050405020304"/>
                <a:ea typeface="宋体" panose="02010600030101010101" pitchFamily="2" charset="-122"/>
                <a:cs typeface="Times New Roman" panose="02020603050405020304"/>
              </a:rPr>
              <a:t> </a:t>
            </a: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a:t>
            </a:r>
            <a:r>
              <a:rPr sz="1700" i="1" spc="170" dirty="0">
                <a:latin typeface="Times New Roman" panose="02020603050405020304"/>
                <a:ea typeface="宋体" panose="02010600030101010101" pitchFamily="2" charset="-122"/>
                <a:cs typeface="Times New Roman" panose="02020603050405020304"/>
              </a:rPr>
              <a:t> </a:t>
            </a:r>
            <a:r>
              <a:rPr sz="4500" spc="-7" baseline="-25000" dirty="0">
                <a:latin typeface="Symbol" panose="05050102010706020507"/>
                <a:ea typeface="宋体" panose="02010600030101010101" pitchFamily="2" charset="-122"/>
                <a:cs typeface="Symbol" panose="05050102010706020507"/>
              </a:rPr>
              <a:t></a:t>
            </a:r>
            <a:endParaRPr sz="4500" baseline="-25000">
              <a:latin typeface="Symbol" panose="05050102010706020507"/>
              <a:ea typeface="宋体" panose="02010600030101010101" pitchFamily="2" charset="-122"/>
              <a:cs typeface="Symbol" panose="05050102010706020507"/>
            </a:endParaRPr>
          </a:p>
        </p:txBody>
      </p:sp>
      <p:sp>
        <p:nvSpPr>
          <p:cNvPr id="180" name="object 31">
            <a:extLst>
              <a:ext uri="{FF2B5EF4-FFF2-40B4-BE49-F238E27FC236}">
                <a16:creationId xmlns:a16="http://schemas.microsoft.com/office/drawing/2014/main" id="{D9C857D7-DD87-4661-8E73-4724019FAE6F}"/>
              </a:ext>
            </a:extLst>
          </p:cNvPr>
          <p:cNvSpPr txBox="1"/>
          <p:nvPr/>
        </p:nvSpPr>
        <p:spPr>
          <a:xfrm>
            <a:off x="2350257" y="4013597"/>
            <a:ext cx="4635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w</a:t>
            </a:r>
            <a:endParaRPr sz="3000">
              <a:latin typeface="Times New Roman" panose="02020603050405020304"/>
              <a:ea typeface="宋体" panose="02010600030101010101" pitchFamily="2" charset="-122"/>
              <a:cs typeface="Times New Roman" panose="02020603050405020304"/>
            </a:endParaRPr>
          </a:p>
        </p:txBody>
      </p:sp>
      <p:sp>
        <p:nvSpPr>
          <p:cNvPr id="181" name="object 32">
            <a:extLst>
              <a:ext uri="{FF2B5EF4-FFF2-40B4-BE49-F238E27FC236}">
                <a16:creationId xmlns:a16="http://schemas.microsoft.com/office/drawing/2014/main" id="{2EF0F05A-B074-4BCF-9E8C-65C8E05B47E4}"/>
              </a:ext>
            </a:extLst>
          </p:cNvPr>
          <p:cNvSpPr txBox="1"/>
          <p:nvPr/>
        </p:nvSpPr>
        <p:spPr>
          <a:xfrm>
            <a:off x="988182" y="4532710"/>
            <a:ext cx="1719263" cy="4953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Symbol" panose="05050102010706020507"/>
                <a:ea typeface="宋体" panose="02010600030101010101" pitchFamily="2" charset="-122"/>
                <a:cs typeface="Symbol" panose="05050102010706020507"/>
              </a:rPr>
              <a:t></a:t>
            </a:r>
            <a:r>
              <a:rPr sz="3000" spc="-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w</a:t>
            </a:r>
            <a:r>
              <a:rPr sz="2550" i="1" spc="-7" baseline="44000" dirty="0">
                <a:latin typeface="Times New Roman" panose="02020603050405020304"/>
                <a:ea typeface="宋体" panose="02010600030101010101" pitchFamily="2" charset="-122"/>
                <a:cs typeface="Times New Roman" panose="02020603050405020304"/>
              </a:rPr>
              <a:t>t</a:t>
            </a:r>
            <a:r>
              <a:rPr sz="2550" i="1" spc="577" baseline="44000" dirty="0">
                <a:latin typeface="Times New Roman" panose="02020603050405020304"/>
                <a:ea typeface="宋体" panose="02010600030101010101" pitchFamily="2" charset="-122"/>
                <a:cs typeface="Times New Roman" panose="02020603050405020304"/>
              </a:rPr>
              <a:t> </a:t>
            </a:r>
            <a:r>
              <a:rPr sz="3000" spc="-114" dirty="0">
                <a:latin typeface="Symbol" panose="05050102010706020507"/>
                <a:ea typeface="宋体" panose="02010600030101010101" pitchFamily="2" charset="-122"/>
                <a:cs typeface="Symbol" panose="05050102010706020507"/>
              </a:rPr>
              <a:t></a:t>
            </a:r>
            <a:r>
              <a:rPr sz="3150" i="1" spc="-114" dirty="0">
                <a:latin typeface="Symbol" panose="05050102010706020507"/>
                <a:ea typeface="宋体" panose="02010600030101010101" pitchFamily="2" charset="-122"/>
                <a:cs typeface="Symbol" panose="05050102010706020507"/>
              </a:rPr>
              <a:t></a:t>
            </a:r>
            <a:r>
              <a:rPr sz="3000" i="1" spc="-114" dirty="0">
                <a:latin typeface="Times New Roman" panose="02020603050405020304"/>
                <a:ea typeface="宋体" panose="02010600030101010101" pitchFamily="2" charset="-122"/>
                <a:cs typeface="Times New Roman" panose="02020603050405020304"/>
              </a:rPr>
              <a:t>Ax</a:t>
            </a:r>
            <a:endParaRPr sz="3000">
              <a:latin typeface="Times New Roman" panose="02020603050405020304"/>
              <a:ea typeface="宋体" panose="02010600030101010101" pitchFamily="2" charset="-122"/>
              <a:cs typeface="Times New Roman" panose="02020603050405020304"/>
            </a:endParaRPr>
          </a:p>
        </p:txBody>
      </p:sp>
      <p:sp>
        <p:nvSpPr>
          <p:cNvPr id="182" name="object 33">
            <a:extLst>
              <a:ext uri="{FF2B5EF4-FFF2-40B4-BE49-F238E27FC236}">
                <a16:creationId xmlns:a16="http://schemas.microsoft.com/office/drawing/2014/main" id="{8A8E471D-F641-4112-9FBC-CEC09C7B2517}"/>
              </a:ext>
            </a:extLst>
          </p:cNvPr>
          <p:cNvSpPr txBox="1"/>
          <p:nvPr/>
        </p:nvSpPr>
        <p:spPr>
          <a:xfrm>
            <a:off x="1442207" y="2465785"/>
            <a:ext cx="431800" cy="7112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4500" spc="-5" dirty="0">
                <a:latin typeface="Symbol" panose="05050102010706020507"/>
                <a:ea typeface="宋体" panose="02010600030101010101" pitchFamily="2" charset="-122"/>
                <a:cs typeface="Symbol" panose="05050102010706020507"/>
              </a:rPr>
              <a:t></a:t>
            </a:r>
            <a:endParaRPr sz="4500">
              <a:latin typeface="Symbol" panose="05050102010706020507"/>
              <a:ea typeface="宋体" panose="02010600030101010101" pitchFamily="2" charset="-122"/>
              <a:cs typeface="Symbol" panose="05050102010706020507"/>
            </a:endParaRPr>
          </a:p>
        </p:txBody>
      </p:sp>
      <p:sp>
        <p:nvSpPr>
          <p:cNvPr id="183" name="object 4">
            <a:extLst>
              <a:ext uri="{FF2B5EF4-FFF2-40B4-BE49-F238E27FC236}">
                <a16:creationId xmlns:a16="http://schemas.microsoft.com/office/drawing/2014/main" id="{04BC9036-6B01-47ED-83A5-C5429E4A2809}"/>
              </a:ext>
            </a:extLst>
          </p:cNvPr>
          <p:cNvSpPr/>
          <p:nvPr/>
        </p:nvSpPr>
        <p:spPr>
          <a:xfrm>
            <a:off x="2385182" y="1288579"/>
            <a:ext cx="2492375" cy="0"/>
          </a:xfrm>
          <a:custGeom>
            <a:avLst/>
            <a:gdLst/>
            <a:ahLst/>
            <a:cxnLst/>
            <a:rect l="l" t="t" r="r" b="b"/>
            <a:pathLst>
              <a:path w="2493645">
                <a:moveTo>
                  <a:pt x="0" y="0"/>
                </a:moveTo>
                <a:lnTo>
                  <a:pt x="2493100" y="0"/>
                </a:lnTo>
              </a:path>
            </a:pathLst>
          </a:custGeom>
          <a:ln w="19058">
            <a:solidFill>
              <a:srgbClr val="000000"/>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184" name="object 6">
            <a:extLst>
              <a:ext uri="{FF2B5EF4-FFF2-40B4-BE49-F238E27FC236}">
                <a16:creationId xmlns:a16="http://schemas.microsoft.com/office/drawing/2014/main" id="{29FAC942-2E16-4D0A-8E67-695471958254}"/>
              </a:ext>
            </a:extLst>
          </p:cNvPr>
          <p:cNvSpPr txBox="1"/>
          <p:nvPr/>
        </p:nvSpPr>
        <p:spPr>
          <a:xfrm>
            <a:off x="5023607" y="996479"/>
            <a:ext cx="134938"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185" name="object 10">
            <a:extLst>
              <a:ext uri="{FF2B5EF4-FFF2-40B4-BE49-F238E27FC236}">
                <a16:creationId xmlns:a16="http://schemas.microsoft.com/office/drawing/2014/main" id="{68F6380C-8054-43DD-9BD2-F3CFA62BAC63}"/>
              </a:ext>
            </a:extLst>
          </p:cNvPr>
          <p:cNvSpPr txBox="1"/>
          <p:nvPr/>
        </p:nvSpPr>
        <p:spPr>
          <a:xfrm>
            <a:off x="3523420" y="764704"/>
            <a:ext cx="2159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5" dirty="0">
                <a:solidFill>
                  <a:prstClr val="black"/>
                </a:solidFill>
                <a:latin typeface="Times New Roman" panose="02020603050405020304"/>
                <a:ea typeface="+mn-ea"/>
                <a:cs typeface="Times New Roman" panose="02020603050405020304"/>
              </a:rPr>
              <a:t>1</a:t>
            </a:r>
            <a:endParaRPr sz="3000">
              <a:solidFill>
                <a:prstClr val="black"/>
              </a:solidFill>
              <a:latin typeface="Times New Roman" panose="02020603050405020304"/>
              <a:ea typeface="+mn-ea"/>
              <a:cs typeface="Times New Roman" panose="02020603050405020304"/>
            </a:endParaRPr>
          </a:p>
        </p:txBody>
      </p:sp>
      <p:sp>
        <p:nvSpPr>
          <p:cNvPr id="186" name="object 12">
            <a:extLst>
              <a:ext uri="{FF2B5EF4-FFF2-40B4-BE49-F238E27FC236}">
                <a16:creationId xmlns:a16="http://schemas.microsoft.com/office/drawing/2014/main" id="{6E2B0577-6933-4EDE-8D1A-EC412F040073}"/>
              </a:ext>
            </a:extLst>
          </p:cNvPr>
          <p:cNvSpPr txBox="1"/>
          <p:nvPr/>
        </p:nvSpPr>
        <p:spPr>
          <a:xfrm>
            <a:off x="3386895" y="1401291"/>
            <a:ext cx="133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09600" algn="l"/>
                <a:tab pos="1245870" algn="l"/>
              </a:tabLst>
              <a:defRPr/>
            </a:pPr>
            <a:r>
              <a:rPr sz="1250" dirty="0">
                <a:solidFill>
                  <a:prstClr val="black"/>
                </a:solidFill>
                <a:latin typeface="Times New Roman" panose="02020603050405020304"/>
                <a:ea typeface="+mn-ea"/>
                <a:cs typeface="Times New Roman" panose="02020603050405020304"/>
              </a:rPr>
              <a:t>1 </a:t>
            </a:r>
            <a:r>
              <a:rPr sz="1250" spc="135" dirty="0">
                <a:solidFill>
                  <a:prstClr val="black"/>
                </a:solidFill>
                <a:latin typeface="Times New Roman" panose="02020603050405020304"/>
                <a:ea typeface="+mn-ea"/>
                <a:cs typeface="Times New Roman" panose="02020603050405020304"/>
              </a:rPr>
              <a:t> </a:t>
            </a:r>
            <a:r>
              <a:rPr sz="1250" i="1" spc="65" dirty="0">
                <a:solidFill>
                  <a:prstClr val="black"/>
                </a:solidFill>
                <a:latin typeface="Times New Roman" panose="02020603050405020304"/>
                <a:ea typeface="+mn-ea"/>
                <a:cs typeface="Times New Roman" panose="02020603050405020304"/>
              </a:rPr>
              <a:t>i</a:t>
            </a:r>
            <a:r>
              <a:rPr sz="1250" dirty="0">
                <a:solidFill>
                  <a:prstClr val="black"/>
                </a:solidFill>
                <a:latin typeface="Times New Roman" panose="02020603050405020304"/>
                <a:ea typeface="+mn-ea"/>
                <a:cs typeface="Times New Roman" panose="02020603050405020304"/>
              </a:rPr>
              <a:t>1	2  </a:t>
            </a:r>
            <a:r>
              <a:rPr sz="1250" spc="-80" dirty="0">
                <a:solidFill>
                  <a:prstClr val="black"/>
                </a:solidFill>
                <a:latin typeface="Times New Roman" panose="02020603050405020304"/>
                <a:ea typeface="+mn-ea"/>
                <a:cs typeface="Times New Roman" panose="02020603050405020304"/>
              </a:rPr>
              <a:t> </a:t>
            </a:r>
            <a:r>
              <a:rPr sz="1250" i="1" dirty="0">
                <a:solidFill>
                  <a:prstClr val="black"/>
                </a:solidFill>
                <a:latin typeface="Times New Roman" panose="02020603050405020304"/>
                <a:ea typeface="+mn-ea"/>
                <a:cs typeface="Times New Roman" panose="02020603050405020304"/>
              </a:rPr>
              <a:t>i</a:t>
            </a:r>
            <a:r>
              <a:rPr sz="1250" i="1" spc="-114" dirty="0">
                <a:solidFill>
                  <a:prstClr val="black"/>
                </a:solidFill>
                <a:latin typeface="Times New Roman" panose="02020603050405020304"/>
                <a:ea typeface="+mn-ea"/>
                <a:cs typeface="Times New Roman" panose="02020603050405020304"/>
              </a:rPr>
              <a:t> </a:t>
            </a:r>
            <a:r>
              <a:rPr sz="1250" dirty="0">
                <a:solidFill>
                  <a:prstClr val="black"/>
                </a:solidFill>
                <a:latin typeface="Times New Roman" panose="02020603050405020304"/>
                <a:ea typeface="+mn-ea"/>
                <a:cs typeface="Times New Roman" panose="02020603050405020304"/>
              </a:rPr>
              <a:t>2	0</a:t>
            </a:r>
            <a:endParaRPr sz="1250">
              <a:solidFill>
                <a:prstClr val="black"/>
              </a:solidFill>
              <a:latin typeface="Times New Roman" panose="02020603050405020304"/>
              <a:ea typeface="+mn-ea"/>
              <a:cs typeface="Times New Roman" panose="02020603050405020304"/>
            </a:endParaRPr>
          </a:p>
        </p:txBody>
      </p:sp>
      <p:sp>
        <p:nvSpPr>
          <p:cNvPr id="187" name="object 14">
            <a:extLst>
              <a:ext uri="{FF2B5EF4-FFF2-40B4-BE49-F238E27FC236}">
                <a16:creationId xmlns:a16="http://schemas.microsoft.com/office/drawing/2014/main" id="{10E3464B-77DA-4DC1-951C-673041616FDB}"/>
              </a:ext>
            </a:extLst>
          </p:cNvPr>
          <p:cNvSpPr txBox="1"/>
          <p:nvPr/>
        </p:nvSpPr>
        <p:spPr>
          <a:xfrm>
            <a:off x="1285045" y="780579"/>
            <a:ext cx="136525"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15" dirty="0">
                <a:solidFill>
                  <a:prstClr val="black"/>
                </a:solidFill>
                <a:latin typeface="Times New Roman" panose="02020603050405020304"/>
                <a:ea typeface="+mn-ea"/>
                <a:cs typeface="Times New Roman" panose="02020603050405020304"/>
              </a:rPr>
              <a:t>n</a:t>
            </a:r>
            <a:endParaRPr sz="1700">
              <a:solidFill>
                <a:prstClr val="black"/>
              </a:solidFill>
              <a:latin typeface="Times New Roman" panose="02020603050405020304"/>
              <a:ea typeface="+mn-ea"/>
              <a:cs typeface="Times New Roman" panose="02020603050405020304"/>
            </a:endParaRPr>
          </a:p>
        </p:txBody>
      </p:sp>
      <p:sp>
        <p:nvSpPr>
          <p:cNvPr id="188" name="object 15">
            <a:extLst>
              <a:ext uri="{FF2B5EF4-FFF2-40B4-BE49-F238E27FC236}">
                <a16:creationId xmlns:a16="http://schemas.microsoft.com/office/drawing/2014/main" id="{93DD7F64-660A-46F9-AF91-80A5C7AF1976}"/>
              </a:ext>
            </a:extLst>
          </p:cNvPr>
          <p:cNvSpPr txBox="1"/>
          <p:nvPr/>
        </p:nvSpPr>
        <p:spPr>
          <a:xfrm>
            <a:off x="1918457" y="1266354"/>
            <a:ext cx="87313"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10" dirty="0">
                <a:solidFill>
                  <a:prstClr val="black"/>
                </a:solidFill>
                <a:latin typeface="Times New Roman" panose="02020603050405020304"/>
                <a:ea typeface="+mn-ea"/>
                <a:cs typeface="Times New Roman" panose="02020603050405020304"/>
              </a:rPr>
              <a:t>i</a:t>
            </a:r>
            <a:endParaRPr sz="1700">
              <a:solidFill>
                <a:prstClr val="black"/>
              </a:solidFill>
              <a:latin typeface="Times New Roman" panose="02020603050405020304"/>
              <a:ea typeface="+mn-ea"/>
              <a:cs typeface="Times New Roman" panose="02020603050405020304"/>
            </a:endParaRPr>
          </a:p>
        </p:txBody>
      </p:sp>
      <p:sp>
        <p:nvSpPr>
          <p:cNvPr id="189" name="object 16">
            <a:extLst>
              <a:ext uri="{FF2B5EF4-FFF2-40B4-BE49-F238E27FC236}">
                <a16:creationId xmlns:a16="http://schemas.microsoft.com/office/drawing/2014/main" id="{E9AA8DBA-5823-4128-8A9C-612C099E5752}"/>
              </a:ext>
            </a:extLst>
          </p:cNvPr>
          <p:cNvSpPr txBox="1"/>
          <p:nvPr/>
        </p:nvSpPr>
        <p:spPr>
          <a:xfrm>
            <a:off x="4882320" y="983779"/>
            <a:ext cx="992187" cy="46166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309245" algn="l"/>
              </a:tabLst>
              <a:defRPr/>
            </a:pPr>
            <a:r>
              <a:rPr sz="3000" spc="-5" dirty="0">
                <a:solidFill>
                  <a:prstClr val="black"/>
                </a:solidFill>
                <a:latin typeface="Times New Roman" panose="02020603050405020304"/>
                <a:ea typeface="+mn-ea"/>
                <a:cs typeface="Times New Roman" panose="02020603050405020304"/>
              </a:rPr>
              <a:t>)	</a:t>
            </a:r>
            <a:endParaRPr sz="3000" dirty="0">
              <a:solidFill>
                <a:prstClr val="black"/>
              </a:solidFill>
              <a:latin typeface="Times New Roman" panose="02020603050405020304"/>
              <a:ea typeface="+mn-ea"/>
              <a:cs typeface="Times New Roman" panose="02020603050405020304"/>
            </a:endParaRPr>
          </a:p>
        </p:txBody>
      </p:sp>
      <p:sp>
        <p:nvSpPr>
          <p:cNvPr id="190" name="object 18">
            <a:extLst>
              <a:ext uri="{FF2B5EF4-FFF2-40B4-BE49-F238E27FC236}">
                <a16:creationId xmlns:a16="http://schemas.microsoft.com/office/drawing/2014/main" id="{38EE1A91-BB8F-4685-9200-F8836E87BCE9}"/>
              </a:ext>
            </a:extLst>
          </p:cNvPr>
          <p:cNvSpPr txBox="1"/>
          <p:nvPr/>
        </p:nvSpPr>
        <p:spPr>
          <a:xfrm>
            <a:off x="3034470" y="1286991"/>
            <a:ext cx="1800225"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88340" algn="l"/>
                <a:tab pos="1327150" algn="l"/>
              </a:tabLst>
              <a:defRPr/>
            </a:pPr>
            <a:r>
              <a:rPr sz="1700" spc="75" dirty="0">
                <a:solidFill>
                  <a:prstClr val="black"/>
                </a:solidFill>
                <a:latin typeface="Symbol" panose="05050102010706020507"/>
                <a:ea typeface="+mn-ea"/>
                <a:cs typeface="Symbol" panose="05050102010706020507"/>
              </a:rPr>
              <a:t></a:t>
            </a:r>
            <a:r>
              <a:rPr sz="1700" spc="75" dirty="0">
                <a:solidFill>
                  <a:prstClr val="black"/>
                </a:solidFill>
                <a:latin typeface="Times New Roman" panose="02020603050405020304"/>
                <a:ea typeface="+mn-ea"/>
                <a:cs typeface="Times New Roman" panose="02020603050405020304"/>
              </a:rPr>
              <a:t>(</a:t>
            </a:r>
            <a:r>
              <a:rPr sz="1700" spc="-250" dirty="0">
                <a:solidFill>
                  <a:prstClr val="black"/>
                </a:solidFill>
                <a:latin typeface="Times New Roman" panose="02020603050405020304"/>
                <a:ea typeface="+mn-ea"/>
                <a:cs typeface="Times New Roman" panose="02020603050405020304"/>
              </a:rPr>
              <a:t> </a:t>
            </a:r>
            <a:r>
              <a:rPr sz="1700" i="1" spc="20" dirty="0">
                <a:solidFill>
                  <a:prstClr val="black"/>
                </a:solidFill>
                <a:latin typeface="Times New Roman" panose="02020603050405020304"/>
                <a:ea typeface="+mn-ea"/>
                <a:cs typeface="Times New Roman" panose="02020603050405020304"/>
              </a:rPr>
              <a:t>w</a:t>
            </a:r>
            <a:r>
              <a:rPr sz="1700" i="1" spc="30"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65"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95" dirty="0">
                <a:solidFill>
                  <a:prstClr val="black"/>
                </a:solidFill>
                <a:latin typeface="Times New Roman" panose="02020603050405020304"/>
                <a:ea typeface="+mn-ea"/>
                <a:cs typeface="Times New Roman" panose="02020603050405020304"/>
              </a:rPr>
              <a:t> </a:t>
            </a:r>
            <a:r>
              <a:rPr sz="1700" spc="10" dirty="0">
                <a:solidFill>
                  <a:prstClr val="black"/>
                </a:solidFill>
                <a:latin typeface="Times New Roman" panose="02020603050405020304"/>
                <a:ea typeface="+mn-ea"/>
                <a:cs typeface="Times New Roman" panose="02020603050405020304"/>
              </a:rPr>
              <a:t>)</a:t>
            </a:r>
            <a:endParaRPr sz="1700" dirty="0">
              <a:solidFill>
                <a:prstClr val="black"/>
              </a:solidFill>
              <a:latin typeface="Times New Roman" panose="02020603050405020304"/>
              <a:ea typeface="+mn-ea"/>
              <a:cs typeface="Times New Roman" panose="02020603050405020304"/>
            </a:endParaRPr>
          </a:p>
        </p:txBody>
      </p:sp>
      <p:sp>
        <p:nvSpPr>
          <p:cNvPr id="191" name="object 20">
            <a:extLst>
              <a:ext uri="{FF2B5EF4-FFF2-40B4-BE49-F238E27FC236}">
                <a16:creationId xmlns:a16="http://schemas.microsoft.com/office/drawing/2014/main" id="{4053C016-1C1F-4953-AC6E-36B1AF63EC5F}"/>
              </a:ext>
            </a:extLst>
          </p:cNvPr>
          <p:cNvSpPr txBox="1"/>
          <p:nvPr/>
        </p:nvSpPr>
        <p:spPr>
          <a:xfrm>
            <a:off x="508757" y="1002829"/>
            <a:ext cx="57150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i="1" spc="-5" dirty="0">
                <a:solidFill>
                  <a:prstClr val="black"/>
                </a:solidFill>
                <a:latin typeface="Times New Roman" panose="02020603050405020304"/>
                <a:ea typeface="+mn-ea"/>
                <a:cs typeface="Times New Roman" panose="02020603050405020304"/>
              </a:rPr>
              <a:t>E</a:t>
            </a:r>
            <a:r>
              <a:rPr sz="3000" i="1" spc="-25"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192" name="object 21">
            <a:extLst>
              <a:ext uri="{FF2B5EF4-FFF2-40B4-BE49-F238E27FC236}">
                <a16:creationId xmlns:a16="http://schemas.microsoft.com/office/drawing/2014/main" id="{B97FAC0A-B739-4BC3-BB2E-9D12D29398CA}"/>
              </a:ext>
            </a:extLst>
          </p:cNvPr>
          <p:cNvSpPr txBox="1"/>
          <p:nvPr/>
        </p:nvSpPr>
        <p:spPr>
          <a:xfrm>
            <a:off x="1580320" y="1002829"/>
            <a:ext cx="74295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520700" algn="l"/>
              </a:tabLst>
              <a:defRPr/>
            </a:pPr>
            <a:r>
              <a:rPr sz="3000" spc="-5" dirty="0">
                <a:solidFill>
                  <a:prstClr val="black"/>
                </a:solidFill>
                <a:latin typeface="Times New Roman" panose="02020603050405020304"/>
                <a:ea typeface="+mn-ea"/>
                <a:cs typeface="Times New Roman" panose="02020603050405020304"/>
              </a:rPr>
              <a:t>(</a:t>
            </a:r>
            <a:r>
              <a:rPr sz="3000" spc="-390"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y</a:t>
            </a:r>
            <a:r>
              <a:rPr sz="3000" i="1"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193" name="object 22">
            <a:extLst>
              <a:ext uri="{FF2B5EF4-FFF2-40B4-BE49-F238E27FC236}">
                <a16:creationId xmlns:a16="http://schemas.microsoft.com/office/drawing/2014/main" id="{027D36AC-F516-4D61-86C0-175B0C71281E}"/>
              </a:ext>
            </a:extLst>
          </p:cNvPr>
          <p:cNvSpPr txBox="1"/>
          <p:nvPr/>
        </p:nvSpPr>
        <p:spPr>
          <a:xfrm>
            <a:off x="2355020" y="1298104"/>
            <a:ext cx="69215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120" dirty="0">
                <a:solidFill>
                  <a:prstClr val="black"/>
                </a:solidFill>
                <a:latin typeface="Times New Roman" panose="02020603050405020304"/>
                <a:ea typeface="+mn-ea"/>
                <a:cs typeface="Times New Roman" panose="02020603050405020304"/>
              </a:rPr>
              <a:t>1</a:t>
            </a:r>
            <a:r>
              <a:rPr sz="3000" spc="120" dirty="0">
                <a:solidFill>
                  <a:prstClr val="black"/>
                </a:solidFill>
                <a:latin typeface="Symbol" panose="05050102010706020507"/>
                <a:ea typeface="+mn-ea"/>
                <a:cs typeface="Symbol" panose="05050102010706020507"/>
              </a:rPr>
              <a:t></a:t>
            </a:r>
            <a:r>
              <a:rPr sz="3000" spc="-315"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e</a:t>
            </a:r>
            <a:endParaRPr sz="3000" dirty="0">
              <a:solidFill>
                <a:prstClr val="black"/>
              </a:solidFill>
              <a:latin typeface="Times New Roman" panose="02020603050405020304"/>
              <a:ea typeface="+mn-ea"/>
              <a:cs typeface="Times New Roman" panose="02020603050405020304"/>
            </a:endParaRPr>
          </a:p>
        </p:txBody>
      </p:sp>
      <p:sp>
        <p:nvSpPr>
          <p:cNvPr id="194" name="object 26">
            <a:extLst>
              <a:ext uri="{FF2B5EF4-FFF2-40B4-BE49-F238E27FC236}">
                <a16:creationId xmlns:a16="http://schemas.microsoft.com/office/drawing/2014/main" id="{298DC485-C11C-4F6C-8CDB-38D08005023D}"/>
              </a:ext>
            </a:extLst>
          </p:cNvPr>
          <p:cNvSpPr txBox="1"/>
          <p:nvPr/>
        </p:nvSpPr>
        <p:spPr>
          <a:xfrm>
            <a:off x="1137407" y="899641"/>
            <a:ext cx="433388" cy="89768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lnSpc>
                <a:spcPts val="5180"/>
              </a:lnSpc>
              <a:spcBef>
                <a:spcPts val="0"/>
              </a:spcBef>
              <a:spcAft>
                <a:spcPts val="0"/>
              </a:spcAft>
              <a:defRPr/>
            </a:pPr>
            <a:r>
              <a:rPr sz="4500" spc="-5" dirty="0">
                <a:solidFill>
                  <a:prstClr val="black"/>
                </a:solidFill>
                <a:latin typeface="Symbol" panose="05050102010706020507"/>
                <a:ea typeface="+mn-ea"/>
                <a:cs typeface="Symbol" panose="05050102010706020507"/>
              </a:rPr>
              <a:t></a:t>
            </a:r>
            <a:endParaRPr sz="4500" dirty="0">
              <a:solidFill>
                <a:prstClr val="black"/>
              </a:solidFill>
              <a:latin typeface="Symbol" panose="05050102010706020507"/>
              <a:ea typeface="+mn-ea"/>
              <a:cs typeface="Symbol" panose="05050102010706020507"/>
            </a:endParaRPr>
          </a:p>
          <a:p>
            <a:pPr marL="11430" algn="ctr" eaLnBrk="1" fontAlgn="auto" hangingPunct="1">
              <a:lnSpc>
                <a:spcPts val="1820"/>
              </a:lnSpc>
              <a:spcBef>
                <a:spcPts val="0"/>
              </a:spcBef>
              <a:spcAft>
                <a:spcPts val="0"/>
              </a:spcAft>
              <a:defRPr/>
            </a:pPr>
            <a:r>
              <a:rPr sz="1700" i="1" spc="5" dirty="0">
                <a:solidFill>
                  <a:prstClr val="black"/>
                </a:solidFill>
                <a:latin typeface="Times New Roman" panose="02020603050405020304"/>
                <a:ea typeface="+mn-ea"/>
                <a:cs typeface="Times New Roman" panose="02020603050405020304"/>
              </a:rPr>
              <a:t>i</a:t>
            </a:r>
            <a:r>
              <a:rPr sz="1700" spc="5" dirty="0">
                <a:solidFill>
                  <a:prstClr val="black"/>
                </a:solidFill>
                <a:latin typeface="Symbol" panose="05050102010706020507"/>
                <a:ea typeface="+mn-ea"/>
                <a:cs typeface="Symbol" panose="05050102010706020507"/>
              </a:rPr>
              <a:t></a:t>
            </a:r>
            <a:r>
              <a:rPr sz="1700" spc="5" dirty="0">
                <a:solidFill>
                  <a:prstClr val="black"/>
                </a:solidFill>
                <a:latin typeface="Times New Roman" panose="02020603050405020304"/>
                <a:ea typeface="+mn-ea"/>
                <a:cs typeface="Times New Roman" panose="02020603050405020304"/>
              </a:rPr>
              <a:t>1</a:t>
            </a:r>
            <a:endParaRPr sz="1700" dirty="0">
              <a:solidFill>
                <a:prstClr val="black"/>
              </a:solidFill>
              <a:latin typeface="Times New Roman" panose="02020603050405020304"/>
              <a:ea typeface="+mn-ea"/>
              <a:cs typeface="Times New Roman" panose="02020603050405020304"/>
            </a:endParaRPr>
          </a:p>
        </p:txBody>
      </p:sp>
      <p:pic>
        <p:nvPicPr>
          <p:cNvPr id="222" name="对象 78">
            <a:extLst>
              <a:ext uri="{FF2B5EF4-FFF2-40B4-BE49-F238E27FC236}">
                <a16:creationId xmlns:a16="http://schemas.microsoft.com/office/drawing/2014/main" id="{322CE5B6-039E-4209-9D29-2182BF0C40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6236" y="919485"/>
            <a:ext cx="1800225" cy="900113"/>
          </a:xfrm>
          <a:noFill/>
          <a:ln>
            <a:noFill/>
          </a:ln>
        </p:spPr>
      </p:pic>
      <p:sp>
        <p:nvSpPr>
          <p:cNvPr id="223" name="右箭头 79">
            <a:extLst>
              <a:ext uri="{FF2B5EF4-FFF2-40B4-BE49-F238E27FC236}">
                <a16:creationId xmlns:a16="http://schemas.microsoft.com/office/drawing/2014/main" id="{FCCFDE89-7712-49B3-A42B-D175722D2742}"/>
              </a:ext>
            </a:extLst>
          </p:cNvPr>
          <p:cNvSpPr/>
          <p:nvPr/>
        </p:nvSpPr>
        <p:spPr bwMode="auto">
          <a:xfrm rot="10800000" flipH="1">
            <a:off x="5691945" y="1187144"/>
            <a:ext cx="432000" cy="360000"/>
          </a:xfrm>
          <a:prstGeom prst="left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9623E6BF-ED0E-406D-876E-136F573DF604}"/>
              </a:ext>
            </a:extLst>
          </p:cNvPr>
          <p:cNvPicPr>
            <a:picLocks noChangeAspect="1"/>
          </p:cNvPicPr>
          <p:nvPr/>
        </p:nvPicPr>
        <p:blipFill>
          <a:blip r:embed="rId3"/>
          <a:stretch>
            <a:fillRect/>
          </a:stretch>
        </p:blipFill>
        <p:spPr>
          <a:xfrm>
            <a:off x="6385557" y="973396"/>
            <a:ext cx="1800476" cy="905001"/>
          </a:xfrm>
          <a:prstGeom prst="rect">
            <a:avLst/>
          </a:prstGeom>
        </p:spPr>
      </p:pic>
      <p:sp>
        <p:nvSpPr>
          <p:cNvPr id="224" name="右箭头 79">
            <a:extLst>
              <a:ext uri="{FF2B5EF4-FFF2-40B4-BE49-F238E27FC236}">
                <a16:creationId xmlns:a16="http://schemas.microsoft.com/office/drawing/2014/main" id="{AEF45BCE-5317-4BAA-A010-AD5493DC6C3A}"/>
              </a:ext>
            </a:extLst>
          </p:cNvPr>
          <p:cNvSpPr/>
          <p:nvPr/>
        </p:nvSpPr>
        <p:spPr bwMode="auto">
          <a:xfrm rot="5400000" flipH="1">
            <a:off x="2669245" y="1919331"/>
            <a:ext cx="432000" cy="360000"/>
          </a:xfrm>
          <a:prstGeom prst="left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8594854"/>
      </p:ext>
    </p:extLst>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246120"/>
      </p:ext>
    </p:extLst>
  </p:cSld>
  <p:clrMapOvr>
    <a:masterClrMapping/>
  </p:clrMapOvr>
  <p:transition spd="med">
    <p:split orient="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3">
            <a:extLst>
              <a:ext uri="{FF2B5EF4-FFF2-40B4-BE49-F238E27FC236}">
                <a16:creationId xmlns:a16="http://schemas.microsoft.com/office/drawing/2014/main" id="{2873D0C2-3780-42CB-B406-3180176AC982}"/>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逻辑回归数值优化</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52" name="object 3">
            <a:extLst>
              <a:ext uri="{FF2B5EF4-FFF2-40B4-BE49-F238E27FC236}">
                <a16:creationId xmlns:a16="http://schemas.microsoft.com/office/drawing/2014/main" id="{8699DD74-F838-41B1-843F-D8C635598758}"/>
              </a:ext>
            </a:extLst>
          </p:cNvPr>
          <p:cNvSpPr/>
          <p:nvPr/>
        </p:nvSpPr>
        <p:spPr bwMode="auto">
          <a:xfrm>
            <a:off x="372232" y="2854722"/>
            <a:ext cx="469900" cy="0"/>
          </a:xfrm>
          <a:custGeom>
            <a:avLst/>
            <a:gdLst>
              <a:gd name="T0" fmla="*/ 0 w 471169"/>
              <a:gd name="T1" fmla="*/ 468461 w 471169"/>
              <a:gd name="T2" fmla="*/ 0 60000 65536"/>
              <a:gd name="T3" fmla="*/ 0 60000 65536"/>
            </a:gdLst>
            <a:ahLst/>
            <a:cxnLst>
              <a:cxn ang="T2">
                <a:pos x="T0" y="0"/>
              </a:cxn>
              <a:cxn ang="T3">
                <a:pos x="T1" y="0"/>
              </a:cxn>
            </a:cxnLst>
            <a:rect l="0" t="0" r="r" b="b"/>
            <a:pathLst>
              <a:path w="471169">
                <a:moveTo>
                  <a:pt x="0" y="0"/>
                </a:moveTo>
                <a:lnTo>
                  <a:pt x="470995"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3" name="object 4">
            <a:extLst>
              <a:ext uri="{FF2B5EF4-FFF2-40B4-BE49-F238E27FC236}">
                <a16:creationId xmlns:a16="http://schemas.microsoft.com/office/drawing/2014/main" id="{CDBE743B-5F54-4A88-ACA5-6D6993AA3B87}"/>
              </a:ext>
            </a:extLst>
          </p:cNvPr>
          <p:cNvSpPr/>
          <p:nvPr/>
        </p:nvSpPr>
        <p:spPr bwMode="auto">
          <a:xfrm>
            <a:off x="2885245" y="2854722"/>
            <a:ext cx="1290637" cy="0"/>
          </a:xfrm>
          <a:custGeom>
            <a:avLst/>
            <a:gdLst>
              <a:gd name="T0" fmla="*/ 0 w 1290320"/>
              <a:gd name="T1" fmla="*/ 1290638 w 1290320"/>
              <a:gd name="T2" fmla="*/ 0 60000 65536"/>
              <a:gd name="T3" fmla="*/ 0 60000 65536"/>
            </a:gdLst>
            <a:ahLst/>
            <a:cxnLst>
              <a:cxn ang="T2">
                <a:pos x="T0" y="0"/>
              </a:cxn>
              <a:cxn ang="T3">
                <a:pos x="T1" y="0"/>
              </a:cxn>
            </a:cxnLst>
            <a:rect l="0" t="0" r="r" b="b"/>
            <a:pathLst>
              <a:path w="1290320">
                <a:moveTo>
                  <a:pt x="0" y="0"/>
                </a:moveTo>
                <a:lnTo>
                  <a:pt x="1290004"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4" name="object 5">
            <a:extLst>
              <a:ext uri="{FF2B5EF4-FFF2-40B4-BE49-F238E27FC236}">
                <a16:creationId xmlns:a16="http://schemas.microsoft.com/office/drawing/2014/main" id="{907B9DF9-2CC0-4B24-8DBB-D0D523FA291E}"/>
              </a:ext>
            </a:extLst>
          </p:cNvPr>
          <p:cNvSpPr/>
          <p:nvPr/>
        </p:nvSpPr>
        <p:spPr bwMode="auto">
          <a:xfrm>
            <a:off x="4367970" y="2854722"/>
            <a:ext cx="1554162" cy="0"/>
          </a:xfrm>
          <a:custGeom>
            <a:avLst/>
            <a:gdLst>
              <a:gd name="T0" fmla="*/ 0 w 1553209"/>
              <a:gd name="T1" fmla="*/ 1554572 w 1553209"/>
              <a:gd name="T2" fmla="*/ 0 60000 65536"/>
              <a:gd name="T3" fmla="*/ 0 60000 65536"/>
            </a:gdLst>
            <a:ahLst/>
            <a:cxnLst>
              <a:cxn ang="T2">
                <a:pos x="T0" y="0"/>
              </a:cxn>
              <a:cxn ang="T3">
                <a:pos x="T1" y="0"/>
              </a:cxn>
            </a:cxnLst>
            <a:rect l="0" t="0" r="r" b="b"/>
            <a:pathLst>
              <a:path w="1553209">
                <a:moveTo>
                  <a:pt x="0" y="0"/>
                </a:moveTo>
                <a:lnTo>
                  <a:pt x="1552666"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5" name="object 6">
            <a:extLst>
              <a:ext uri="{FF2B5EF4-FFF2-40B4-BE49-F238E27FC236}">
                <a16:creationId xmlns:a16="http://schemas.microsoft.com/office/drawing/2014/main" id="{6C6C70D2-DCF9-4BD5-A66E-862FB66C7E33}"/>
              </a:ext>
            </a:extLst>
          </p:cNvPr>
          <p:cNvSpPr/>
          <p:nvPr/>
        </p:nvSpPr>
        <p:spPr bwMode="auto">
          <a:xfrm>
            <a:off x="2342320" y="4004072"/>
            <a:ext cx="471487" cy="0"/>
          </a:xfrm>
          <a:custGeom>
            <a:avLst/>
            <a:gdLst>
              <a:gd name="T0" fmla="*/ 0 w 471170"/>
              <a:gd name="T1" fmla="*/ 471629 w 471170"/>
              <a:gd name="T2" fmla="*/ 0 60000 65536"/>
              <a:gd name="T3" fmla="*/ 0 60000 65536"/>
            </a:gdLst>
            <a:ahLst/>
            <a:cxnLst>
              <a:cxn ang="T2">
                <a:pos x="T0" y="0"/>
              </a:cxn>
              <a:cxn ang="T3">
                <a:pos x="T1" y="0"/>
              </a:cxn>
            </a:cxnLst>
            <a:rect l="0" t="0" r="r" b="b"/>
            <a:pathLst>
              <a:path w="471170">
                <a:moveTo>
                  <a:pt x="0" y="0"/>
                </a:moveTo>
                <a:lnTo>
                  <a:pt x="470995"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6" name="object 7">
            <a:extLst>
              <a:ext uri="{FF2B5EF4-FFF2-40B4-BE49-F238E27FC236}">
                <a16:creationId xmlns:a16="http://schemas.microsoft.com/office/drawing/2014/main" id="{AD3EBBA9-D443-4EE2-9240-7AAB19031C84}"/>
              </a:ext>
            </a:extLst>
          </p:cNvPr>
          <p:cNvSpPr txBox="1"/>
          <p:nvPr/>
        </p:nvSpPr>
        <p:spPr>
          <a:xfrm>
            <a:off x="3421820" y="2330847"/>
            <a:ext cx="2159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Times New Roman" panose="02020603050405020304"/>
                <a:ea typeface="宋体" panose="02010600030101010101" pitchFamily="2" charset="-122"/>
                <a:cs typeface="Times New Roman" panose="02020603050405020304"/>
              </a:rPr>
              <a:t>1</a:t>
            </a:r>
            <a:endParaRPr sz="3000">
              <a:latin typeface="Times New Roman" panose="02020603050405020304"/>
              <a:ea typeface="宋体" panose="02010600030101010101" pitchFamily="2" charset="-122"/>
              <a:cs typeface="Times New Roman" panose="02020603050405020304"/>
            </a:endParaRPr>
          </a:p>
        </p:txBody>
      </p:sp>
      <p:sp>
        <p:nvSpPr>
          <p:cNvPr id="157" name="object 8">
            <a:extLst>
              <a:ext uri="{FF2B5EF4-FFF2-40B4-BE49-F238E27FC236}">
                <a16:creationId xmlns:a16="http://schemas.microsoft.com/office/drawing/2014/main" id="{F6AB4795-CA52-461C-99CB-623E4CCF9F7F}"/>
              </a:ext>
            </a:extLst>
          </p:cNvPr>
          <p:cNvSpPr txBox="1"/>
          <p:nvPr/>
        </p:nvSpPr>
        <p:spPr>
          <a:xfrm>
            <a:off x="4180645" y="2568972"/>
            <a:ext cx="1524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Times New Roman" panose="02020603050405020304"/>
                <a:ea typeface="宋体" panose="02010600030101010101" pitchFamily="2" charset="-122"/>
                <a:cs typeface="Times New Roman" panose="02020603050405020304"/>
              </a:rPr>
              <a:t>)</a:t>
            </a:r>
            <a:endParaRPr sz="3000">
              <a:latin typeface="Times New Roman" panose="02020603050405020304"/>
              <a:ea typeface="宋体" panose="02010600030101010101" pitchFamily="2" charset="-122"/>
              <a:cs typeface="Times New Roman" panose="02020603050405020304"/>
            </a:endParaRPr>
          </a:p>
        </p:txBody>
      </p:sp>
      <p:sp>
        <p:nvSpPr>
          <p:cNvPr id="158" name="object 9">
            <a:extLst>
              <a:ext uri="{FF2B5EF4-FFF2-40B4-BE49-F238E27FC236}">
                <a16:creationId xmlns:a16="http://schemas.microsoft.com/office/drawing/2014/main" id="{8630B515-3E7E-4188-BB7E-2810101D103A}"/>
              </a:ext>
            </a:extLst>
          </p:cNvPr>
          <p:cNvSpPr txBox="1"/>
          <p:nvPr/>
        </p:nvSpPr>
        <p:spPr>
          <a:xfrm>
            <a:off x="3818695" y="2861072"/>
            <a:ext cx="11430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T</a:t>
            </a:r>
            <a:endParaRPr sz="1250">
              <a:latin typeface="Times New Roman" panose="02020603050405020304"/>
              <a:ea typeface="宋体" panose="02010600030101010101" pitchFamily="2" charset="-122"/>
              <a:cs typeface="Times New Roman" panose="02020603050405020304"/>
            </a:endParaRPr>
          </a:p>
        </p:txBody>
      </p:sp>
      <p:sp>
        <p:nvSpPr>
          <p:cNvPr id="159" name="object 10">
            <a:extLst>
              <a:ext uri="{FF2B5EF4-FFF2-40B4-BE49-F238E27FC236}">
                <a16:creationId xmlns:a16="http://schemas.microsoft.com/office/drawing/2014/main" id="{5C8DC8DD-21B6-4968-AB74-E452027CB3B1}"/>
              </a:ext>
            </a:extLst>
          </p:cNvPr>
          <p:cNvSpPr txBox="1"/>
          <p:nvPr/>
        </p:nvSpPr>
        <p:spPr>
          <a:xfrm>
            <a:off x="5433182" y="2861072"/>
            <a:ext cx="11430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T</a:t>
            </a:r>
            <a:endParaRPr sz="1250">
              <a:latin typeface="Times New Roman" panose="02020603050405020304"/>
              <a:ea typeface="宋体" panose="02010600030101010101" pitchFamily="2" charset="-122"/>
              <a:cs typeface="Times New Roman" panose="02020603050405020304"/>
            </a:endParaRPr>
          </a:p>
        </p:txBody>
      </p:sp>
      <p:sp>
        <p:nvSpPr>
          <p:cNvPr id="160" name="object 11">
            <a:extLst>
              <a:ext uri="{FF2B5EF4-FFF2-40B4-BE49-F238E27FC236}">
                <a16:creationId xmlns:a16="http://schemas.microsoft.com/office/drawing/2014/main" id="{EEA60ED4-1085-4E0F-874E-ACFCD95D9DF3}"/>
              </a:ext>
            </a:extLst>
          </p:cNvPr>
          <p:cNvSpPr txBox="1"/>
          <p:nvPr/>
        </p:nvSpPr>
        <p:spPr>
          <a:xfrm>
            <a:off x="4037770" y="3018235"/>
            <a:ext cx="6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i</a:t>
            </a:r>
            <a:endParaRPr sz="1250">
              <a:latin typeface="Times New Roman" panose="02020603050405020304"/>
              <a:ea typeface="宋体" panose="02010600030101010101" pitchFamily="2" charset="-122"/>
              <a:cs typeface="Times New Roman" panose="02020603050405020304"/>
            </a:endParaRPr>
          </a:p>
        </p:txBody>
      </p:sp>
      <p:sp>
        <p:nvSpPr>
          <p:cNvPr id="161" name="object 12">
            <a:extLst>
              <a:ext uri="{FF2B5EF4-FFF2-40B4-BE49-F238E27FC236}">
                <a16:creationId xmlns:a16="http://schemas.microsoft.com/office/drawing/2014/main" id="{17B67D26-BE73-4396-BD93-DA71485D85B8}"/>
              </a:ext>
            </a:extLst>
          </p:cNvPr>
          <p:cNvSpPr txBox="1"/>
          <p:nvPr/>
        </p:nvSpPr>
        <p:spPr>
          <a:xfrm>
            <a:off x="5652257" y="3018235"/>
            <a:ext cx="6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i</a:t>
            </a:r>
            <a:endParaRPr sz="1250">
              <a:latin typeface="Times New Roman" panose="02020603050405020304"/>
              <a:ea typeface="宋体" panose="02010600030101010101" pitchFamily="2" charset="-122"/>
              <a:cs typeface="Times New Roman" panose="02020603050405020304"/>
            </a:endParaRPr>
          </a:p>
        </p:txBody>
      </p:sp>
      <p:sp>
        <p:nvSpPr>
          <p:cNvPr id="162" name="object 13">
            <a:extLst>
              <a:ext uri="{FF2B5EF4-FFF2-40B4-BE49-F238E27FC236}">
                <a16:creationId xmlns:a16="http://schemas.microsoft.com/office/drawing/2014/main" id="{A99CF310-E2F2-4825-9CE2-EB45D8E132AD}"/>
              </a:ext>
            </a:extLst>
          </p:cNvPr>
          <p:cNvSpPr txBox="1"/>
          <p:nvPr/>
        </p:nvSpPr>
        <p:spPr>
          <a:xfrm>
            <a:off x="1589845" y="2346722"/>
            <a:ext cx="134937"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5" dirty="0">
                <a:latin typeface="Times New Roman" panose="02020603050405020304"/>
                <a:ea typeface="宋体" panose="02010600030101010101" pitchFamily="2" charset="-122"/>
                <a:cs typeface="Times New Roman" panose="02020603050405020304"/>
              </a:rPr>
              <a:t>n</a:t>
            </a:r>
            <a:endParaRPr sz="1700">
              <a:latin typeface="Times New Roman" panose="02020603050405020304"/>
              <a:ea typeface="宋体" panose="02010600030101010101" pitchFamily="2" charset="-122"/>
              <a:cs typeface="Times New Roman" panose="02020603050405020304"/>
            </a:endParaRPr>
          </a:p>
        </p:txBody>
      </p:sp>
      <p:sp>
        <p:nvSpPr>
          <p:cNvPr id="163" name="object 14">
            <a:extLst>
              <a:ext uri="{FF2B5EF4-FFF2-40B4-BE49-F238E27FC236}">
                <a16:creationId xmlns:a16="http://schemas.microsoft.com/office/drawing/2014/main" id="{8634E2B5-1A69-4043-859B-C5928DAFE4DD}"/>
              </a:ext>
            </a:extLst>
          </p:cNvPr>
          <p:cNvSpPr txBox="1"/>
          <p:nvPr/>
        </p:nvSpPr>
        <p:spPr>
          <a:xfrm>
            <a:off x="2418520" y="2832497"/>
            <a:ext cx="87312"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endParaRPr sz="1700">
              <a:latin typeface="Times New Roman" panose="02020603050405020304"/>
              <a:ea typeface="宋体" panose="02010600030101010101" pitchFamily="2" charset="-122"/>
              <a:cs typeface="Times New Roman" panose="02020603050405020304"/>
            </a:endParaRPr>
          </a:p>
        </p:txBody>
      </p:sp>
      <p:sp>
        <p:nvSpPr>
          <p:cNvPr id="164" name="object 15">
            <a:extLst>
              <a:ext uri="{FF2B5EF4-FFF2-40B4-BE49-F238E27FC236}">
                <a16:creationId xmlns:a16="http://schemas.microsoft.com/office/drawing/2014/main" id="{BE0538C6-B032-43DB-9A7F-3D023D9438E7}"/>
              </a:ext>
            </a:extLst>
          </p:cNvPr>
          <p:cNvSpPr txBox="1"/>
          <p:nvPr/>
        </p:nvSpPr>
        <p:spPr>
          <a:xfrm>
            <a:off x="6141207" y="2832497"/>
            <a:ext cx="87313"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endParaRPr sz="1700">
              <a:latin typeface="Times New Roman" panose="02020603050405020304"/>
              <a:ea typeface="宋体" panose="02010600030101010101" pitchFamily="2" charset="-122"/>
              <a:cs typeface="Times New Roman" panose="02020603050405020304"/>
            </a:endParaRPr>
          </a:p>
        </p:txBody>
      </p:sp>
      <p:sp>
        <p:nvSpPr>
          <p:cNvPr id="165" name="object 16">
            <a:extLst>
              <a:ext uri="{FF2B5EF4-FFF2-40B4-BE49-F238E27FC236}">
                <a16:creationId xmlns:a16="http://schemas.microsoft.com/office/drawing/2014/main" id="{8E3DA277-0A11-481E-B5E2-DD5B77115BC0}"/>
              </a:ext>
            </a:extLst>
          </p:cNvPr>
          <p:cNvSpPr txBox="1"/>
          <p:nvPr/>
        </p:nvSpPr>
        <p:spPr>
          <a:xfrm>
            <a:off x="2670932" y="4815285"/>
            <a:ext cx="87313"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endParaRPr sz="1700">
              <a:latin typeface="Times New Roman" panose="02020603050405020304"/>
              <a:ea typeface="宋体" panose="02010600030101010101" pitchFamily="2" charset="-122"/>
              <a:cs typeface="Times New Roman" panose="02020603050405020304"/>
            </a:endParaRPr>
          </a:p>
        </p:txBody>
      </p:sp>
      <p:sp>
        <p:nvSpPr>
          <p:cNvPr id="166" name="object 17">
            <a:extLst>
              <a:ext uri="{FF2B5EF4-FFF2-40B4-BE49-F238E27FC236}">
                <a16:creationId xmlns:a16="http://schemas.microsoft.com/office/drawing/2014/main" id="{68C6381C-8DE2-4EF9-B762-279A47C52BB0}"/>
              </a:ext>
            </a:extLst>
          </p:cNvPr>
          <p:cNvSpPr txBox="1"/>
          <p:nvPr/>
        </p:nvSpPr>
        <p:spPr>
          <a:xfrm>
            <a:off x="5982457" y="2568972"/>
            <a:ext cx="193675"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i="1" spc="-5" dirty="0">
                <a:latin typeface="Times New Roman" panose="02020603050405020304"/>
                <a:ea typeface="宋体" panose="02010600030101010101" pitchFamily="2" charset="-122"/>
                <a:cs typeface="Times New Roman" panose="02020603050405020304"/>
              </a:rPr>
              <a:t>x</a:t>
            </a:r>
            <a:endParaRPr sz="3000">
              <a:latin typeface="Times New Roman" panose="02020603050405020304"/>
              <a:ea typeface="宋体" panose="02010600030101010101" pitchFamily="2" charset="-122"/>
              <a:cs typeface="Times New Roman" panose="02020603050405020304"/>
            </a:endParaRPr>
          </a:p>
        </p:txBody>
      </p:sp>
      <p:sp>
        <p:nvSpPr>
          <p:cNvPr id="167" name="object 18">
            <a:extLst>
              <a:ext uri="{FF2B5EF4-FFF2-40B4-BE49-F238E27FC236}">
                <a16:creationId xmlns:a16="http://schemas.microsoft.com/office/drawing/2014/main" id="{32CF0F71-81A9-41EA-A094-169FA769D190}"/>
              </a:ext>
            </a:extLst>
          </p:cNvPr>
          <p:cNvSpPr txBox="1"/>
          <p:nvPr/>
        </p:nvSpPr>
        <p:spPr>
          <a:xfrm>
            <a:off x="1972432" y="3699272"/>
            <a:ext cx="420688" cy="49688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150" i="1" spc="-100" dirty="0">
                <a:latin typeface="Symbol" panose="05050102010706020507"/>
                <a:ea typeface="宋体" panose="02010600030101010101" pitchFamily="2" charset="-122"/>
                <a:cs typeface="Symbol" panose="05050102010706020507"/>
              </a:rPr>
              <a:t></a:t>
            </a:r>
            <a:endParaRPr sz="3150">
              <a:latin typeface="Symbol" panose="05050102010706020507"/>
              <a:ea typeface="宋体" panose="02010600030101010101" pitchFamily="2" charset="-122"/>
              <a:cs typeface="Symbol" panose="05050102010706020507"/>
            </a:endParaRPr>
          </a:p>
        </p:txBody>
      </p:sp>
      <p:sp>
        <p:nvSpPr>
          <p:cNvPr id="168" name="object 19">
            <a:extLst>
              <a:ext uri="{FF2B5EF4-FFF2-40B4-BE49-F238E27FC236}">
                <a16:creationId xmlns:a16="http://schemas.microsoft.com/office/drawing/2014/main" id="{98DF32F4-1144-497C-818A-3A52582FF17E}"/>
              </a:ext>
            </a:extLst>
          </p:cNvPr>
          <p:cNvSpPr txBox="1"/>
          <p:nvPr/>
        </p:nvSpPr>
        <p:spPr>
          <a:xfrm>
            <a:off x="4736270" y="2276872"/>
            <a:ext cx="754062" cy="530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6885">
              <a:lnSpc>
                <a:spcPts val="265"/>
              </a:lnSpc>
              <a:defRPr/>
            </a:pPr>
            <a:r>
              <a:rPr sz="1250" i="1" dirty="0">
                <a:latin typeface="Times New Roman" panose="02020603050405020304"/>
                <a:ea typeface="宋体" panose="02010600030101010101" pitchFamily="2" charset="-122"/>
                <a:cs typeface="Times New Roman" panose="02020603050405020304"/>
              </a:rPr>
              <a:t>T</a:t>
            </a:r>
            <a:endParaRPr sz="1250">
              <a:latin typeface="Times New Roman" panose="02020603050405020304"/>
              <a:ea typeface="宋体" panose="02010600030101010101" pitchFamily="2" charset="-122"/>
              <a:cs typeface="Times New Roman" panose="02020603050405020304"/>
            </a:endParaRPr>
          </a:p>
          <a:p>
            <a:pPr marL="12700">
              <a:lnSpc>
                <a:spcPts val="2365"/>
              </a:lnSpc>
              <a:defRPr/>
            </a:pPr>
            <a:r>
              <a:rPr sz="4500" i="1" spc="82" baseline="-26000" dirty="0">
                <a:latin typeface="Times New Roman" panose="02020603050405020304"/>
                <a:ea typeface="宋体" panose="02010600030101010101" pitchFamily="2" charset="-122"/>
                <a:cs typeface="Times New Roman" panose="02020603050405020304"/>
              </a:rPr>
              <a:t>e</a:t>
            </a:r>
            <a:r>
              <a:rPr sz="1700" spc="55" dirty="0">
                <a:latin typeface="Symbol" panose="05050102010706020507"/>
                <a:ea typeface="宋体" panose="02010600030101010101" pitchFamily="2" charset="-122"/>
                <a:cs typeface="Symbol" panose="05050102010706020507"/>
              </a:rPr>
              <a:t></a:t>
            </a:r>
            <a:r>
              <a:rPr sz="1700" spc="55"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w</a:t>
            </a:r>
            <a:r>
              <a:rPr sz="1700" i="1" spc="130"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x</a:t>
            </a:r>
            <a:r>
              <a:rPr sz="1875" i="1" spc="-30" baseline="-20000" dirty="0">
                <a:latin typeface="Times New Roman" panose="02020603050405020304"/>
                <a:ea typeface="宋体" panose="02010600030101010101" pitchFamily="2" charset="-122"/>
                <a:cs typeface="Times New Roman" panose="02020603050405020304"/>
              </a:rPr>
              <a:t>i</a:t>
            </a:r>
            <a:endParaRPr sz="1875" baseline="-20000">
              <a:latin typeface="Times New Roman" panose="02020603050405020304"/>
              <a:ea typeface="宋体" panose="02010600030101010101" pitchFamily="2" charset="-122"/>
              <a:cs typeface="Times New Roman" panose="02020603050405020304"/>
            </a:endParaRPr>
          </a:p>
        </p:txBody>
      </p:sp>
      <p:sp>
        <p:nvSpPr>
          <p:cNvPr id="169" name="object 20">
            <a:extLst>
              <a:ext uri="{FF2B5EF4-FFF2-40B4-BE49-F238E27FC236}">
                <a16:creationId xmlns:a16="http://schemas.microsoft.com/office/drawing/2014/main" id="{5A2F0812-9A2E-4641-A94E-2E4936DB7EC4}"/>
              </a:ext>
            </a:extLst>
          </p:cNvPr>
          <p:cNvSpPr txBox="1"/>
          <p:nvPr/>
        </p:nvSpPr>
        <p:spPr>
          <a:xfrm>
            <a:off x="3536120" y="2903935"/>
            <a:ext cx="53340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15" dirty="0">
                <a:latin typeface="Symbol" panose="05050102010706020507"/>
                <a:ea typeface="宋体" panose="02010600030101010101" pitchFamily="2" charset="-122"/>
                <a:cs typeface="Symbol" panose="05050102010706020507"/>
              </a:rPr>
              <a:t></a:t>
            </a:r>
            <a:r>
              <a:rPr sz="1700" spc="15"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w</a:t>
            </a:r>
            <a:r>
              <a:rPr sz="1700" i="1" spc="160" dirty="0">
                <a:latin typeface="Times New Roman" panose="02020603050405020304"/>
                <a:ea typeface="宋体" panose="02010600030101010101" pitchFamily="2" charset="-122"/>
                <a:cs typeface="Times New Roman" panose="02020603050405020304"/>
              </a:rPr>
              <a:t> </a:t>
            </a:r>
            <a:r>
              <a:rPr sz="1700" i="1" spc="15" dirty="0">
                <a:latin typeface="Times New Roman" panose="02020603050405020304"/>
                <a:ea typeface="宋体" panose="02010600030101010101" pitchFamily="2" charset="-122"/>
                <a:cs typeface="Times New Roman" panose="02020603050405020304"/>
              </a:rPr>
              <a:t>x</a:t>
            </a:r>
            <a:endParaRPr sz="1700">
              <a:latin typeface="Times New Roman" panose="02020603050405020304"/>
              <a:ea typeface="宋体" panose="02010600030101010101" pitchFamily="2" charset="-122"/>
              <a:cs typeface="Times New Roman" panose="02020603050405020304"/>
            </a:endParaRPr>
          </a:p>
        </p:txBody>
      </p:sp>
      <p:sp>
        <p:nvSpPr>
          <p:cNvPr id="170" name="object 21">
            <a:extLst>
              <a:ext uri="{FF2B5EF4-FFF2-40B4-BE49-F238E27FC236}">
                <a16:creationId xmlns:a16="http://schemas.microsoft.com/office/drawing/2014/main" id="{AB0233DA-0B45-476D-8D0E-CC708AB4D9CB}"/>
              </a:ext>
            </a:extLst>
          </p:cNvPr>
          <p:cNvSpPr txBox="1"/>
          <p:nvPr/>
        </p:nvSpPr>
        <p:spPr>
          <a:xfrm>
            <a:off x="5150607" y="2903935"/>
            <a:ext cx="53340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15" dirty="0">
                <a:latin typeface="Symbol" panose="05050102010706020507"/>
                <a:ea typeface="宋体" panose="02010600030101010101" pitchFamily="2" charset="-122"/>
                <a:cs typeface="Symbol" panose="05050102010706020507"/>
              </a:rPr>
              <a:t></a:t>
            </a:r>
            <a:r>
              <a:rPr sz="1700" spc="15"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w</a:t>
            </a:r>
            <a:r>
              <a:rPr sz="1700" i="1" spc="155" dirty="0">
                <a:latin typeface="Times New Roman" panose="02020603050405020304"/>
                <a:ea typeface="宋体" panose="02010600030101010101" pitchFamily="2" charset="-122"/>
                <a:cs typeface="Times New Roman" panose="02020603050405020304"/>
              </a:rPr>
              <a:t> </a:t>
            </a:r>
            <a:r>
              <a:rPr sz="1700" i="1" spc="15" dirty="0">
                <a:latin typeface="Times New Roman" panose="02020603050405020304"/>
                <a:ea typeface="宋体" panose="02010600030101010101" pitchFamily="2" charset="-122"/>
                <a:cs typeface="Times New Roman" panose="02020603050405020304"/>
              </a:rPr>
              <a:t>x</a:t>
            </a:r>
            <a:endParaRPr sz="1700">
              <a:latin typeface="Times New Roman" panose="02020603050405020304"/>
              <a:ea typeface="宋体" panose="02010600030101010101" pitchFamily="2" charset="-122"/>
              <a:cs typeface="Times New Roman" panose="02020603050405020304"/>
            </a:endParaRPr>
          </a:p>
        </p:txBody>
      </p:sp>
      <p:sp>
        <p:nvSpPr>
          <p:cNvPr id="171" name="object 22">
            <a:extLst>
              <a:ext uri="{FF2B5EF4-FFF2-40B4-BE49-F238E27FC236}">
                <a16:creationId xmlns:a16="http://schemas.microsoft.com/office/drawing/2014/main" id="{1D97EF1C-1DE3-4B7B-953E-575AB36EF91B}"/>
              </a:ext>
            </a:extLst>
          </p:cNvPr>
          <p:cNvSpPr txBox="1"/>
          <p:nvPr/>
        </p:nvSpPr>
        <p:spPr>
          <a:xfrm>
            <a:off x="1505707" y="3096022"/>
            <a:ext cx="315913"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05" dirty="0">
                <a:latin typeface="Times New Roman" panose="02020603050405020304"/>
                <a:ea typeface="宋体" panose="02010600030101010101" pitchFamily="2" charset="-122"/>
                <a:cs typeface="Times New Roman" panose="02020603050405020304"/>
              </a:rPr>
              <a:t>i</a:t>
            </a:r>
            <a:r>
              <a:rPr sz="1700" spc="-110" dirty="0">
                <a:latin typeface="Symbol" panose="05050102010706020507"/>
                <a:ea typeface="宋体" panose="02010600030101010101" pitchFamily="2" charset="-122"/>
                <a:cs typeface="Symbol" panose="05050102010706020507"/>
              </a:rPr>
              <a:t></a:t>
            </a:r>
            <a:r>
              <a:rPr sz="1700" spc="15" dirty="0">
                <a:latin typeface="Times New Roman" panose="02020603050405020304"/>
                <a:ea typeface="宋体" panose="02010600030101010101" pitchFamily="2" charset="-122"/>
                <a:cs typeface="Times New Roman" panose="02020603050405020304"/>
              </a:rPr>
              <a:t>1</a:t>
            </a:r>
            <a:endParaRPr sz="1700">
              <a:latin typeface="Times New Roman" panose="02020603050405020304"/>
              <a:ea typeface="宋体" panose="02010600030101010101" pitchFamily="2" charset="-122"/>
              <a:cs typeface="Times New Roman" panose="02020603050405020304"/>
            </a:endParaRPr>
          </a:p>
        </p:txBody>
      </p:sp>
      <p:sp>
        <p:nvSpPr>
          <p:cNvPr id="172" name="object 23">
            <a:extLst>
              <a:ext uri="{FF2B5EF4-FFF2-40B4-BE49-F238E27FC236}">
                <a16:creationId xmlns:a16="http://schemas.microsoft.com/office/drawing/2014/main" id="{5DE19539-83B2-4009-B665-5B06AA5955EB}"/>
              </a:ext>
            </a:extLst>
          </p:cNvPr>
          <p:cNvSpPr txBox="1"/>
          <p:nvPr/>
        </p:nvSpPr>
        <p:spPr>
          <a:xfrm>
            <a:off x="376995" y="2330847"/>
            <a:ext cx="442912"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E</a:t>
            </a:r>
            <a:endParaRPr sz="3000">
              <a:latin typeface="Times New Roman" panose="02020603050405020304"/>
              <a:ea typeface="宋体" panose="02010600030101010101" pitchFamily="2" charset="-122"/>
              <a:cs typeface="Times New Roman" panose="02020603050405020304"/>
            </a:endParaRPr>
          </a:p>
        </p:txBody>
      </p:sp>
      <p:sp>
        <p:nvSpPr>
          <p:cNvPr id="173" name="object 24">
            <a:extLst>
              <a:ext uri="{FF2B5EF4-FFF2-40B4-BE49-F238E27FC236}">
                <a16:creationId xmlns:a16="http://schemas.microsoft.com/office/drawing/2014/main" id="{44C11D0D-15F7-4A8E-AF42-E914B915C5EF}"/>
              </a:ext>
            </a:extLst>
          </p:cNvPr>
          <p:cNvSpPr txBox="1"/>
          <p:nvPr/>
        </p:nvSpPr>
        <p:spPr>
          <a:xfrm>
            <a:off x="929445" y="2568972"/>
            <a:ext cx="528637"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Symbol" panose="05050102010706020507"/>
                <a:ea typeface="宋体" panose="02010600030101010101" pitchFamily="2" charset="-122"/>
                <a:cs typeface="Symbol" panose="05050102010706020507"/>
              </a:rPr>
              <a:t></a:t>
            </a:r>
            <a:r>
              <a:rPr sz="3000" spc="-170" dirty="0">
                <a:latin typeface="Times New Roman" panose="02020603050405020304"/>
                <a:ea typeface="宋体" panose="02010600030101010101" pitchFamily="2" charset="-122"/>
                <a:cs typeface="Times New Roman" panose="02020603050405020304"/>
              </a:rPr>
              <a:t> </a:t>
            </a:r>
            <a:r>
              <a:rPr sz="3000" spc="-5"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174" name="object 25">
            <a:extLst>
              <a:ext uri="{FF2B5EF4-FFF2-40B4-BE49-F238E27FC236}">
                <a16:creationId xmlns:a16="http://schemas.microsoft.com/office/drawing/2014/main" id="{B11B6736-8362-43A6-A96A-A1A5AED7072D}"/>
              </a:ext>
            </a:extLst>
          </p:cNvPr>
          <p:cNvSpPr txBox="1"/>
          <p:nvPr/>
        </p:nvSpPr>
        <p:spPr>
          <a:xfrm>
            <a:off x="1889882" y="2568972"/>
            <a:ext cx="935038"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711835" algn="l"/>
              </a:tabLst>
              <a:defRPr/>
            </a:pPr>
            <a:r>
              <a:rPr sz="3000" spc="-5" dirty="0">
                <a:latin typeface="Times New Roman" panose="02020603050405020304"/>
                <a:ea typeface="宋体" panose="02010600030101010101" pitchFamily="2" charset="-122"/>
                <a:cs typeface="Times New Roman" panose="02020603050405020304"/>
              </a:rPr>
              <a:t>2(</a:t>
            </a:r>
            <a:r>
              <a:rPr sz="3000" spc="-38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y</a:t>
            </a:r>
            <a:r>
              <a:rPr sz="3000" i="1" dirty="0">
                <a:latin typeface="Times New Roman" panose="02020603050405020304"/>
                <a:ea typeface="宋体" panose="02010600030101010101" pitchFamily="2" charset="-122"/>
                <a:cs typeface="Times New Roman" panose="02020603050405020304"/>
              </a:rPr>
              <a:t>	</a:t>
            </a:r>
            <a:r>
              <a:rPr sz="3000" spc="-5"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175" name="object 26">
            <a:extLst>
              <a:ext uri="{FF2B5EF4-FFF2-40B4-BE49-F238E27FC236}">
                <a16:creationId xmlns:a16="http://schemas.microsoft.com/office/drawing/2014/main" id="{97461A9D-60A6-44F7-9BA7-272E2118CFF2}"/>
              </a:ext>
            </a:extLst>
          </p:cNvPr>
          <p:cNvSpPr txBox="1"/>
          <p:nvPr/>
        </p:nvSpPr>
        <p:spPr>
          <a:xfrm>
            <a:off x="380170" y="2864247"/>
            <a:ext cx="4635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w</a:t>
            </a:r>
            <a:endParaRPr sz="3000">
              <a:latin typeface="Times New Roman" panose="02020603050405020304"/>
              <a:ea typeface="宋体" panose="02010600030101010101" pitchFamily="2" charset="-122"/>
              <a:cs typeface="Times New Roman" panose="02020603050405020304"/>
            </a:endParaRPr>
          </a:p>
        </p:txBody>
      </p:sp>
      <p:sp>
        <p:nvSpPr>
          <p:cNvPr id="176" name="object 27">
            <a:extLst>
              <a:ext uri="{FF2B5EF4-FFF2-40B4-BE49-F238E27FC236}">
                <a16:creationId xmlns:a16="http://schemas.microsoft.com/office/drawing/2014/main" id="{993B4B1C-0213-4B82-B2B3-47433AB2FB80}"/>
              </a:ext>
            </a:extLst>
          </p:cNvPr>
          <p:cNvSpPr txBox="1"/>
          <p:nvPr/>
        </p:nvSpPr>
        <p:spPr>
          <a:xfrm>
            <a:off x="2855082" y="2915047"/>
            <a:ext cx="693738"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120" dirty="0">
                <a:latin typeface="Times New Roman" panose="02020603050405020304"/>
                <a:ea typeface="宋体" panose="02010600030101010101" pitchFamily="2" charset="-122"/>
                <a:cs typeface="Times New Roman" panose="02020603050405020304"/>
              </a:rPr>
              <a:t>1</a:t>
            </a:r>
            <a:r>
              <a:rPr sz="3000" spc="120" dirty="0">
                <a:latin typeface="Symbol" panose="05050102010706020507"/>
                <a:ea typeface="宋体" panose="02010600030101010101" pitchFamily="2" charset="-122"/>
                <a:cs typeface="Symbol" panose="05050102010706020507"/>
              </a:rPr>
              <a:t></a:t>
            </a:r>
            <a:r>
              <a:rPr sz="3000" spc="-31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e</a:t>
            </a:r>
            <a:endParaRPr sz="3000">
              <a:latin typeface="Times New Roman" panose="02020603050405020304"/>
              <a:ea typeface="宋体" panose="02010600030101010101" pitchFamily="2" charset="-122"/>
              <a:cs typeface="Times New Roman" panose="02020603050405020304"/>
            </a:endParaRPr>
          </a:p>
        </p:txBody>
      </p:sp>
      <p:sp>
        <p:nvSpPr>
          <p:cNvPr id="177" name="object 28">
            <a:extLst>
              <a:ext uri="{FF2B5EF4-FFF2-40B4-BE49-F238E27FC236}">
                <a16:creationId xmlns:a16="http://schemas.microsoft.com/office/drawing/2014/main" id="{2587FC65-4EA1-4F19-9E5E-72F1428EEAFC}"/>
              </a:ext>
            </a:extLst>
          </p:cNvPr>
          <p:cNvSpPr txBox="1"/>
          <p:nvPr/>
        </p:nvSpPr>
        <p:spPr>
          <a:xfrm>
            <a:off x="4374320" y="2915047"/>
            <a:ext cx="15430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1402715" algn="l"/>
              </a:tabLst>
              <a:defRPr/>
            </a:pPr>
            <a:r>
              <a:rPr sz="3000" spc="-254" dirty="0">
                <a:latin typeface="Times New Roman" panose="02020603050405020304"/>
                <a:ea typeface="宋体" panose="02010600030101010101" pitchFamily="2" charset="-122"/>
                <a:cs typeface="Times New Roman" panose="02020603050405020304"/>
              </a:rPr>
              <a:t>(</a:t>
            </a:r>
            <a:r>
              <a:rPr sz="3000" spc="250" dirty="0">
                <a:latin typeface="Times New Roman" panose="02020603050405020304"/>
                <a:ea typeface="宋体" panose="02010600030101010101" pitchFamily="2" charset="-122"/>
                <a:cs typeface="Times New Roman" panose="02020603050405020304"/>
              </a:rPr>
              <a:t>1</a:t>
            </a:r>
            <a:r>
              <a:rPr sz="3000" spc="-5" dirty="0">
                <a:latin typeface="Symbol" panose="05050102010706020507"/>
                <a:ea typeface="宋体" panose="02010600030101010101" pitchFamily="2" charset="-122"/>
                <a:cs typeface="Symbol" panose="05050102010706020507"/>
              </a:rPr>
              <a:t></a:t>
            </a:r>
            <a:r>
              <a:rPr sz="3000" spc="-22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e</a:t>
            </a:r>
            <a:r>
              <a:rPr sz="3000" i="1" dirty="0">
                <a:latin typeface="Times New Roman" panose="02020603050405020304"/>
                <a:ea typeface="宋体" panose="02010600030101010101" pitchFamily="2" charset="-122"/>
                <a:cs typeface="Times New Roman" panose="02020603050405020304"/>
              </a:rPr>
              <a:t>	</a:t>
            </a:r>
            <a:r>
              <a:rPr sz="3000" spc="-5" dirty="0">
                <a:latin typeface="Times New Roman" panose="02020603050405020304"/>
                <a:ea typeface="宋体" panose="02010600030101010101" pitchFamily="2" charset="-122"/>
                <a:cs typeface="Times New Roman" panose="02020603050405020304"/>
              </a:rPr>
              <a:t>)</a:t>
            </a:r>
            <a:endParaRPr sz="3000">
              <a:latin typeface="Times New Roman" panose="02020603050405020304"/>
              <a:ea typeface="宋体" panose="02010600030101010101" pitchFamily="2" charset="-122"/>
              <a:cs typeface="Times New Roman" panose="02020603050405020304"/>
            </a:endParaRPr>
          </a:p>
        </p:txBody>
      </p:sp>
      <p:sp>
        <p:nvSpPr>
          <p:cNvPr id="178" name="object 29">
            <a:extLst>
              <a:ext uri="{FF2B5EF4-FFF2-40B4-BE49-F238E27FC236}">
                <a16:creationId xmlns:a16="http://schemas.microsoft.com/office/drawing/2014/main" id="{CA32075C-4972-4C84-8F73-41B21B5BF9EA}"/>
              </a:ext>
            </a:extLst>
          </p:cNvPr>
          <p:cNvSpPr txBox="1"/>
          <p:nvPr/>
        </p:nvSpPr>
        <p:spPr>
          <a:xfrm>
            <a:off x="2347082" y="3480197"/>
            <a:ext cx="442913"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E</a:t>
            </a:r>
            <a:endParaRPr sz="3000">
              <a:latin typeface="Times New Roman" panose="02020603050405020304"/>
              <a:ea typeface="宋体" panose="02010600030101010101" pitchFamily="2" charset="-122"/>
              <a:cs typeface="Times New Roman" panose="02020603050405020304"/>
            </a:endParaRPr>
          </a:p>
        </p:txBody>
      </p:sp>
      <p:sp>
        <p:nvSpPr>
          <p:cNvPr id="179" name="object 30">
            <a:extLst>
              <a:ext uri="{FF2B5EF4-FFF2-40B4-BE49-F238E27FC236}">
                <a16:creationId xmlns:a16="http://schemas.microsoft.com/office/drawing/2014/main" id="{7A1635E9-C777-4325-86FC-04524684FF5A}"/>
              </a:ext>
            </a:extLst>
          </p:cNvPr>
          <p:cNvSpPr txBox="1"/>
          <p:nvPr/>
        </p:nvSpPr>
        <p:spPr>
          <a:xfrm>
            <a:off x="359532" y="3546872"/>
            <a:ext cx="1622425" cy="64928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 </a:t>
            </a:r>
            <a:r>
              <a:rPr sz="1700" spc="-35" dirty="0">
                <a:latin typeface="Symbol" panose="05050102010706020507"/>
                <a:ea typeface="宋体" panose="02010600030101010101" pitchFamily="2" charset="-122"/>
                <a:cs typeface="Symbol" panose="05050102010706020507"/>
              </a:rPr>
              <a:t></a:t>
            </a:r>
            <a:r>
              <a:rPr sz="1700" spc="-35" dirty="0">
                <a:latin typeface="Times New Roman" panose="02020603050405020304"/>
                <a:ea typeface="宋体" panose="02010600030101010101" pitchFamily="2" charset="-122"/>
                <a:cs typeface="Times New Roman" panose="02020603050405020304"/>
              </a:rPr>
              <a:t>1  </a:t>
            </a:r>
            <a:r>
              <a:rPr sz="4500" spc="-7" baseline="-25000" dirty="0">
                <a:latin typeface="Symbol" panose="05050102010706020507"/>
                <a:ea typeface="宋体" panose="02010600030101010101" pitchFamily="2" charset="-122"/>
                <a:cs typeface="Symbol" panose="05050102010706020507"/>
              </a:rPr>
              <a:t></a:t>
            </a:r>
            <a:r>
              <a:rPr sz="4500" spc="-7" baseline="-25000" dirty="0">
                <a:latin typeface="Times New Roman" panose="02020603050405020304"/>
                <a:ea typeface="宋体" panose="02010600030101010101" pitchFamily="2" charset="-122"/>
                <a:cs typeface="Times New Roman" panose="02020603050405020304"/>
              </a:rPr>
              <a:t> </a:t>
            </a: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a:t>
            </a:r>
            <a:r>
              <a:rPr sz="1700" i="1" spc="170" dirty="0">
                <a:latin typeface="Times New Roman" panose="02020603050405020304"/>
                <a:ea typeface="宋体" panose="02010600030101010101" pitchFamily="2" charset="-122"/>
                <a:cs typeface="Times New Roman" panose="02020603050405020304"/>
              </a:rPr>
              <a:t> </a:t>
            </a:r>
            <a:r>
              <a:rPr sz="4500" spc="-7" baseline="-25000" dirty="0">
                <a:latin typeface="Symbol" panose="05050102010706020507"/>
                <a:ea typeface="宋体" panose="02010600030101010101" pitchFamily="2" charset="-122"/>
                <a:cs typeface="Symbol" panose="05050102010706020507"/>
              </a:rPr>
              <a:t></a:t>
            </a:r>
            <a:endParaRPr sz="4500" baseline="-25000">
              <a:latin typeface="Symbol" panose="05050102010706020507"/>
              <a:ea typeface="宋体" panose="02010600030101010101" pitchFamily="2" charset="-122"/>
              <a:cs typeface="Symbol" panose="05050102010706020507"/>
            </a:endParaRPr>
          </a:p>
        </p:txBody>
      </p:sp>
      <p:sp>
        <p:nvSpPr>
          <p:cNvPr id="180" name="object 31">
            <a:extLst>
              <a:ext uri="{FF2B5EF4-FFF2-40B4-BE49-F238E27FC236}">
                <a16:creationId xmlns:a16="http://schemas.microsoft.com/office/drawing/2014/main" id="{D9C857D7-DD87-4661-8E73-4724019FAE6F}"/>
              </a:ext>
            </a:extLst>
          </p:cNvPr>
          <p:cNvSpPr txBox="1"/>
          <p:nvPr/>
        </p:nvSpPr>
        <p:spPr>
          <a:xfrm>
            <a:off x="2350257" y="4013597"/>
            <a:ext cx="4635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w</a:t>
            </a:r>
            <a:endParaRPr sz="3000">
              <a:latin typeface="Times New Roman" panose="02020603050405020304"/>
              <a:ea typeface="宋体" panose="02010600030101010101" pitchFamily="2" charset="-122"/>
              <a:cs typeface="Times New Roman" panose="02020603050405020304"/>
            </a:endParaRPr>
          </a:p>
        </p:txBody>
      </p:sp>
      <p:sp>
        <p:nvSpPr>
          <p:cNvPr id="181" name="object 32">
            <a:extLst>
              <a:ext uri="{FF2B5EF4-FFF2-40B4-BE49-F238E27FC236}">
                <a16:creationId xmlns:a16="http://schemas.microsoft.com/office/drawing/2014/main" id="{2EF0F05A-B074-4BCF-9E8C-65C8E05B47E4}"/>
              </a:ext>
            </a:extLst>
          </p:cNvPr>
          <p:cNvSpPr txBox="1"/>
          <p:nvPr/>
        </p:nvSpPr>
        <p:spPr>
          <a:xfrm>
            <a:off x="988182" y="4532710"/>
            <a:ext cx="1719263" cy="4953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Symbol" panose="05050102010706020507"/>
                <a:ea typeface="宋体" panose="02010600030101010101" pitchFamily="2" charset="-122"/>
                <a:cs typeface="Symbol" panose="05050102010706020507"/>
              </a:rPr>
              <a:t></a:t>
            </a:r>
            <a:r>
              <a:rPr sz="3000" spc="-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w</a:t>
            </a:r>
            <a:r>
              <a:rPr sz="2550" i="1" spc="-7" baseline="44000" dirty="0">
                <a:latin typeface="Times New Roman" panose="02020603050405020304"/>
                <a:ea typeface="宋体" panose="02010600030101010101" pitchFamily="2" charset="-122"/>
                <a:cs typeface="Times New Roman" panose="02020603050405020304"/>
              </a:rPr>
              <a:t>t</a:t>
            </a:r>
            <a:r>
              <a:rPr sz="2550" i="1" spc="577" baseline="44000" dirty="0">
                <a:latin typeface="Times New Roman" panose="02020603050405020304"/>
                <a:ea typeface="宋体" panose="02010600030101010101" pitchFamily="2" charset="-122"/>
                <a:cs typeface="Times New Roman" panose="02020603050405020304"/>
              </a:rPr>
              <a:t> </a:t>
            </a:r>
            <a:r>
              <a:rPr sz="3000" spc="-114" dirty="0">
                <a:latin typeface="Symbol" panose="05050102010706020507"/>
                <a:ea typeface="宋体" panose="02010600030101010101" pitchFamily="2" charset="-122"/>
                <a:cs typeface="Symbol" panose="05050102010706020507"/>
              </a:rPr>
              <a:t></a:t>
            </a:r>
            <a:r>
              <a:rPr sz="3150" i="1" spc="-114" dirty="0">
                <a:latin typeface="Symbol" panose="05050102010706020507"/>
                <a:ea typeface="宋体" panose="02010600030101010101" pitchFamily="2" charset="-122"/>
                <a:cs typeface="Symbol" panose="05050102010706020507"/>
              </a:rPr>
              <a:t></a:t>
            </a:r>
            <a:r>
              <a:rPr sz="3000" i="1" spc="-114" dirty="0">
                <a:latin typeface="Times New Roman" panose="02020603050405020304"/>
                <a:ea typeface="宋体" panose="02010600030101010101" pitchFamily="2" charset="-122"/>
                <a:cs typeface="Times New Roman" panose="02020603050405020304"/>
              </a:rPr>
              <a:t>Ax</a:t>
            </a:r>
            <a:endParaRPr sz="3000">
              <a:latin typeface="Times New Roman" panose="02020603050405020304"/>
              <a:ea typeface="宋体" panose="02010600030101010101" pitchFamily="2" charset="-122"/>
              <a:cs typeface="Times New Roman" panose="02020603050405020304"/>
            </a:endParaRPr>
          </a:p>
        </p:txBody>
      </p:sp>
      <p:sp>
        <p:nvSpPr>
          <p:cNvPr id="182" name="object 33">
            <a:extLst>
              <a:ext uri="{FF2B5EF4-FFF2-40B4-BE49-F238E27FC236}">
                <a16:creationId xmlns:a16="http://schemas.microsoft.com/office/drawing/2014/main" id="{8A8E471D-F641-4112-9FBC-CEC09C7B2517}"/>
              </a:ext>
            </a:extLst>
          </p:cNvPr>
          <p:cNvSpPr txBox="1"/>
          <p:nvPr/>
        </p:nvSpPr>
        <p:spPr>
          <a:xfrm>
            <a:off x="1442207" y="2465785"/>
            <a:ext cx="431800" cy="7112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4500" spc="-5" dirty="0">
                <a:latin typeface="Symbol" panose="05050102010706020507"/>
                <a:ea typeface="宋体" panose="02010600030101010101" pitchFamily="2" charset="-122"/>
                <a:cs typeface="Symbol" panose="05050102010706020507"/>
              </a:rPr>
              <a:t></a:t>
            </a:r>
            <a:endParaRPr sz="4500">
              <a:latin typeface="Symbol" panose="05050102010706020507"/>
              <a:ea typeface="宋体" panose="02010600030101010101" pitchFamily="2" charset="-122"/>
              <a:cs typeface="Symbol" panose="05050102010706020507"/>
            </a:endParaRPr>
          </a:p>
        </p:txBody>
      </p:sp>
      <p:sp>
        <p:nvSpPr>
          <p:cNvPr id="183" name="object 4">
            <a:extLst>
              <a:ext uri="{FF2B5EF4-FFF2-40B4-BE49-F238E27FC236}">
                <a16:creationId xmlns:a16="http://schemas.microsoft.com/office/drawing/2014/main" id="{04BC9036-6B01-47ED-83A5-C5429E4A2809}"/>
              </a:ext>
            </a:extLst>
          </p:cNvPr>
          <p:cNvSpPr/>
          <p:nvPr/>
        </p:nvSpPr>
        <p:spPr>
          <a:xfrm>
            <a:off x="2385182" y="1288579"/>
            <a:ext cx="2492375" cy="0"/>
          </a:xfrm>
          <a:custGeom>
            <a:avLst/>
            <a:gdLst/>
            <a:ahLst/>
            <a:cxnLst/>
            <a:rect l="l" t="t" r="r" b="b"/>
            <a:pathLst>
              <a:path w="2493645">
                <a:moveTo>
                  <a:pt x="0" y="0"/>
                </a:moveTo>
                <a:lnTo>
                  <a:pt x="2493100" y="0"/>
                </a:lnTo>
              </a:path>
            </a:pathLst>
          </a:custGeom>
          <a:ln w="19058">
            <a:solidFill>
              <a:srgbClr val="000000"/>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184" name="object 6">
            <a:extLst>
              <a:ext uri="{FF2B5EF4-FFF2-40B4-BE49-F238E27FC236}">
                <a16:creationId xmlns:a16="http://schemas.microsoft.com/office/drawing/2014/main" id="{29FAC942-2E16-4D0A-8E67-695471958254}"/>
              </a:ext>
            </a:extLst>
          </p:cNvPr>
          <p:cNvSpPr txBox="1"/>
          <p:nvPr/>
        </p:nvSpPr>
        <p:spPr>
          <a:xfrm>
            <a:off x="5023607" y="996479"/>
            <a:ext cx="134938"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185" name="object 10">
            <a:extLst>
              <a:ext uri="{FF2B5EF4-FFF2-40B4-BE49-F238E27FC236}">
                <a16:creationId xmlns:a16="http://schemas.microsoft.com/office/drawing/2014/main" id="{68F6380C-8054-43DD-9BD2-F3CFA62BAC63}"/>
              </a:ext>
            </a:extLst>
          </p:cNvPr>
          <p:cNvSpPr txBox="1"/>
          <p:nvPr/>
        </p:nvSpPr>
        <p:spPr>
          <a:xfrm>
            <a:off x="3523420" y="764704"/>
            <a:ext cx="2159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5" dirty="0">
                <a:solidFill>
                  <a:prstClr val="black"/>
                </a:solidFill>
                <a:latin typeface="Times New Roman" panose="02020603050405020304"/>
                <a:ea typeface="+mn-ea"/>
                <a:cs typeface="Times New Roman" panose="02020603050405020304"/>
              </a:rPr>
              <a:t>1</a:t>
            </a:r>
            <a:endParaRPr sz="3000">
              <a:solidFill>
                <a:prstClr val="black"/>
              </a:solidFill>
              <a:latin typeface="Times New Roman" panose="02020603050405020304"/>
              <a:ea typeface="+mn-ea"/>
              <a:cs typeface="Times New Roman" panose="02020603050405020304"/>
            </a:endParaRPr>
          </a:p>
        </p:txBody>
      </p:sp>
      <p:sp>
        <p:nvSpPr>
          <p:cNvPr id="186" name="object 12">
            <a:extLst>
              <a:ext uri="{FF2B5EF4-FFF2-40B4-BE49-F238E27FC236}">
                <a16:creationId xmlns:a16="http://schemas.microsoft.com/office/drawing/2014/main" id="{6E2B0577-6933-4EDE-8D1A-EC412F040073}"/>
              </a:ext>
            </a:extLst>
          </p:cNvPr>
          <p:cNvSpPr txBox="1"/>
          <p:nvPr/>
        </p:nvSpPr>
        <p:spPr>
          <a:xfrm>
            <a:off x="3386895" y="1401291"/>
            <a:ext cx="133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09600" algn="l"/>
                <a:tab pos="1245870" algn="l"/>
              </a:tabLst>
              <a:defRPr/>
            </a:pPr>
            <a:r>
              <a:rPr sz="1250" dirty="0">
                <a:solidFill>
                  <a:prstClr val="black"/>
                </a:solidFill>
                <a:latin typeface="Times New Roman" panose="02020603050405020304"/>
                <a:ea typeface="+mn-ea"/>
                <a:cs typeface="Times New Roman" panose="02020603050405020304"/>
              </a:rPr>
              <a:t>1 </a:t>
            </a:r>
            <a:r>
              <a:rPr sz="1250" spc="135" dirty="0">
                <a:solidFill>
                  <a:prstClr val="black"/>
                </a:solidFill>
                <a:latin typeface="Times New Roman" panose="02020603050405020304"/>
                <a:ea typeface="+mn-ea"/>
                <a:cs typeface="Times New Roman" panose="02020603050405020304"/>
              </a:rPr>
              <a:t> </a:t>
            </a:r>
            <a:r>
              <a:rPr sz="1250" i="1" spc="65" dirty="0">
                <a:solidFill>
                  <a:prstClr val="black"/>
                </a:solidFill>
                <a:latin typeface="Times New Roman" panose="02020603050405020304"/>
                <a:ea typeface="+mn-ea"/>
                <a:cs typeface="Times New Roman" panose="02020603050405020304"/>
              </a:rPr>
              <a:t>i</a:t>
            </a:r>
            <a:r>
              <a:rPr sz="1250" dirty="0">
                <a:solidFill>
                  <a:prstClr val="black"/>
                </a:solidFill>
                <a:latin typeface="Times New Roman" panose="02020603050405020304"/>
                <a:ea typeface="+mn-ea"/>
                <a:cs typeface="Times New Roman" panose="02020603050405020304"/>
              </a:rPr>
              <a:t>1	2  </a:t>
            </a:r>
            <a:r>
              <a:rPr sz="1250" spc="-80" dirty="0">
                <a:solidFill>
                  <a:prstClr val="black"/>
                </a:solidFill>
                <a:latin typeface="Times New Roman" panose="02020603050405020304"/>
                <a:ea typeface="+mn-ea"/>
                <a:cs typeface="Times New Roman" panose="02020603050405020304"/>
              </a:rPr>
              <a:t> </a:t>
            </a:r>
            <a:r>
              <a:rPr sz="1250" i="1" dirty="0">
                <a:solidFill>
                  <a:prstClr val="black"/>
                </a:solidFill>
                <a:latin typeface="Times New Roman" panose="02020603050405020304"/>
                <a:ea typeface="+mn-ea"/>
                <a:cs typeface="Times New Roman" panose="02020603050405020304"/>
              </a:rPr>
              <a:t>i</a:t>
            </a:r>
            <a:r>
              <a:rPr sz="1250" i="1" spc="-114" dirty="0">
                <a:solidFill>
                  <a:prstClr val="black"/>
                </a:solidFill>
                <a:latin typeface="Times New Roman" panose="02020603050405020304"/>
                <a:ea typeface="+mn-ea"/>
                <a:cs typeface="Times New Roman" panose="02020603050405020304"/>
              </a:rPr>
              <a:t> </a:t>
            </a:r>
            <a:r>
              <a:rPr sz="1250" dirty="0">
                <a:solidFill>
                  <a:prstClr val="black"/>
                </a:solidFill>
                <a:latin typeface="Times New Roman" panose="02020603050405020304"/>
                <a:ea typeface="+mn-ea"/>
                <a:cs typeface="Times New Roman" panose="02020603050405020304"/>
              </a:rPr>
              <a:t>2	0</a:t>
            </a:r>
            <a:endParaRPr sz="1250">
              <a:solidFill>
                <a:prstClr val="black"/>
              </a:solidFill>
              <a:latin typeface="Times New Roman" panose="02020603050405020304"/>
              <a:ea typeface="+mn-ea"/>
              <a:cs typeface="Times New Roman" panose="02020603050405020304"/>
            </a:endParaRPr>
          </a:p>
        </p:txBody>
      </p:sp>
      <p:sp>
        <p:nvSpPr>
          <p:cNvPr id="187" name="object 14">
            <a:extLst>
              <a:ext uri="{FF2B5EF4-FFF2-40B4-BE49-F238E27FC236}">
                <a16:creationId xmlns:a16="http://schemas.microsoft.com/office/drawing/2014/main" id="{10E3464B-77DA-4DC1-951C-673041616FDB}"/>
              </a:ext>
            </a:extLst>
          </p:cNvPr>
          <p:cNvSpPr txBox="1"/>
          <p:nvPr/>
        </p:nvSpPr>
        <p:spPr>
          <a:xfrm>
            <a:off x="1285045" y="780579"/>
            <a:ext cx="136525"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15" dirty="0">
                <a:solidFill>
                  <a:prstClr val="black"/>
                </a:solidFill>
                <a:latin typeface="Times New Roman" panose="02020603050405020304"/>
                <a:ea typeface="+mn-ea"/>
                <a:cs typeface="Times New Roman" panose="02020603050405020304"/>
              </a:rPr>
              <a:t>n</a:t>
            </a:r>
            <a:endParaRPr sz="1700">
              <a:solidFill>
                <a:prstClr val="black"/>
              </a:solidFill>
              <a:latin typeface="Times New Roman" panose="02020603050405020304"/>
              <a:ea typeface="+mn-ea"/>
              <a:cs typeface="Times New Roman" panose="02020603050405020304"/>
            </a:endParaRPr>
          </a:p>
        </p:txBody>
      </p:sp>
      <p:sp>
        <p:nvSpPr>
          <p:cNvPr id="188" name="object 15">
            <a:extLst>
              <a:ext uri="{FF2B5EF4-FFF2-40B4-BE49-F238E27FC236}">
                <a16:creationId xmlns:a16="http://schemas.microsoft.com/office/drawing/2014/main" id="{93DD7F64-660A-46F9-AF91-80A5C7AF1976}"/>
              </a:ext>
            </a:extLst>
          </p:cNvPr>
          <p:cNvSpPr txBox="1"/>
          <p:nvPr/>
        </p:nvSpPr>
        <p:spPr>
          <a:xfrm>
            <a:off x="1918457" y="1266354"/>
            <a:ext cx="87313"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10" dirty="0">
                <a:solidFill>
                  <a:prstClr val="black"/>
                </a:solidFill>
                <a:latin typeface="Times New Roman" panose="02020603050405020304"/>
                <a:ea typeface="+mn-ea"/>
                <a:cs typeface="Times New Roman" panose="02020603050405020304"/>
              </a:rPr>
              <a:t>i</a:t>
            </a:r>
            <a:endParaRPr sz="1700">
              <a:solidFill>
                <a:prstClr val="black"/>
              </a:solidFill>
              <a:latin typeface="Times New Roman" panose="02020603050405020304"/>
              <a:ea typeface="+mn-ea"/>
              <a:cs typeface="Times New Roman" panose="02020603050405020304"/>
            </a:endParaRPr>
          </a:p>
        </p:txBody>
      </p:sp>
      <p:sp>
        <p:nvSpPr>
          <p:cNvPr id="189" name="object 16">
            <a:extLst>
              <a:ext uri="{FF2B5EF4-FFF2-40B4-BE49-F238E27FC236}">
                <a16:creationId xmlns:a16="http://schemas.microsoft.com/office/drawing/2014/main" id="{E9AA8DBA-5823-4128-8A9C-612C099E5752}"/>
              </a:ext>
            </a:extLst>
          </p:cNvPr>
          <p:cNvSpPr txBox="1"/>
          <p:nvPr/>
        </p:nvSpPr>
        <p:spPr>
          <a:xfrm>
            <a:off x="4882320" y="983779"/>
            <a:ext cx="992187" cy="46166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309245" algn="l"/>
              </a:tabLst>
              <a:defRPr/>
            </a:pPr>
            <a:r>
              <a:rPr sz="3000" spc="-5" dirty="0">
                <a:solidFill>
                  <a:prstClr val="black"/>
                </a:solidFill>
                <a:latin typeface="Times New Roman" panose="02020603050405020304"/>
                <a:ea typeface="+mn-ea"/>
                <a:cs typeface="Times New Roman" panose="02020603050405020304"/>
              </a:rPr>
              <a:t>)	</a:t>
            </a:r>
            <a:endParaRPr sz="3000" dirty="0">
              <a:solidFill>
                <a:prstClr val="black"/>
              </a:solidFill>
              <a:latin typeface="Times New Roman" panose="02020603050405020304"/>
              <a:ea typeface="+mn-ea"/>
              <a:cs typeface="Times New Roman" panose="02020603050405020304"/>
            </a:endParaRPr>
          </a:p>
        </p:txBody>
      </p:sp>
      <p:sp>
        <p:nvSpPr>
          <p:cNvPr id="190" name="object 18">
            <a:extLst>
              <a:ext uri="{FF2B5EF4-FFF2-40B4-BE49-F238E27FC236}">
                <a16:creationId xmlns:a16="http://schemas.microsoft.com/office/drawing/2014/main" id="{38EE1A91-BB8F-4685-9200-F8836E87BCE9}"/>
              </a:ext>
            </a:extLst>
          </p:cNvPr>
          <p:cNvSpPr txBox="1"/>
          <p:nvPr/>
        </p:nvSpPr>
        <p:spPr>
          <a:xfrm>
            <a:off x="3034470" y="1286991"/>
            <a:ext cx="1800225"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88340" algn="l"/>
                <a:tab pos="1327150" algn="l"/>
              </a:tabLst>
              <a:defRPr/>
            </a:pPr>
            <a:r>
              <a:rPr sz="1700" spc="75" dirty="0">
                <a:solidFill>
                  <a:prstClr val="black"/>
                </a:solidFill>
                <a:latin typeface="Symbol" panose="05050102010706020507"/>
                <a:ea typeface="+mn-ea"/>
                <a:cs typeface="Symbol" panose="05050102010706020507"/>
              </a:rPr>
              <a:t></a:t>
            </a:r>
            <a:r>
              <a:rPr sz="1700" spc="75" dirty="0">
                <a:solidFill>
                  <a:prstClr val="black"/>
                </a:solidFill>
                <a:latin typeface="Times New Roman" panose="02020603050405020304"/>
                <a:ea typeface="+mn-ea"/>
                <a:cs typeface="Times New Roman" panose="02020603050405020304"/>
              </a:rPr>
              <a:t>(</a:t>
            </a:r>
            <a:r>
              <a:rPr sz="1700" spc="-250" dirty="0">
                <a:solidFill>
                  <a:prstClr val="black"/>
                </a:solidFill>
                <a:latin typeface="Times New Roman" panose="02020603050405020304"/>
                <a:ea typeface="+mn-ea"/>
                <a:cs typeface="Times New Roman" panose="02020603050405020304"/>
              </a:rPr>
              <a:t> </a:t>
            </a:r>
            <a:r>
              <a:rPr sz="1700" i="1" spc="20" dirty="0">
                <a:solidFill>
                  <a:prstClr val="black"/>
                </a:solidFill>
                <a:latin typeface="Times New Roman" panose="02020603050405020304"/>
                <a:ea typeface="+mn-ea"/>
                <a:cs typeface="Times New Roman" panose="02020603050405020304"/>
              </a:rPr>
              <a:t>w</a:t>
            </a:r>
            <a:r>
              <a:rPr sz="1700" i="1" spc="30"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65"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95" dirty="0">
                <a:solidFill>
                  <a:prstClr val="black"/>
                </a:solidFill>
                <a:latin typeface="Times New Roman" panose="02020603050405020304"/>
                <a:ea typeface="+mn-ea"/>
                <a:cs typeface="Times New Roman" panose="02020603050405020304"/>
              </a:rPr>
              <a:t> </a:t>
            </a:r>
            <a:r>
              <a:rPr sz="1700" spc="10" dirty="0">
                <a:solidFill>
                  <a:prstClr val="black"/>
                </a:solidFill>
                <a:latin typeface="Times New Roman" panose="02020603050405020304"/>
                <a:ea typeface="+mn-ea"/>
                <a:cs typeface="Times New Roman" panose="02020603050405020304"/>
              </a:rPr>
              <a:t>)</a:t>
            </a:r>
            <a:endParaRPr sz="1700" dirty="0">
              <a:solidFill>
                <a:prstClr val="black"/>
              </a:solidFill>
              <a:latin typeface="Times New Roman" panose="02020603050405020304"/>
              <a:ea typeface="+mn-ea"/>
              <a:cs typeface="Times New Roman" panose="02020603050405020304"/>
            </a:endParaRPr>
          </a:p>
        </p:txBody>
      </p:sp>
      <p:sp>
        <p:nvSpPr>
          <p:cNvPr id="191" name="object 20">
            <a:extLst>
              <a:ext uri="{FF2B5EF4-FFF2-40B4-BE49-F238E27FC236}">
                <a16:creationId xmlns:a16="http://schemas.microsoft.com/office/drawing/2014/main" id="{4053C016-1C1F-4953-AC6E-36B1AF63EC5F}"/>
              </a:ext>
            </a:extLst>
          </p:cNvPr>
          <p:cNvSpPr txBox="1"/>
          <p:nvPr/>
        </p:nvSpPr>
        <p:spPr>
          <a:xfrm>
            <a:off x="508757" y="1002829"/>
            <a:ext cx="57150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i="1" spc="-5" dirty="0">
                <a:solidFill>
                  <a:prstClr val="black"/>
                </a:solidFill>
                <a:latin typeface="Times New Roman" panose="02020603050405020304"/>
                <a:ea typeface="+mn-ea"/>
                <a:cs typeface="Times New Roman" panose="02020603050405020304"/>
              </a:rPr>
              <a:t>E</a:t>
            </a:r>
            <a:r>
              <a:rPr sz="3000" i="1" spc="-25"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192" name="object 21">
            <a:extLst>
              <a:ext uri="{FF2B5EF4-FFF2-40B4-BE49-F238E27FC236}">
                <a16:creationId xmlns:a16="http://schemas.microsoft.com/office/drawing/2014/main" id="{B97FAC0A-B739-4BC3-BB2E-9D12D29398CA}"/>
              </a:ext>
            </a:extLst>
          </p:cNvPr>
          <p:cNvSpPr txBox="1"/>
          <p:nvPr/>
        </p:nvSpPr>
        <p:spPr>
          <a:xfrm>
            <a:off x="1580320" y="1002829"/>
            <a:ext cx="74295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520700" algn="l"/>
              </a:tabLst>
              <a:defRPr/>
            </a:pPr>
            <a:r>
              <a:rPr sz="3000" spc="-5" dirty="0">
                <a:solidFill>
                  <a:prstClr val="black"/>
                </a:solidFill>
                <a:latin typeface="Times New Roman" panose="02020603050405020304"/>
                <a:ea typeface="+mn-ea"/>
                <a:cs typeface="Times New Roman" panose="02020603050405020304"/>
              </a:rPr>
              <a:t>(</a:t>
            </a:r>
            <a:r>
              <a:rPr sz="3000" spc="-390"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y</a:t>
            </a:r>
            <a:r>
              <a:rPr sz="3000" i="1"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193" name="object 22">
            <a:extLst>
              <a:ext uri="{FF2B5EF4-FFF2-40B4-BE49-F238E27FC236}">
                <a16:creationId xmlns:a16="http://schemas.microsoft.com/office/drawing/2014/main" id="{027D36AC-F516-4D61-86C0-175B0C71281E}"/>
              </a:ext>
            </a:extLst>
          </p:cNvPr>
          <p:cNvSpPr txBox="1"/>
          <p:nvPr/>
        </p:nvSpPr>
        <p:spPr>
          <a:xfrm>
            <a:off x="2355020" y="1298104"/>
            <a:ext cx="69215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120" dirty="0">
                <a:solidFill>
                  <a:prstClr val="black"/>
                </a:solidFill>
                <a:latin typeface="Times New Roman" panose="02020603050405020304"/>
                <a:ea typeface="+mn-ea"/>
                <a:cs typeface="Times New Roman" panose="02020603050405020304"/>
              </a:rPr>
              <a:t>1</a:t>
            </a:r>
            <a:r>
              <a:rPr sz="3000" spc="120" dirty="0">
                <a:solidFill>
                  <a:prstClr val="black"/>
                </a:solidFill>
                <a:latin typeface="Symbol" panose="05050102010706020507"/>
                <a:ea typeface="+mn-ea"/>
                <a:cs typeface="Symbol" panose="05050102010706020507"/>
              </a:rPr>
              <a:t></a:t>
            </a:r>
            <a:r>
              <a:rPr sz="3000" spc="-315"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e</a:t>
            </a:r>
            <a:endParaRPr sz="3000" dirty="0">
              <a:solidFill>
                <a:prstClr val="black"/>
              </a:solidFill>
              <a:latin typeface="Times New Roman" panose="02020603050405020304"/>
              <a:ea typeface="+mn-ea"/>
              <a:cs typeface="Times New Roman" panose="02020603050405020304"/>
            </a:endParaRPr>
          </a:p>
        </p:txBody>
      </p:sp>
      <p:sp>
        <p:nvSpPr>
          <p:cNvPr id="194" name="object 26">
            <a:extLst>
              <a:ext uri="{FF2B5EF4-FFF2-40B4-BE49-F238E27FC236}">
                <a16:creationId xmlns:a16="http://schemas.microsoft.com/office/drawing/2014/main" id="{298DC485-C11C-4F6C-8CDB-38D08005023D}"/>
              </a:ext>
            </a:extLst>
          </p:cNvPr>
          <p:cNvSpPr txBox="1"/>
          <p:nvPr/>
        </p:nvSpPr>
        <p:spPr>
          <a:xfrm>
            <a:off x="1137407" y="899641"/>
            <a:ext cx="433388" cy="89768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lnSpc>
                <a:spcPts val="5180"/>
              </a:lnSpc>
              <a:spcBef>
                <a:spcPts val="0"/>
              </a:spcBef>
              <a:spcAft>
                <a:spcPts val="0"/>
              </a:spcAft>
              <a:defRPr/>
            </a:pPr>
            <a:r>
              <a:rPr sz="4500" spc="-5" dirty="0">
                <a:solidFill>
                  <a:prstClr val="black"/>
                </a:solidFill>
                <a:latin typeface="Symbol" panose="05050102010706020507"/>
                <a:ea typeface="+mn-ea"/>
                <a:cs typeface="Symbol" panose="05050102010706020507"/>
              </a:rPr>
              <a:t></a:t>
            </a:r>
            <a:endParaRPr sz="4500" dirty="0">
              <a:solidFill>
                <a:prstClr val="black"/>
              </a:solidFill>
              <a:latin typeface="Symbol" panose="05050102010706020507"/>
              <a:ea typeface="+mn-ea"/>
              <a:cs typeface="Symbol" panose="05050102010706020507"/>
            </a:endParaRPr>
          </a:p>
          <a:p>
            <a:pPr marL="11430" algn="ctr" eaLnBrk="1" fontAlgn="auto" hangingPunct="1">
              <a:lnSpc>
                <a:spcPts val="1820"/>
              </a:lnSpc>
              <a:spcBef>
                <a:spcPts val="0"/>
              </a:spcBef>
              <a:spcAft>
                <a:spcPts val="0"/>
              </a:spcAft>
              <a:defRPr/>
            </a:pPr>
            <a:r>
              <a:rPr sz="1700" i="1" spc="5" dirty="0">
                <a:solidFill>
                  <a:prstClr val="black"/>
                </a:solidFill>
                <a:latin typeface="Times New Roman" panose="02020603050405020304"/>
                <a:ea typeface="+mn-ea"/>
                <a:cs typeface="Times New Roman" panose="02020603050405020304"/>
              </a:rPr>
              <a:t>i</a:t>
            </a:r>
            <a:r>
              <a:rPr sz="1700" spc="5" dirty="0">
                <a:solidFill>
                  <a:prstClr val="black"/>
                </a:solidFill>
                <a:latin typeface="Symbol" panose="05050102010706020507"/>
                <a:ea typeface="+mn-ea"/>
                <a:cs typeface="Symbol" panose="05050102010706020507"/>
              </a:rPr>
              <a:t></a:t>
            </a:r>
            <a:r>
              <a:rPr sz="1700" spc="5" dirty="0">
                <a:solidFill>
                  <a:prstClr val="black"/>
                </a:solidFill>
                <a:latin typeface="Times New Roman" panose="02020603050405020304"/>
                <a:ea typeface="+mn-ea"/>
                <a:cs typeface="Times New Roman" panose="02020603050405020304"/>
              </a:rPr>
              <a:t>1</a:t>
            </a:r>
            <a:endParaRPr sz="1700" dirty="0">
              <a:solidFill>
                <a:prstClr val="black"/>
              </a:solidFill>
              <a:latin typeface="Times New Roman" panose="02020603050405020304"/>
              <a:ea typeface="+mn-ea"/>
              <a:cs typeface="Times New Roman" panose="02020603050405020304"/>
            </a:endParaRPr>
          </a:p>
        </p:txBody>
      </p:sp>
      <p:sp>
        <p:nvSpPr>
          <p:cNvPr id="196" name="object 3">
            <a:extLst>
              <a:ext uri="{FF2B5EF4-FFF2-40B4-BE49-F238E27FC236}">
                <a16:creationId xmlns:a16="http://schemas.microsoft.com/office/drawing/2014/main" id="{2F52F337-E145-4924-8D4D-F661B13B7951}"/>
              </a:ext>
            </a:extLst>
          </p:cNvPr>
          <p:cNvSpPr txBox="1"/>
          <p:nvPr/>
        </p:nvSpPr>
        <p:spPr>
          <a:xfrm>
            <a:off x="5426905" y="3978275"/>
            <a:ext cx="104775"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spc="5" dirty="0">
                <a:latin typeface="Times New Roman" panose="02020603050405020304"/>
                <a:ea typeface="宋体" panose="02010600030101010101" pitchFamily="2" charset="-122"/>
                <a:cs typeface="Times New Roman" panose="02020603050405020304"/>
              </a:rPr>
              <a:t>0</a:t>
            </a:r>
            <a:endParaRPr sz="1250">
              <a:latin typeface="Times New Roman" panose="02020603050405020304"/>
              <a:ea typeface="宋体" panose="02010600030101010101" pitchFamily="2" charset="-122"/>
              <a:cs typeface="Times New Roman" panose="02020603050405020304"/>
            </a:endParaRPr>
          </a:p>
        </p:txBody>
      </p:sp>
      <p:sp>
        <p:nvSpPr>
          <p:cNvPr id="197" name="object 4">
            <a:extLst>
              <a:ext uri="{FF2B5EF4-FFF2-40B4-BE49-F238E27FC236}">
                <a16:creationId xmlns:a16="http://schemas.microsoft.com/office/drawing/2014/main" id="{0E5D3DF8-0673-4BB7-B003-39702E17C3E9}"/>
              </a:ext>
            </a:extLst>
          </p:cNvPr>
          <p:cNvSpPr txBox="1"/>
          <p:nvPr/>
        </p:nvSpPr>
        <p:spPr>
          <a:xfrm>
            <a:off x="5411030" y="4619625"/>
            <a:ext cx="106363"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spc="5" dirty="0">
                <a:latin typeface="Times New Roman" panose="02020603050405020304"/>
                <a:ea typeface="宋体" panose="02010600030101010101" pitchFamily="2" charset="-122"/>
                <a:cs typeface="Times New Roman" panose="02020603050405020304"/>
              </a:rPr>
              <a:t>1</a:t>
            </a:r>
            <a:endParaRPr sz="1250">
              <a:latin typeface="Times New Roman" panose="02020603050405020304"/>
              <a:ea typeface="宋体" panose="02010600030101010101" pitchFamily="2" charset="-122"/>
              <a:cs typeface="Times New Roman" panose="02020603050405020304"/>
            </a:endParaRPr>
          </a:p>
        </p:txBody>
      </p:sp>
      <p:sp>
        <p:nvSpPr>
          <p:cNvPr id="198" name="object 5">
            <a:extLst>
              <a:ext uri="{FF2B5EF4-FFF2-40B4-BE49-F238E27FC236}">
                <a16:creationId xmlns:a16="http://schemas.microsoft.com/office/drawing/2014/main" id="{41E1455F-405F-4CD3-A04A-2B575B7A83CD}"/>
              </a:ext>
            </a:extLst>
          </p:cNvPr>
          <p:cNvSpPr txBox="1"/>
          <p:nvPr/>
        </p:nvSpPr>
        <p:spPr>
          <a:xfrm>
            <a:off x="6755643" y="4619625"/>
            <a:ext cx="106362"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spc="5" dirty="0">
                <a:latin typeface="Times New Roman" panose="02020603050405020304"/>
                <a:ea typeface="宋体" panose="02010600030101010101" pitchFamily="2" charset="-122"/>
                <a:cs typeface="Times New Roman" panose="02020603050405020304"/>
              </a:rPr>
              <a:t>1</a:t>
            </a:r>
            <a:endParaRPr sz="1250">
              <a:latin typeface="Times New Roman" panose="02020603050405020304"/>
              <a:ea typeface="宋体" panose="02010600030101010101" pitchFamily="2" charset="-122"/>
              <a:cs typeface="Times New Roman" panose="02020603050405020304"/>
            </a:endParaRPr>
          </a:p>
        </p:txBody>
      </p:sp>
      <p:sp>
        <p:nvSpPr>
          <p:cNvPr id="199" name="object 6">
            <a:extLst>
              <a:ext uri="{FF2B5EF4-FFF2-40B4-BE49-F238E27FC236}">
                <a16:creationId xmlns:a16="http://schemas.microsoft.com/office/drawing/2014/main" id="{906EE34E-3CF3-4597-9BF1-575BAB3F0232}"/>
              </a:ext>
            </a:extLst>
          </p:cNvPr>
          <p:cNvSpPr txBox="1"/>
          <p:nvPr/>
        </p:nvSpPr>
        <p:spPr>
          <a:xfrm>
            <a:off x="5411030" y="5143500"/>
            <a:ext cx="136525"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20" dirty="0">
                <a:latin typeface="Times New Roman" panose="02020603050405020304"/>
                <a:ea typeface="宋体" panose="02010600030101010101" pitchFamily="2" charset="-122"/>
                <a:cs typeface="Times New Roman" panose="02020603050405020304"/>
              </a:rPr>
              <a:t>2</a:t>
            </a:r>
            <a:endParaRPr sz="1700">
              <a:latin typeface="Times New Roman" panose="02020603050405020304"/>
              <a:ea typeface="宋体" panose="02010600030101010101" pitchFamily="2" charset="-122"/>
              <a:cs typeface="Times New Roman" panose="02020603050405020304"/>
            </a:endParaRPr>
          </a:p>
        </p:txBody>
      </p:sp>
      <p:sp>
        <p:nvSpPr>
          <p:cNvPr id="200" name="object 7">
            <a:extLst>
              <a:ext uri="{FF2B5EF4-FFF2-40B4-BE49-F238E27FC236}">
                <a16:creationId xmlns:a16="http://schemas.microsoft.com/office/drawing/2014/main" id="{A6AD21F3-52E6-4936-B4B4-D3DC83AF48BC}"/>
              </a:ext>
            </a:extLst>
          </p:cNvPr>
          <p:cNvSpPr txBox="1"/>
          <p:nvPr/>
        </p:nvSpPr>
        <p:spPr>
          <a:xfrm>
            <a:off x="6769930" y="4233863"/>
            <a:ext cx="87313"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0" dirty="0">
                <a:latin typeface="Times New Roman" panose="02020603050405020304"/>
                <a:ea typeface="宋体" panose="02010600030101010101" pitchFamily="2" charset="-122"/>
                <a:cs typeface="Times New Roman" panose="02020603050405020304"/>
              </a:rPr>
              <a:t>t</a:t>
            </a:r>
            <a:endParaRPr sz="1700">
              <a:latin typeface="Times New Roman" panose="02020603050405020304"/>
              <a:ea typeface="宋体" panose="02010600030101010101" pitchFamily="2" charset="-122"/>
              <a:cs typeface="Times New Roman" panose="02020603050405020304"/>
            </a:endParaRPr>
          </a:p>
        </p:txBody>
      </p:sp>
      <p:sp>
        <p:nvSpPr>
          <p:cNvPr id="201" name="object 8">
            <a:extLst>
              <a:ext uri="{FF2B5EF4-FFF2-40B4-BE49-F238E27FC236}">
                <a16:creationId xmlns:a16="http://schemas.microsoft.com/office/drawing/2014/main" id="{4D2E230E-643E-4F3F-AF9D-C75375CD11FC}"/>
              </a:ext>
            </a:extLst>
          </p:cNvPr>
          <p:cNvSpPr txBox="1"/>
          <p:nvPr/>
        </p:nvSpPr>
        <p:spPr>
          <a:xfrm>
            <a:off x="8359018" y="4503738"/>
            <a:ext cx="196850"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r>
              <a:rPr sz="1700" spc="20" dirty="0">
                <a:latin typeface="Times New Roman" panose="02020603050405020304"/>
                <a:ea typeface="宋体" panose="02010600030101010101" pitchFamily="2" charset="-122"/>
                <a:cs typeface="Times New Roman" panose="02020603050405020304"/>
              </a:rPr>
              <a:t>1</a:t>
            </a:r>
            <a:endParaRPr sz="1700">
              <a:latin typeface="Times New Roman" panose="02020603050405020304"/>
              <a:ea typeface="宋体" panose="02010600030101010101" pitchFamily="2" charset="-122"/>
              <a:cs typeface="Times New Roman" panose="02020603050405020304"/>
            </a:endParaRPr>
          </a:p>
        </p:txBody>
      </p:sp>
      <p:sp>
        <p:nvSpPr>
          <p:cNvPr id="202" name="object 9">
            <a:extLst>
              <a:ext uri="{FF2B5EF4-FFF2-40B4-BE49-F238E27FC236}">
                <a16:creationId xmlns:a16="http://schemas.microsoft.com/office/drawing/2014/main" id="{522B6FB0-B0AE-4AC4-BA8F-4DAD7E9A8674}"/>
              </a:ext>
            </a:extLst>
          </p:cNvPr>
          <p:cNvSpPr txBox="1">
            <a:spLocks noChangeArrowheads="1"/>
          </p:cNvSpPr>
          <p:nvPr/>
        </p:nvSpPr>
        <p:spPr bwMode="auto">
          <a:xfrm>
            <a:off x="5172905" y="4241800"/>
            <a:ext cx="2809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zh-CN" sz="3000" i="1">
                <a:latin typeface="Times New Roman" panose="02020603050405020304" pitchFamily="18" charset="0"/>
                <a:cs typeface="Times New Roman" panose="02020603050405020304" pitchFamily="18" charset="0"/>
              </a:rPr>
              <a:t>w</a:t>
            </a:r>
            <a:endParaRPr lang="zh-CN" altLang="zh-CN" sz="3000">
              <a:latin typeface="Times New Roman" panose="02020603050405020304" pitchFamily="18" charset="0"/>
              <a:cs typeface="Times New Roman" panose="02020603050405020304" pitchFamily="18" charset="0"/>
            </a:endParaRPr>
          </a:p>
        </p:txBody>
      </p:sp>
      <p:sp>
        <p:nvSpPr>
          <p:cNvPr id="203" name="object 10">
            <a:extLst>
              <a:ext uri="{FF2B5EF4-FFF2-40B4-BE49-F238E27FC236}">
                <a16:creationId xmlns:a16="http://schemas.microsoft.com/office/drawing/2014/main" id="{07B50064-8BB9-4169-A785-E24925F5A3B6}"/>
              </a:ext>
            </a:extLst>
          </p:cNvPr>
          <p:cNvSpPr txBox="1">
            <a:spLocks noChangeArrowheads="1"/>
          </p:cNvSpPr>
          <p:nvPr/>
        </p:nvSpPr>
        <p:spPr bwMode="auto">
          <a:xfrm>
            <a:off x="8179630" y="4813300"/>
            <a:ext cx="1936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zh-CN" sz="3000" i="1">
                <a:latin typeface="Times New Roman" panose="02020603050405020304" pitchFamily="18" charset="0"/>
                <a:cs typeface="Times New Roman" panose="02020603050405020304" pitchFamily="18" charset="0"/>
              </a:rPr>
              <a:t>x</a:t>
            </a:r>
            <a:endParaRPr lang="zh-CN" altLang="zh-CN" sz="3000">
              <a:latin typeface="Times New Roman" panose="02020603050405020304" pitchFamily="18" charset="0"/>
              <a:cs typeface="Times New Roman" panose="02020603050405020304" pitchFamily="18" charset="0"/>
            </a:endParaRPr>
          </a:p>
        </p:txBody>
      </p:sp>
      <p:sp>
        <p:nvSpPr>
          <p:cNvPr id="204" name="object 11">
            <a:extLst>
              <a:ext uri="{FF2B5EF4-FFF2-40B4-BE49-F238E27FC236}">
                <a16:creationId xmlns:a16="http://schemas.microsoft.com/office/drawing/2014/main" id="{690D6510-3C1B-4E77-AC03-86B5B9593746}"/>
              </a:ext>
            </a:extLst>
          </p:cNvPr>
          <p:cNvSpPr txBox="1"/>
          <p:nvPr/>
        </p:nvSpPr>
        <p:spPr>
          <a:xfrm>
            <a:off x="5425318" y="4233863"/>
            <a:ext cx="325437"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0" dirty="0">
                <a:latin typeface="Times New Roman" panose="02020603050405020304"/>
                <a:ea typeface="宋体" panose="02010600030101010101" pitchFamily="2" charset="-122"/>
                <a:cs typeface="Times New Roman" panose="02020603050405020304"/>
              </a:rPr>
              <a:t>t</a:t>
            </a:r>
            <a:r>
              <a:rPr sz="1700" i="1" spc="-360" dirty="0">
                <a:latin typeface="Times New Roman" panose="02020603050405020304"/>
                <a:ea typeface="宋体" panose="02010600030101010101" pitchFamily="2" charset="-122"/>
                <a:cs typeface="Times New Roman" panose="02020603050405020304"/>
              </a:rPr>
              <a:t> </a:t>
            </a:r>
            <a:r>
              <a:rPr sz="1700" spc="-35" dirty="0">
                <a:latin typeface="Symbol" panose="05050102010706020507"/>
                <a:ea typeface="宋体" panose="02010600030101010101" pitchFamily="2" charset="-122"/>
                <a:cs typeface="Symbol" panose="05050102010706020507"/>
              </a:rPr>
              <a:t></a:t>
            </a:r>
            <a:r>
              <a:rPr sz="1700" spc="-35" dirty="0">
                <a:latin typeface="Times New Roman" panose="02020603050405020304"/>
                <a:ea typeface="宋体" panose="02010600030101010101" pitchFamily="2" charset="-122"/>
                <a:cs typeface="Times New Roman" panose="02020603050405020304"/>
              </a:rPr>
              <a:t>1</a:t>
            </a:r>
            <a:endParaRPr sz="1700">
              <a:latin typeface="Times New Roman" panose="02020603050405020304"/>
              <a:ea typeface="宋体" panose="02010600030101010101" pitchFamily="2" charset="-122"/>
              <a:cs typeface="Times New Roman" panose="02020603050405020304"/>
            </a:endParaRPr>
          </a:p>
        </p:txBody>
      </p:sp>
      <p:sp>
        <p:nvSpPr>
          <p:cNvPr id="205" name="object 12">
            <a:extLst>
              <a:ext uri="{FF2B5EF4-FFF2-40B4-BE49-F238E27FC236}">
                <a16:creationId xmlns:a16="http://schemas.microsoft.com/office/drawing/2014/main" id="{29A53371-4F49-4B86-A47F-E9770B9CC5D6}"/>
              </a:ext>
            </a:extLst>
          </p:cNvPr>
          <p:cNvSpPr txBox="1"/>
          <p:nvPr/>
        </p:nvSpPr>
        <p:spPr>
          <a:xfrm>
            <a:off x="4968118" y="3429000"/>
            <a:ext cx="990600" cy="6477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4500" baseline="-22000" dirty="0">
                <a:latin typeface="Symbol" panose="05050102010706020507"/>
                <a:ea typeface="宋体" panose="02010600030101010101" pitchFamily="2" charset="-122"/>
                <a:cs typeface="Symbol" panose="05050102010706020507"/>
              </a:rPr>
              <a:t></a:t>
            </a:r>
            <a:r>
              <a:rPr sz="4500" spc="-839" baseline="-22000" dirty="0">
                <a:latin typeface="Times New Roman" panose="02020603050405020304"/>
                <a:ea typeface="宋体" panose="02010600030101010101" pitchFamily="2" charset="-122"/>
                <a:cs typeface="Times New Roman" panose="02020603050405020304"/>
              </a:rPr>
              <a:t> </a:t>
            </a: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 </a:t>
            </a:r>
            <a:r>
              <a:rPr sz="1700" spc="-35" dirty="0">
                <a:latin typeface="Symbol" panose="05050102010706020507"/>
                <a:ea typeface="宋体" panose="02010600030101010101" pitchFamily="2" charset="-122"/>
                <a:cs typeface="Symbol" panose="05050102010706020507"/>
              </a:rPr>
              <a:t></a:t>
            </a:r>
            <a:r>
              <a:rPr sz="1700" spc="-35" dirty="0">
                <a:latin typeface="Times New Roman" panose="02020603050405020304"/>
                <a:ea typeface="宋体" panose="02010600030101010101" pitchFamily="2" charset="-122"/>
                <a:cs typeface="Times New Roman" panose="02020603050405020304"/>
              </a:rPr>
              <a:t>1 </a:t>
            </a:r>
            <a:r>
              <a:rPr sz="4500" baseline="-22000" dirty="0">
                <a:latin typeface="Symbol" panose="05050102010706020507"/>
                <a:ea typeface="宋体" panose="02010600030101010101" pitchFamily="2" charset="-122"/>
                <a:cs typeface="Symbol" panose="05050102010706020507"/>
              </a:rPr>
              <a:t></a:t>
            </a:r>
            <a:endParaRPr sz="4500" baseline="-22000">
              <a:latin typeface="Symbol" panose="05050102010706020507"/>
              <a:ea typeface="宋体" panose="02010600030101010101" pitchFamily="2" charset="-122"/>
              <a:cs typeface="Symbol" panose="05050102010706020507"/>
            </a:endParaRPr>
          </a:p>
        </p:txBody>
      </p:sp>
      <p:sp>
        <p:nvSpPr>
          <p:cNvPr id="206" name="object 13">
            <a:extLst>
              <a:ext uri="{FF2B5EF4-FFF2-40B4-BE49-F238E27FC236}">
                <a16:creationId xmlns:a16="http://schemas.microsoft.com/office/drawing/2014/main" id="{5BC805A5-8FC0-43B4-A746-A0C690730162}"/>
              </a:ext>
            </a:extLst>
          </p:cNvPr>
          <p:cNvSpPr txBox="1"/>
          <p:nvPr/>
        </p:nvSpPr>
        <p:spPr>
          <a:xfrm>
            <a:off x="6300030" y="3581400"/>
            <a:ext cx="809625" cy="4953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dirty="0">
                <a:latin typeface="Symbol" panose="05050102010706020507"/>
                <a:ea typeface="宋体" panose="02010600030101010101" pitchFamily="2" charset="-122"/>
                <a:cs typeface="Symbol" panose="05050102010706020507"/>
              </a:rPr>
              <a:t></a:t>
            </a:r>
            <a:r>
              <a:rPr sz="3000" dirty="0">
                <a:latin typeface="Times New Roman" panose="02020603050405020304"/>
                <a:ea typeface="宋体" panose="02010600030101010101" pitchFamily="2" charset="-122"/>
                <a:cs typeface="Times New Roman" panose="02020603050405020304"/>
              </a:rPr>
              <a:t> </a:t>
            </a:r>
            <a:r>
              <a:rPr sz="4500" i="1" spc="-7" baseline="-3000" dirty="0">
                <a:latin typeface="Times New Roman" panose="02020603050405020304"/>
                <a:ea typeface="宋体" panose="02010600030101010101" pitchFamily="2" charset="-122"/>
                <a:cs typeface="Times New Roman" panose="02020603050405020304"/>
              </a:rPr>
              <a:t>w</a:t>
            </a:r>
            <a:r>
              <a:rPr sz="2550" i="1" spc="-7" baseline="39000" dirty="0">
                <a:latin typeface="Times New Roman" panose="02020603050405020304"/>
                <a:ea typeface="宋体" panose="02010600030101010101" pitchFamily="2" charset="-122"/>
                <a:cs typeface="Times New Roman" panose="02020603050405020304"/>
              </a:rPr>
              <a:t>t</a:t>
            </a:r>
            <a:r>
              <a:rPr sz="2550" i="1" spc="195" baseline="39000" dirty="0">
                <a:latin typeface="Times New Roman" panose="02020603050405020304"/>
                <a:ea typeface="宋体" panose="02010600030101010101" pitchFamily="2" charset="-122"/>
                <a:cs typeface="Times New Roman" panose="02020603050405020304"/>
              </a:rPr>
              <a:t> </a:t>
            </a:r>
            <a:r>
              <a:rPr sz="3000"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207" name="object 14">
            <a:extLst>
              <a:ext uri="{FF2B5EF4-FFF2-40B4-BE49-F238E27FC236}">
                <a16:creationId xmlns:a16="http://schemas.microsoft.com/office/drawing/2014/main" id="{62207C48-2169-46B3-94D2-2F276EE74429}"/>
              </a:ext>
            </a:extLst>
          </p:cNvPr>
          <p:cNvSpPr txBox="1">
            <a:spLocks noChangeArrowheads="1"/>
          </p:cNvSpPr>
          <p:nvPr/>
        </p:nvSpPr>
        <p:spPr bwMode="auto">
          <a:xfrm>
            <a:off x="7962143" y="3698875"/>
            <a:ext cx="822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315595" algn="l"/>
                <a:tab pos="661670" algn="l"/>
              </a:tabLst>
              <a:defRPr>
                <a:solidFill>
                  <a:schemeClr val="tx1"/>
                </a:solidFill>
                <a:latin typeface="Tahoma" panose="020B0604030504040204" pitchFamily="34" charset="0"/>
                <a:ea typeface="宋体" panose="02010600030101010101" pitchFamily="2" charset="-122"/>
              </a:defRPr>
            </a:lvl1pPr>
            <a:lvl2pPr marL="742950" indent="-285750">
              <a:tabLst>
                <a:tab pos="315595" algn="l"/>
                <a:tab pos="661670" algn="l"/>
              </a:tabLst>
              <a:defRPr>
                <a:solidFill>
                  <a:schemeClr val="tx1"/>
                </a:solidFill>
                <a:latin typeface="Tahoma" panose="020B0604030504040204" pitchFamily="34" charset="0"/>
                <a:ea typeface="宋体" panose="02010600030101010101" pitchFamily="2" charset="-122"/>
              </a:defRPr>
            </a:lvl2pPr>
            <a:lvl3pPr marL="1143000" indent="-228600">
              <a:tabLst>
                <a:tab pos="315595" algn="l"/>
                <a:tab pos="661670" algn="l"/>
              </a:tabLst>
              <a:defRPr>
                <a:solidFill>
                  <a:schemeClr val="tx1"/>
                </a:solidFill>
                <a:latin typeface="Tahoma" panose="020B0604030504040204" pitchFamily="34" charset="0"/>
                <a:ea typeface="宋体" panose="02010600030101010101" pitchFamily="2" charset="-122"/>
              </a:defRPr>
            </a:lvl3pPr>
            <a:lvl4pPr marL="1600200" indent="-228600">
              <a:tabLst>
                <a:tab pos="315595" algn="l"/>
                <a:tab pos="661670" algn="l"/>
              </a:tabLst>
              <a:defRPr>
                <a:solidFill>
                  <a:schemeClr val="tx1"/>
                </a:solidFill>
                <a:latin typeface="Tahoma" panose="020B0604030504040204" pitchFamily="34" charset="0"/>
                <a:ea typeface="宋体" panose="02010600030101010101" pitchFamily="2" charset="-122"/>
              </a:defRPr>
            </a:lvl4pPr>
            <a:lvl5pPr marL="2057400" indent="-228600">
              <a:tabLst>
                <a:tab pos="315595" algn="l"/>
                <a:tab pos="66167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315595" algn="l"/>
                <a:tab pos="66167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315595" algn="l"/>
                <a:tab pos="66167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315595" algn="l"/>
                <a:tab pos="66167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315595" algn="l"/>
                <a:tab pos="66167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4500" baseline="5000">
                <a:latin typeface="Times New Roman" panose="02020603050405020304" pitchFamily="18" charset="0"/>
                <a:cs typeface="Times New Roman" panose="02020603050405020304" pitchFamily="18" charset="0"/>
              </a:rPr>
              <a:t>1	</a:t>
            </a:r>
            <a:r>
              <a:rPr lang="zh-CN" altLang="zh-CN" sz="3000">
                <a:latin typeface="Symbol" panose="05050102010706020507" pitchFamily="18" charset="2"/>
              </a:rPr>
              <a:t></a:t>
            </a:r>
          </a:p>
        </p:txBody>
      </p:sp>
      <p:sp>
        <p:nvSpPr>
          <p:cNvPr id="208" name="object 15">
            <a:extLst>
              <a:ext uri="{FF2B5EF4-FFF2-40B4-BE49-F238E27FC236}">
                <a16:creationId xmlns:a16="http://schemas.microsoft.com/office/drawing/2014/main" id="{E861C834-8487-471D-A257-D2CFF4F7F949}"/>
              </a:ext>
            </a:extLst>
          </p:cNvPr>
          <p:cNvSpPr txBox="1">
            <a:spLocks noChangeArrowheads="1"/>
          </p:cNvSpPr>
          <p:nvPr/>
        </p:nvSpPr>
        <p:spPr bwMode="auto">
          <a:xfrm>
            <a:off x="4968118" y="3949700"/>
            <a:ext cx="1503362" cy="4778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12700">
              <a:tabLst>
                <a:tab pos="829945" algn="l"/>
                <a:tab pos="1343025" algn="l"/>
              </a:tabLst>
              <a:defRPr>
                <a:solidFill>
                  <a:schemeClr val="tx1"/>
                </a:solidFill>
                <a:latin typeface="Tahoma" panose="020B0604030504040204" pitchFamily="34" charset="0"/>
                <a:ea typeface="宋体" panose="02010600030101010101" pitchFamily="2" charset="-122"/>
              </a:defRPr>
            </a:lvl1pPr>
            <a:lvl2pPr marL="742950" indent="-285750">
              <a:tabLst>
                <a:tab pos="829945" algn="l"/>
                <a:tab pos="1343025" algn="l"/>
              </a:tabLst>
              <a:defRPr>
                <a:solidFill>
                  <a:schemeClr val="tx1"/>
                </a:solidFill>
                <a:latin typeface="Tahoma" panose="020B0604030504040204" pitchFamily="34" charset="0"/>
                <a:ea typeface="宋体" panose="02010600030101010101" pitchFamily="2" charset="-122"/>
              </a:defRPr>
            </a:lvl2pPr>
            <a:lvl3pPr marL="1143000" indent="-228600">
              <a:tabLst>
                <a:tab pos="829945" algn="l"/>
                <a:tab pos="1343025" algn="l"/>
              </a:tabLst>
              <a:defRPr>
                <a:solidFill>
                  <a:schemeClr val="tx1"/>
                </a:solidFill>
                <a:latin typeface="Tahoma" panose="020B0604030504040204" pitchFamily="34" charset="0"/>
                <a:ea typeface="宋体" panose="02010600030101010101" pitchFamily="2" charset="-122"/>
              </a:defRPr>
            </a:lvl3pPr>
            <a:lvl4pPr marL="1600200" indent="-228600">
              <a:tabLst>
                <a:tab pos="829945" algn="l"/>
                <a:tab pos="1343025" algn="l"/>
              </a:tabLst>
              <a:defRPr>
                <a:solidFill>
                  <a:schemeClr val="tx1"/>
                </a:solidFill>
                <a:latin typeface="Tahoma" panose="020B0604030504040204" pitchFamily="34" charset="0"/>
                <a:ea typeface="宋体" panose="02010600030101010101" pitchFamily="2" charset="-122"/>
              </a:defRPr>
            </a:lvl4pPr>
            <a:lvl5pPr marL="2057400" indent="-228600">
              <a:tabLst>
                <a:tab pos="829945" algn="l"/>
                <a:tab pos="1343025"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09" name="object 16">
            <a:extLst>
              <a:ext uri="{FF2B5EF4-FFF2-40B4-BE49-F238E27FC236}">
                <a16:creationId xmlns:a16="http://schemas.microsoft.com/office/drawing/2014/main" id="{162C19F6-222C-4C7F-A8DB-2ACFE69B88F5}"/>
              </a:ext>
            </a:extLst>
          </p:cNvPr>
          <p:cNvSpPr txBox="1"/>
          <p:nvPr/>
        </p:nvSpPr>
        <p:spPr>
          <a:xfrm>
            <a:off x="6757230" y="3756025"/>
            <a:ext cx="352425" cy="6715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spc="5" dirty="0">
                <a:latin typeface="Times New Roman" panose="02020603050405020304"/>
                <a:ea typeface="宋体" panose="02010600030101010101" pitchFamily="2" charset="-122"/>
                <a:cs typeface="Times New Roman" panose="02020603050405020304"/>
              </a:rPr>
              <a:t>0 </a:t>
            </a:r>
            <a:r>
              <a:rPr sz="1250" spc="55" dirty="0">
                <a:latin typeface="Times New Roman" panose="02020603050405020304"/>
                <a:ea typeface="宋体" panose="02010600030101010101" pitchFamily="2" charset="-122"/>
                <a:cs typeface="Times New Roman" panose="02020603050405020304"/>
              </a:rPr>
              <a:t> </a:t>
            </a:r>
            <a:r>
              <a:rPr sz="4500" baseline="-28000" dirty="0">
                <a:latin typeface="Symbol" panose="05050102010706020507"/>
                <a:ea typeface="宋体" panose="02010600030101010101" pitchFamily="2" charset="-122"/>
                <a:cs typeface="Symbol" panose="05050102010706020507"/>
              </a:rPr>
              <a:t></a:t>
            </a:r>
            <a:endParaRPr sz="4500" baseline="-28000">
              <a:latin typeface="Symbol" panose="05050102010706020507"/>
              <a:ea typeface="宋体" panose="02010600030101010101" pitchFamily="2" charset="-122"/>
              <a:cs typeface="Symbol" panose="05050102010706020507"/>
            </a:endParaRPr>
          </a:p>
        </p:txBody>
      </p:sp>
      <p:sp>
        <p:nvSpPr>
          <p:cNvPr id="210" name="object 17">
            <a:extLst>
              <a:ext uri="{FF2B5EF4-FFF2-40B4-BE49-F238E27FC236}">
                <a16:creationId xmlns:a16="http://schemas.microsoft.com/office/drawing/2014/main" id="{84A3B92B-16B7-4FD7-9318-6FD0652581B1}"/>
              </a:ext>
            </a:extLst>
          </p:cNvPr>
          <p:cNvSpPr txBox="1">
            <a:spLocks noChangeArrowheads="1"/>
          </p:cNvSpPr>
          <p:nvPr/>
        </p:nvSpPr>
        <p:spPr bwMode="auto">
          <a:xfrm>
            <a:off x="7962143" y="4067175"/>
            <a:ext cx="822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661670" algn="l"/>
              </a:tabLst>
              <a:defRPr>
                <a:solidFill>
                  <a:schemeClr val="tx1"/>
                </a:solidFill>
                <a:latin typeface="Tahoma" panose="020B0604030504040204" pitchFamily="34" charset="0"/>
                <a:ea typeface="宋体" panose="02010600030101010101" pitchFamily="2" charset="-122"/>
              </a:defRPr>
            </a:lvl1pPr>
            <a:lvl2pPr marL="742950" indent="-285750">
              <a:tabLst>
                <a:tab pos="661670" algn="l"/>
              </a:tabLst>
              <a:defRPr>
                <a:solidFill>
                  <a:schemeClr val="tx1"/>
                </a:solidFill>
                <a:latin typeface="Tahoma" panose="020B0604030504040204" pitchFamily="34" charset="0"/>
                <a:ea typeface="宋体" panose="02010600030101010101" pitchFamily="2" charset="-122"/>
              </a:defRPr>
            </a:lvl2pPr>
            <a:lvl3pPr marL="1143000" indent="-228600">
              <a:tabLst>
                <a:tab pos="661670" algn="l"/>
              </a:tabLst>
              <a:defRPr>
                <a:solidFill>
                  <a:schemeClr val="tx1"/>
                </a:solidFill>
                <a:latin typeface="Tahoma" panose="020B0604030504040204" pitchFamily="34" charset="0"/>
                <a:ea typeface="宋体" panose="02010600030101010101" pitchFamily="2" charset="-122"/>
              </a:defRPr>
            </a:lvl3pPr>
            <a:lvl4pPr marL="1600200" indent="-228600">
              <a:tabLst>
                <a:tab pos="661670" algn="l"/>
              </a:tabLst>
              <a:defRPr>
                <a:solidFill>
                  <a:schemeClr val="tx1"/>
                </a:solidFill>
                <a:latin typeface="Tahoma" panose="020B0604030504040204" pitchFamily="34" charset="0"/>
                <a:ea typeface="宋体" panose="02010600030101010101" pitchFamily="2" charset="-122"/>
              </a:defRPr>
            </a:lvl4pPr>
            <a:lvl5pPr marL="2057400" indent="-228600">
              <a:tabLst>
                <a:tab pos="66167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11" name="object 18">
            <a:extLst>
              <a:ext uri="{FF2B5EF4-FFF2-40B4-BE49-F238E27FC236}">
                <a16:creationId xmlns:a16="http://schemas.microsoft.com/office/drawing/2014/main" id="{D8B0C705-3D87-4A6C-BE17-C8C67EF448EB}"/>
              </a:ext>
            </a:extLst>
          </p:cNvPr>
          <p:cNvSpPr txBox="1"/>
          <p:nvPr/>
        </p:nvSpPr>
        <p:spPr>
          <a:xfrm>
            <a:off x="6017455" y="4222750"/>
            <a:ext cx="2376488" cy="50006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513715" algn="l"/>
                <a:tab pos="1144905" algn="l"/>
                <a:tab pos="2194560" algn="l"/>
              </a:tabLst>
              <a:defRPr/>
            </a:pPr>
            <a:r>
              <a:rPr sz="3000" dirty="0">
                <a:latin typeface="Symbol" panose="05050102010706020507"/>
                <a:ea typeface="宋体" panose="02010600030101010101" pitchFamily="2" charset="-122"/>
                <a:cs typeface="Symbol" panose="05050102010706020507"/>
              </a:rPr>
              <a:t></a:t>
            </a:r>
            <a:r>
              <a:rPr sz="3000" dirty="0">
                <a:latin typeface="Times New Roman" panose="02020603050405020304"/>
                <a:ea typeface="宋体" panose="02010600030101010101" pitchFamily="2" charset="-122"/>
                <a:cs typeface="Times New Roman" panose="02020603050405020304"/>
              </a:rPr>
              <a:t>	</a:t>
            </a:r>
            <a:r>
              <a:rPr sz="3000" i="1" dirty="0">
                <a:latin typeface="Times New Roman" panose="02020603050405020304"/>
                <a:ea typeface="宋体" panose="02010600030101010101" pitchFamily="2" charset="-122"/>
                <a:cs typeface="Times New Roman" panose="02020603050405020304"/>
              </a:rPr>
              <a:t>w	</a:t>
            </a:r>
            <a:r>
              <a:rPr sz="3000" dirty="0">
                <a:latin typeface="Symbol" panose="05050102010706020507"/>
                <a:ea typeface="宋体" panose="02010600030101010101" pitchFamily="2" charset="-122"/>
                <a:cs typeface="Symbol" panose="05050102010706020507"/>
              </a:rPr>
              <a:t></a:t>
            </a:r>
            <a:r>
              <a:rPr sz="3000" spc="-415" dirty="0">
                <a:latin typeface="Times New Roman" panose="02020603050405020304"/>
                <a:ea typeface="宋体" panose="02010600030101010101" pitchFamily="2" charset="-122"/>
                <a:cs typeface="Times New Roman" panose="02020603050405020304"/>
              </a:rPr>
              <a:t> </a:t>
            </a:r>
            <a:r>
              <a:rPr sz="3150" i="1" spc="-95" dirty="0">
                <a:latin typeface="Symbol" panose="05050102010706020507"/>
                <a:ea typeface="宋体" panose="02010600030101010101" pitchFamily="2" charset="-122"/>
                <a:cs typeface="Symbol" panose="05050102010706020507"/>
              </a:rPr>
              <a:t></a:t>
            </a:r>
            <a:r>
              <a:rPr sz="3150" spc="-265" dirty="0">
                <a:latin typeface="Times New Roman" panose="02020603050405020304"/>
                <a:ea typeface="宋体" panose="02010600030101010101" pitchFamily="2" charset="-122"/>
                <a:cs typeface="Times New Roman" panose="02020603050405020304"/>
              </a:rPr>
              <a:t> </a:t>
            </a:r>
            <a:r>
              <a:rPr sz="3000" i="1" dirty="0">
                <a:latin typeface="Times New Roman" panose="02020603050405020304"/>
                <a:ea typeface="宋体" panose="02010600030101010101" pitchFamily="2" charset="-122"/>
                <a:cs typeface="Times New Roman" panose="02020603050405020304"/>
              </a:rPr>
              <a:t>A	x</a:t>
            </a:r>
            <a:endParaRPr sz="3000">
              <a:latin typeface="Times New Roman" panose="02020603050405020304"/>
              <a:ea typeface="宋体" panose="02010600030101010101" pitchFamily="2" charset="-122"/>
              <a:cs typeface="Times New Roman" panose="02020603050405020304"/>
            </a:endParaRPr>
          </a:p>
        </p:txBody>
      </p:sp>
      <p:sp>
        <p:nvSpPr>
          <p:cNvPr id="212" name="object 19">
            <a:extLst>
              <a:ext uri="{FF2B5EF4-FFF2-40B4-BE49-F238E27FC236}">
                <a16:creationId xmlns:a16="http://schemas.microsoft.com/office/drawing/2014/main" id="{EC523B44-6829-47B5-BC78-8308EBCED16E}"/>
              </a:ext>
            </a:extLst>
          </p:cNvPr>
          <p:cNvSpPr txBox="1">
            <a:spLocks noChangeArrowheads="1"/>
          </p:cNvSpPr>
          <p:nvPr/>
        </p:nvSpPr>
        <p:spPr bwMode="auto">
          <a:xfrm>
            <a:off x="4968118" y="4324350"/>
            <a:ext cx="17303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p>
        </p:txBody>
      </p:sp>
      <p:sp>
        <p:nvSpPr>
          <p:cNvPr id="213" name="object 20">
            <a:extLst>
              <a:ext uri="{FF2B5EF4-FFF2-40B4-BE49-F238E27FC236}">
                <a16:creationId xmlns:a16="http://schemas.microsoft.com/office/drawing/2014/main" id="{000DB32C-047D-48F1-82E1-6500275F40EB}"/>
              </a:ext>
            </a:extLst>
          </p:cNvPr>
          <p:cNvSpPr txBox="1">
            <a:spLocks noChangeArrowheads="1"/>
          </p:cNvSpPr>
          <p:nvPr/>
        </p:nvSpPr>
        <p:spPr bwMode="auto">
          <a:xfrm>
            <a:off x="5787268" y="4324350"/>
            <a:ext cx="132238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523875" algn="l"/>
                <a:tab pos="1162050" algn="l"/>
              </a:tabLst>
              <a:defRPr>
                <a:solidFill>
                  <a:schemeClr val="tx1"/>
                </a:solidFill>
                <a:latin typeface="Tahoma" panose="020B0604030504040204" pitchFamily="34" charset="0"/>
                <a:ea typeface="宋体" panose="02010600030101010101" pitchFamily="2" charset="-122"/>
              </a:defRPr>
            </a:lvl1pPr>
            <a:lvl2pPr marL="742950" indent="-285750">
              <a:tabLst>
                <a:tab pos="523875" algn="l"/>
                <a:tab pos="1162050" algn="l"/>
              </a:tabLst>
              <a:defRPr>
                <a:solidFill>
                  <a:schemeClr val="tx1"/>
                </a:solidFill>
                <a:latin typeface="Tahoma" panose="020B0604030504040204" pitchFamily="34" charset="0"/>
                <a:ea typeface="宋体" panose="02010600030101010101" pitchFamily="2" charset="-122"/>
              </a:defRPr>
            </a:lvl2pPr>
            <a:lvl3pPr marL="1143000" indent="-228600">
              <a:tabLst>
                <a:tab pos="523875" algn="l"/>
                <a:tab pos="1162050" algn="l"/>
              </a:tabLst>
              <a:defRPr>
                <a:solidFill>
                  <a:schemeClr val="tx1"/>
                </a:solidFill>
                <a:latin typeface="Tahoma" panose="020B0604030504040204" pitchFamily="34" charset="0"/>
                <a:ea typeface="宋体" panose="02010600030101010101" pitchFamily="2" charset="-122"/>
              </a:defRPr>
            </a:lvl3pPr>
            <a:lvl4pPr marL="1600200" indent="-228600">
              <a:tabLst>
                <a:tab pos="523875" algn="l"/>
                <a:tab pos="1162050" algn="l"/>
              </a:tabLst>
              <a:defRPr>
                <a:solidFill>
                  <a:schemeClr val="tx1"/>
                </a:solidFill>
                <a:latin typeface="Tahoma" panose="020B0604030504040204" pitchFamily="34" charset="0"/>
                <a:ea typeface="宋体" panose="02010600030101010101" pitchFamily="2" charset="-122"/>
              </a:defRPr>
            </a:lvl4pPr>
            <a:lvl5pPr marL="2057400" indent="-228600">
              <a:tabLst>
                <a:tab pos="523875" algn="l"/>
                <a:tab pos="116205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523875" algn="l"/>
                <a:tab pos="116205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523875" algn="l"/>
                <a:tab pos="116205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523875" algn="l"/>
                <a:tab pos="116205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523875" algn="l"/>
                <a:tab pos="116205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14" name="object 21">
            <a:extLst>
              <a:ext uri="{FF2B5EF4-FFF2-40B4-BE49-F238E27FC236}">
                <a16:creationId xmlns:a16="http://schemas.microsoft.com/office/drawing/2014/main" id="{DB3C7103-F755-463E-8A6B-F2CCD61C75B2}"/>
              </a:ext>
            </a:extLst>
          </p:cNvPr>
          <p:cNvSpPr txBox="1">
            <a:spLocks noChangeArrowheads="1"/>
          </p:cNvSpPr>
          <p:nvPr/>
        </p:nvSpPr>
        <p:spPr bwMode="auto">
          <a:xfrm>
            <a:off x="7962143" y="4441825"/>
            <a:ext cx="8223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661670" algn="l"/>
              </a:tabLst>
              <a:defRPr>
                <a:solidFill>
                  <a:schemeClr val="tx1"/>
                </a:solidFill>
                <a:latin typeface="Tahoma" panose="020B0604030504040204" pitchFamily="34" charset="0"/>
                <a:ea typeface="宋体" panose="02010600030101010101" pitchFamily="2" charset="-122"/>
              </a:defRPr>
            </a:lvl1pPr>
            <a:lvl2pPr marL="742950" indent="-285750">
              <a:tabLst>
                <a:tab pos="661670" algn="l"/>
              </a:tabLst>
              <a:defRPr>
                <a:solidFill>
                  <a:schemeClr val="tx1"/>
                </a:solidFill>
                <a:latin typeface="Tahoma" panose="020B0604030504040204" pitchFamily="34" charset="0"/>
                <a:ea typeface="宋体" panose="02010600030101010101" pitchFamily="2" charset="-122"/>
              </a:defRPr>
            </a:lvl2pPr>
            <a:lvl3pPr marL="1143000" indent="-228600">
              <a:tabLst>
                <a:tab pos="661670" algn="l"/>
              </a:tabLst>
              <a:defRPr>
                <a:solidFill>
                  <a:schemeClr val="tx1"/>
                </a:solidFill>
                <a:latin typeface="Tahoma" panose="020B0604030504040204" pitchFamily="34" charset="0"/>
                <a:ea typeface="宋体" panose="02010600030101010101" pitchFamily="2" charset="-122"/>
              </a:defRPr>
            </a:lvl3pPr>
            <a:lvl4pPr marL="1600200" indent="-228600">
              <a:tabLst>
                <a:tab pos="661670" algn="l"/>
              </a:tabLst>
              <a:defRPr>
                <a:solidFill>
                  <a:schemeClr val="tx1"/>
                </a:solidFill>
                <a:latin typeface="Tahoma" panose="020B0604030504040204" pitchFamily="34" charset="0"/>
                <a:ea typeface="宋体" panose="02010600030101010101" pitchFamily="2" charset="-122"/>
              </a:defRPr>
            </a:lvl4pPr>
            <a:lvl5pPr marL="2057400" indent="-228600">
              <a:tabLst>
                <a:tab pos="66167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15" name="object 22">
            <a:extLst>
              <a:ext uri="{FF2B5EF4-FFF2-40B4-BE49-F238E27FC236}">
                <a16:creationId xmlns:a16="http://schemas.microsoft.com/office/drawing/2014/main" id="{07F82250-1A3E-4235-9000-5DEBF685BACB}"/>
              </a:ext>
            </a:extLst>
          </p:cNvPr>
          <p:cNvSpPr txBox="1">
            <a:spLocks noChangeArrowheads="1"/>
          </p:cNvSpPr>
          <p:nvPr/>
        </p:nvSpPr>
        <p:spPr bwMode="auto">
          <a:xfrm>
            <a:off x="7962143" y="4675188"/>
            <a:ext cx="8223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661670" algn="l"/>
              </a:tabLst>
              <a:defRPr>
                <a:solidFill>
                  <a:schemeClr val="tx1"/>
                </a:solidFill>
                <a:latin typeface="Tahoma" panose="020B0604030504040204" pitchFamily="34" charset="0"/>
                <a:ea typeface="宋体" panose="02010600030101010101" pitchFamily="2" charset="-122"/>
              </a:defRPr>
            </a:lvl1pPr>
            <a:lvl2pPr marL="742950" indent="-285750">
              <a:tabLst>
                <a:tab pos="661670" algn="l"/>
              </a:tabLst>
              <a:defRPr>
                <a:solidFill>
                  <a:schemeClr val="tx1"/>
                </a:solidFill>
                <a:latin typeface="Tahoma" panose="020B0604030504040204" pitchFamily="34" charset="0"/>
                <a:ea typeface="宋体" panose="02010600030101010101" pitchFamily="2" charset="-122"/>
              </a:defRPr>
            </a:lvl2pPr>
            <a:lvl3pPr marL="1143000" indent="-228600">
              <a:tabLst>
                <a:tab pos="661670" algn="l"/>
              </a:tabLst>
              <a:defRPr>
                <a:solidFill>
                  <a:schemeClr val="tx1"/>
                </a:solidFill>
                <a:latin typeface="Tahoma" panose="020B0604030504040204" pitchFamily="34" charset="0"/>
                <a:ea typeface="宋体" panose="02010600030101010101" pitchFamily="2" charset="-122"/>
              </a:defRPr>
            </a:lvl3pPr>
            <a:lvl4pPr marL="1600200" indent="-228600">
              <a:tabLst>
                <a:tab pos="661670" algn="l"/>
              </a:tabLst>
              <a:defRPr>
                <a:solidFill>
                  <a:schemeClr val="tx1"/>
                </a:solidFill>
                <a:latin typeface="Tahoma" panose="020B0604030504040204" pitchFamily="34" charset="0"/>
                <a:ea typeface="宋体" panose="02010600030101010101" pitchFamily="2" charset="-122"/>
              </a:defRPr>
            </a:lvl4pPr>
            <a:lvl5pPr marL="2057400" indent="-228600">
              <a:tabLst>
                <a:tab pos="66167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16" name="object 23">
            <a:extLst>
              <a:ext uri="{FF2B5EF4-FFF2-40B4-BE49-F238E27FC236}">
                <a16:creationId xmlns:a16="http://schemas.microsoft.com/office/drawing/2014/main" id="{2F7462F4-3158-43F5-B22C-21F0383D13EF}"/>
              </a:ext>
            </a:extLst>
          </p:cNvPr>
          <p:cNvSpPr txBox="1"/>
          <p:nvPr/>
        </p:nvSpPr>
        <p:spPr>
          <a:xfrm>
            <a:off x="4968118" y="4708525"/>
            <a:ext cx="990600" cy="6477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dirty="0">
                <a:latin typeface="Symbol" panose="05050102010706020507"/>
                <a:ea typeface="宋体" panose="02010600030101010101" pitchFamily="2" charset="-122"/>
                <a:cs typeface="Symbol" panose="05050102010706020507"/>
              </a:rPr>
              <a:t></a:t>
            </a:r>
            <a:r>
              <a:rPr sz="3000" spc="-560" dirty="0">
                <a:latin typeface="Times New Roman" panose="02020603050405020304"/>
                <a:ea typeface="宋体" panose="02010600030101010101" pitchFamily="2" charset="-122"/>
                <a:cs typeface="Times New Roman" panose="02020603050405020304"/>
              </a:rPr>
              <a:t> </a:t>
            </a: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 </a:t>
            </a:r>
            <a:r>
              <a:rPr sz="1700" spc="-35" dirty="0">
                <a:latin typeface="Symbol" panose="05050102010706020507"/>
                <a:ea typeface="宋体" panose="02010600030101010101" pitchFamily="2" charset="-122"/>
                <a:cs typeface="Symbol" panose="05050102010706020507"/>
              </a:rPr>
              <a:t></a:t>
            </a:r>
            <a:r>
              <a:rPr sz="1700" spc="-35" dirty="0">
                <a:latin typeface="Times New Roman" panose="02020603050405020304"/>
                <a:ea typeface="宋体" panose="02010600030101010101" pitchFamily="2" charset="-122"/>
                <a:cs typeface="Times New Roman" panose="02020603050405020304"/>
              </a:rPr>
              <a:t>1 </a:t>
            </a:r>
            <a:r>
              <a:rPr sz="3000"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217" name="object 24">
            <a:extLst>
              <a:ext uri="{FF2B5EF4-FFF2-40B4-BE49-F238E27FC236}">
                <a16:creationId xmlns:a16="http://schemas.microsoft.com/office/drawing/2014/main" id="{BB35DFAB-01E2-44A3-8883-26ED7D2D561B}"/>
              </a:ext>
            </a:extLst>
          </p:cNvPr>
          <p:cNvSpPr txBox="1"/>
          <p:nvPr/>
        </p:nvSpPr>
        <p:spPr>
          <a:xfrm>
            <a:off x="6300030" y="4708525"/>
            <a:ext cx="809625" cy="6477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dirty="0">
                <a:latin typeface="Symbol" panose="05050102010706020507"/>
                <a:ea typeface="宋体" panose="02010600030101010101" pitchFamily="2" charset="-122"/>
                <a:cs typeface="Symbol" panose="05050102010706020507"/>
              </a:rPr>
              <a:t></a:t>
            </a:r>
            <a:r>
              <a:rPr sz="3000" dirty="0">
                <a:latin typeface="Times New Roman" panose="02020603050405020304"/>
                <a:ea typeface="宋体" panose="02010600030101010101" pitchFamily="2" charset="-122"/>
                <a:cs typeface="Times New Roman" panose="02020603050405020304"/>
              </a:rPr>
              <a:t> </a:t>
            </a: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a:t>
            </a:r>
            <a:r>
              <a:rPr sz="1700" i="1" spc="125" dirty="0">
                <a:latin typeface="Times New Roman" panose="02020603050405020304"/>
                <a:ea typeface="宋体" panose="02010600030101010101" pitchFamily="2" charset="-122"/>
                <a:cs typeface="Times New Roman" panose="02020603050405020304"/>
              </a:rPr>
              <a:t> </a:t>
            </a:r>
            <a:r>
              <a:rPr sz="3000"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218" name="object 25">
            <a:extLst>
              <a:ext uri="{FF2B5EF4-FFF2-40B4-BE49-F238E27FC236}">
                <a16:creationId xmlns:a16="http://schemas.microsoft.com/office/drawing/2014/main" id="{31AACF85-C8AB-4613-B4A1-1A9211D1B7B6}"/>
              </a:ext>
            </a:extLst>
          </p:cNvPr>
          <p:cNvSpPr txBox="1"/>
          <p:nvPr/>
        </p:nvSpPr>
        <p:spPr>
          <a:xfrm>
            <a:off x="7962143" y="4914900"/>
            <a:ext cx="822325"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387350" algn="l"/>
              </a:tabLst>
              <a:defRPr/>
            </a:pPr>
            <a:r>
              <a:rPr sz="3000" dirty="0">
                <a:latin typeface="Symbol" panose="05050102010706020507"/>
                <a:ea typeface="宋体" panose="02010600030101010101" pitchFamily="2" charset="-122"/>
                <a:cs typeface="Symbol" panose="05050102010706020507"/>
              </a:rPr>
              <a:t></a:t>
            </a:r>
            <a:r>
              <a:rPr sz="3000" dirty="0">
                <a:latin typeface="Times New Roman" panose="02020603050405020304"/>
                <a:ea typeface="宋体" panose="02010600030101010101" pitchFamily="2" charset="-122"/>
                <a:cs typeface="Times New Roman" panose="02020603050405020304"/>
              </a:rPr>
              <a:t>	</a:t>
            </a:r>
            <a:r>
              <a:rPr sz="2550" i="1" spc="15" baseline="2000" dirty="0">
                <a:latin typeface="Times New Roman" panose="02020603050405020304"/>
                <a:ea typeface="宋体" panose="02010600030101010101" pitchFamily="2" charset="-122"/>
                <a:cs typeface="Times New Roman" panose="02020603050405020304"/>
              </a:rPr>
              <a:t>i </a:t>
            </a:r>
            <a:r>
              <a:rPr sz="2550" spc="30" baseline="2000" dirty="0">
                <a:latin typeface="Times New Roman" panose="02020603050405020304"/>
                <a:ea typeface="宋体" panose="02010600030101010101" pitchFamily="2" charset="-122"/>
                <a:cs typeface="Times New Roman" panose="02020603050405020304"/>
              </a:rPr>
              <a:t>2</a:t>
            </a:r>
            <a:r>
              <a:rPr sz="2550" spc="-232" baseline="2000" dirty="0">
                <a:latin typeface="Times New Roman" panose="02020603050405020304"/>
                <a:ea typeface="宋体" panose="02010600030101010101" pitchFamily="2" charset="-122"/>
                <a:cs typeface="Times New Roman" panose="02020603050405020304"/>
              </a:rPr>
              <a:t> </a:t>
            </a:r>
            <a:r>
              <a:rPr sz="3000"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219" name="object 26">
            <a:extLst>
              <a:ext uri="{FF2B5EF4-FFF2-40B4-BE49-F238E27FC236}">
                <a16:creationId xmlns:a16="http://schemas.microsoft.com/office/drawing/2014/main" id="{676EA31A-8D91-4062-AAB4-9F86C900A87F}"/>
              </a:ext>
            </a:extLst>
          </p:cNvPr>
          <p:cNvSpPr txBox="1">
            <a:spLocks noChangeArrowheads="1"/>
          </p:cNvSpPr>
          <p:nvPr/>
        </p:nvSpPr>
        <p:spPr bwMode="auto">
          <a:xfrm>
            <a:off x="4968118" y="5032375"/>
            <a:ext cx="1503362"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829945" algn="l"/>
                <a:tab pos="1343025" algn="l"/>
              </a:tabLst>
              <a:defRPr>
                <a:solidFill>
                  <a:schemeClr val="tx1"/>
                </a:solidFill>
                <a:latin typeface="Tahoma" panose="020B0604030504040204" pitchFamily="34" charset="0"/>
                <a:ea typeface="宋体" panose="02010600030101010101" pitchFamily="2" charset="-122"/>
              </a:defRPr>
            </a:lvl1pPr>
            <a:lvl2pPr marL="742950" indent="-285750">
              <a:tabLst>
                <a:tab pos="829945" algn="l"/>
                <a:tab pos="1343025" algn="l"/>
              </a:tabLst>
              <a:defRPr>
                <a:solidFill>
                  <a:schemeClr val="tx1"/>
                </a:solidFill>
                <a:latin typeface="Tahoma" panose="020B0604030504040204" pitchFamily="34" charset="0"/>
                <a:ea typeface="宋体" panose="02010600030101010101" pitchFamily="2" charset="-122"/>
              </a:defRPr>
            </a:lvl2pPr>
            <a:lvl3pPr marL="1143000" indent="-228600">
              <a:tabLst>
                <a:tab pos="829945" algn="l"/>
                <a:tab pos="1343025" algn="l"/>
              </a:tabLst>
              <a:defRPr>
                <a:solidFill>
                  <a:schemeClr val="tx1"/>
                </a:solidFill>
                <a:latin typeface="Tahoma" panose="020B0604030504040204" pitchFamily="34" charset="0"/>
                <a:ea typeface="宋体" panose="02010600030101010101" pitchFamily="2" charset="-122"/>
              </a:defRPr>
            </a:lvl3pPr>
            <a:lvl4pPr marL="1600200" indent="-228600">
              <a:tabLst>
                <a:tab pos="829945" algn="l"/>
                <a:tab pos="1343025" algn="l"/>
              </a:tabLst>
              <a:defRPr>
                <a:solidFill>
                  <a:schemeClr val="tx1"/>
                </a:solidFill>
                <a:latin typeface="Tahoma" panose="020B0604030504040204" pitchFamily="34" charset="0"/>
                <a:ea typeface="宋体" panose="02010600030101010101" pitchFamily="2" charset="-122"/>
              </a:defRPr>
            </a:lvl4pPr>
            <a:lvl5pPr marL="2057400" indent="-228600">
              <a:tabLst>
                <a:tab pos="829945" algn="l"/>
                <a:tab pos="1343025"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20" name="object 27">
            <a:extLst>
              <a:ext uri="{FF2B5EF4-FFF2-40B4-BE49-F238E27FC236}">
                <a16:creationId xmlns:a16="http://schemas.microsoft.com/office/drawing/2014/main" id="{9043C285-686D-4BAE-80D1-7F38228FAAE1}"/>
              </a:ext>
            </a:extLst>
          </p:cNvPr>
          <p:cNvSpPr txBox="1"/>
          <p:nvPr/>
        </p:nvSpPr>
        <p:spPr>
          <a:xfrm>
            <a:off x="6746118" y="4978400"/>
            <a:ext cx="363537" cy="531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20" dirty="0">
                <a:latin typeface="Times New Roman" panose="02020603050405020304"/>
                <a:ea typeface="宋体" panose="02010600030101010101" pitchFamily="2" charset="-122"/>
                <a:cs typeface="Times New Roman" panose="02020603050405020304"/>
              </a:rPr>
              <a:t>2</a:t>
            </a:r>
            <a:r>
              <a:rPr sz="1700" spc="110" dirty="0">
                <a:latin typeface="Times New Roman" panose="02020603050405020304"/>
                <a:ea typeface="宋体" panose="02010600030101010101" pitchFamily="2" charset="-122"/>
                <a:cs typeface="Times New Roman" panose="02020603050405020304"/>
              </a:rPr>
              <a:t> </a:t>
            </a:r>
            <a:r>
              <a:rPr sz="4500" baseline="-7000" dirty="0">
                <a:latin typeface="Symbol" panose="05050102010706020507"/>
                <a:ea typeface="宋体" panose="02010600030101010101" pitchFamily="2" charset="-122"/>
                <a:cs typeface="Symbol" panose="05050102010706020507"/>
              </a:rPr>
              <a:t></a:t>
            </a:r>
            <a:endParaRPr sz="4500" baseline="-7000">
              <a:latin typeface="Symbol" panose="05050102010706020507"/>
              <a:ea typeface="宋体" panose="02010600030101010101" pitchFamily="2" charset="-122"/>
              <a:cs typeface="Symbol" panose="05050102010706020507"/>
            </a:endParaRPr>
          </a:p>
        </p:txBody>
      </p:sp>
      <p:pic>
        <p:nvPicPr>
          <p:cNvPr id="222" name="对象 78">
            <a:extLst>
              <a:ext uri="{FF2B5EF4-FFF2-40B4-BE49-F238E27FC236}">
                <a16:creationId xmlns:a16="http://schemas.microsoft.com/office/drawing/2014/main" id="{322CE5B6-039E-4209-9D29-2182BF0C40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6236" y="919485"/>
            <a:ext cx="1800225" cy="900113"/>
          </a:xfrm>
          <a:noFill/>
          <a:ln>
            <a:noFill/>
          </a:ln>
        </p:spPr>
      </p:pic>
      <p:sp>
        <p:nvSpPr>
          <p:cNvPr id="223" name="右箭头 79">
            <a:extLst>
              <a:ext uri="{FF2B5EF4-FFF2-40B4-BE49-F238E27FC236}">
                <a16:creationId xmlns:a16="http://schemas.microsoft.com/office/drawing/2014/main" id="{FCCFDE89-7712-49B3-A42B-D175722D2742}"/>
              </a:ext>
            </a:extLst>
          </p:cNvPr>
          <p:cNvSpPr/>
          <p:nvPr/>
        </p:nvSpPr>
        <p:spPr bwMode="auto">
          <a:xfrm rot="10800000" flipH="1">
            <a:off x="5691945" y="1187144"/>
            <a:ext cx="432000" cy="360000"/>
          </a:xfrm>
          <a:prstGeom prst="left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9623E6BF-ED0E-406D-876E-136F573DF604}"/>
              </a:ext>
            </a:extLst>
          </p:cNvPr>
          <p:cNvPicPr>
            <a:picLocks noChangeAspect="1"/>
          </p:cNvPicPr>
          <p:nvPr/>
        </p:nvPicPr>
        <p:blipFill>
          <a:blip r:embed="rId3"/>
          <a:stretch>
            <a:fillRect/>
          </a:stretch>
        </p:blipFill>
        <p:spPr>
          <a:xfrm>
            <a:off x="6385557" y="973396"/>
            <a:ext cx="1800476" cy="905001"/>
          </a:xfrm>
          <a:prstGeom prst="rect">
            <a:avLst/>
          </a:prstGeom>
        </p:spPr>
      </p:pic>
      <p:sp>
        <p:nvSpPr>
          <p:cNvPr id="224" name="右箭头 79">
            <a:extLst>
              <a:ext uri="{FF2B5EF4-FFF2-40B4-BE49-F238E27FC236}">
                <a16:creationId xmlns:a16="http://schemas.microsoft.com/office/drawing/2014/main" id="{AEF45BCE-5317-4BAA-A010-AD5493DC6C3A}"/>
              </a:ext>
            </a:extLst>
          </p:cNvPr>
          <p:cNvSpPr/>
          <p:nvPr/>
        </p:nvSpPr>
        <p:spPr bwMode="auto">
          <a:xfrm rot="5400000" flipH="1">
            <a:off x="2669245" y="1919331"/>
            <a:ext cx="432000" cy="360000"/>
          </a:xfrm>
          <a:prstGeom prst="left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225" name="右箭头 79">
            <a:extLst>
              <a:ext uri="{FF2B5EF4-FFF2-40B4-BE49-F238E27FC236}">
                <a16:creationId xmlns:a16="http://schemas.microsoft.com/office/drawing/2014/main" id="{E7967E3D-EAE8-46BE-A466-162CC3D5F884}"/>
              </a:ext>
            </a:extLst>
          </p:cNvPr>
          <p:cNvSpPr/>
          <p:nvPr/>
        </p:nvSpPr>
        <p:spPr bwMode="auto">
          <a:xfrm flipH="1">
            <a:off x="3601887" y="4172710"/>
            <a:ext cx="432000" cy="360000"/>
          </a:xfrm>
          <a:prstGeom prst="left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4758097"/>
      </p:ext>
    </p:extLst>
  </p:cSld>
  <p:clrMapOvr>
    <a:masterClrMapping/>
  </p:clrMapOvr>
  <p:transition spd="med">
    <p:split orient="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3">
            <a:extLst>
              <a:ext uri="{FF2B5EF4-FFF2-40B4-BE49-F238E27FC236}">
                <a16:creationId xmlns:a16="http://schemas.microsoft.com/office/drawing/2014/main" id="{2873D0C2-3780-42CB-B406-3180176AC982}"/>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逻辑回归数值优化</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52" name="object 3">
            <a:extLst>
              <a:ext uri="{FF2B5EF4-FFF2-40B4-BE49-F238E27FC236}">
                <a16:creationId xmlns:a16="http://schemas.microsoft.com/office/drawing/2014/main" id="{8699DD74-F838-41B1-843F-D8C635598758}"/>
              </a:ext>
            </a:extLst>
          </p:cNvPr>
          <p:cNvSpPr/>
          <p:nvPr/>
        </p:nvSpPr>
        <p:spPr bwMode="auto">
          <a:xfrm>
            <a:off x="372232" y="2854722"/>
            <a:ext cx="469900" cy="0"/>
          </a:xfrm>
          <a:custGeom>
            <a:avLst/>
            <a:gdLst>
              <a:gd name="T0" fmla="*/ 0 w 471169"/>
              <a:gd name="T1" fmla="*/ 468461 w 471169"/>
              <a:gd name="T2" fmla="*/ 0 60000 65536"/>
              <a:gd name="T3" fmla="*/ 0 60000 65536"/>
            </a:gdLst>
            <a:ahLst/>
            <a:cxnLst>
              <a:cxn ang="T2">
                <a:pos x="T0" y="0"/>
              </a:cxn>
              <a:cxn ang="T3">
                <a:pos x="T1" y="0"/>
              </a:cxn>
            </a:cxnLst>
            <a:rect l="0" t="0" r="r" b="b"/>
            <a:pathLst>
              <a:path w="471169">
                <a:moveTo>
                  <a:pt x="0" y="0"/>
                </a:moveTo>
                <a:lnTo>
                  <a:pt x="470995"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3" name="object 4">
            <a:extLst>
              <a:ext uri="{FF2B5EF4-FFF2-40B4-BE49-F238E27FC236}">
                <a16:creationId xmlns:a16="http://schemas.microsoft.com/office/drawing/2014/main" id="{CDBE743B-5F54-4A88-ACA5-6D6993AA3B87}"/>
              </a:ext>
            </a:extLst>
          </p:cNvPr>
          <p:cNvSpPr/>
          <p:nvPr/>
        </p:nvSpPr>
        <p:spPr bwMode="auto">
          <a:xfrm>
            <a:off x="2885245" y="2854722"/>
            <a:ext cx="1290637" cy="0"/>
          </a:xfrm>
          <a:custGeom>
            <a:avLst/>
            <a:gdLst>
              <a:gd name="T0" fmla="*/ 0 w 1290320"/>
              <a:gd name="T1" fmla="*/ 1290638 w 1290320"/>
              <a:gd name="T2" fmla="*/ 0 60000 65536"/>
              <a:gd name="T3" fmla="*/ 0 60000 65536"/>
            </a:gdLst>
            <a:ahLst/>
            <a:cxnLst>
              <a:cxn ang="T2">
                <a:pos x="T0" y="0"/>
              </a:cxn>
              <a:cxn ang="T3">
                <a:pos x="T1" y="0"/>
              </a:cxn>
            </a:cxnLst>
            <a:rect l="0" t="0" r="r" b="b"/>
            <a:pathLst>
              <a:path w="1290320">
                <a:moveTo>
                  <a:pt x="0" y="0"/>
                </a:moveTo>
                <a:lnTo>
                  <a:pt x="1290004"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4" name="object 5">
            <a:extLst>
              <a:ext uri="{FF2B5EF4-FFF2-40B4-BE49-F238E27FC236}">
                <a16:creationId xmlns:a16="http://schemas.microsoft.com/office/drawing/2014/main" id="{907B9DF9-2CC0-4B24-8DBB-D0D523FA291E}"/>
              </a:ext>
            </a:extLst>
          </p:cNvPr>
          <p:cNvSpPr/>
          <p:nvPr/>
        </p:nvSpPr>
        <p:spPr bwMode="auto">
          <a:xfrm>
            <a:off x="4367970" y="2854722"/>
            <a:ext cx="1554162" cy="0"/>
          </a:xfrm>
          <a:custGeom>
            <a:avLst/>
            <a:gdLst>
              <a:gd name="T0" fmla="*/ 0 w 1553209"/>
              <a:gd name="T1" fmla="*/ 1554572 w 1553209"/>
              <a:gd name="T2" fmla="*/ 0 60000 65536"/>
              <a:gd name="T3" fmla="*/ 0 60000 65536"/>
            </a:gdLst>
            <a:ahLst/>
            <a:cxnLst>
              <a:cxn ang="T2">
                <a:pos x="T0" y="0"/>
              </a:cxn>
              <a:cxn ang="T3">
                <a:pos x="T1" y="0"/>
              </a:cxn>
            </a:cxnLst>
            <a:rect l="0" t="0" r="r" b="b"/>
            <a:pathLst>
              <a:path w="1553209">
                <a:moveTo>
                  <a:pt x="0" y="0"/>
                </a:moveTo>
                <a:lnTo>
                  <a:pt x="1552666"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5" name="object 6">
            <a:extLst>
              <a:ext uri="{FF2B5EF4-FFF2-40B4-BE49-F238E27FC236}">
                <a16:creationId xmlns:a16="http://schemas.microsoft.com/office/drawing/2014/main" id="{6C6C70D2-DCF9-4BD5-A66E-862FB66C7E33}"/>
              </a:ext>
            </a:extLst>
          </p:cNvPr>
          <p:cNvSpPr/>
          <p:nvPr/>
        </p:nvSpPr>
        <p:spPr bwMode="auto">
          <a:xfrm>
            <a:off x="2342320" y="4004072"/>
            <a:ext cx="471487" cy="0"/>
          </a:xfrm>
          <a:custGeom>
            <a:avLst/>
            <a:gdLst>
              <a:gd name="T0" fmla="*/ 0 w 471170"/>
              <a:gd name="T1" fmla="*/ 471629 w 471170"/>
              <a:gd name="T2" fmla="*/ 0 60000 65536"/>
              <a:gd name="T3" fmla="*/ 0 60000 65536"/>
            </a:gdLst>
            <a:ahLst/>
            <a:cxnLst>
              <a:cxn ang="T2">
                <a:pos x="T0" y="0"/>
              </a:cxn>
              <a:cxn ang="T3">
                <a:pos x="T1" y="0"/>
              </a:cxn>
            </a:cxnLst>
            <a:rect l="0" t="0" r="r" b="b"/>
            <a:pathLst>
              <a:path w="471170">
                <a:moveTo>
                  <a:pt x="0" y="0"/>
                </a:moveTo>
                <a:lnTo>
                  <a:pt x="470995" y="0"/>
                </a:lnTo>
              </a:path>
            </a:pathLst>
          </a:custGeom>
          <a:noFill/>
          <a:ln w="19054">
            <a:solidFill>
              <a:srgbClr val="000000"/>
            </a:solidFill>
            <a:rou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6" name="object 7">
            <a:extLst>
              <a:ext uri="{FF2B5EF4-FFF2-40B4-BE49-F238E27FC236}">
                <a16:creationId xmlns:a16="http://schemas.microsoft.com/office/drawing/2014/main" id="{AD3EBBA9-D443-4EE2-9240-7AAB19031C84}"/>
              </a:ext>
            </a:extLst>
          </p:cNvPr>
          <p:cNvSpPr txBox="1"/>
          <p:nvPr/>
        </p:nvSpPr>
        <p:spPr>
          <a:xfrm>
            <a:off x="3421820" y="2330847"/>
            <a:ext cx="2159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Times New Roman" panose="02020603050405020304"/>
                <a:ea typeface="宋体" panose="02010600030101010101" pitchFamily="2" charset="-122"/>
                <a:cs typeface="Times New Roman" panose="02020603050405020304"/>
              </a:rPr>
              <a:t>1</a:t>
            </a:r>
            <a:endParaRPr sz="3000">
              <a:latin typeface="Times New Roman" panose="02020603050405020304"/>
              <a:ea typeface="宋体" panose="02010600030101010101" pitchFamily="2" charset="-122"/>
              <a:cs typeface="Times New Roman" panose="02020603050405020304"/>
            </a:endParaRPr>
          </a:p>
        </p:txBody>
      </p:sp>
      <p:sp>
        <p:nvSpPr>
          <p:cNvPr id="157" name="object 8">
            <a:extLst>
              <a:ext uri="{FF2B5EF4-FFF2-40B4-BE49-F238E27FC236}">
                <a16:creationId xmlns:a16="http://schemas.microsoft.com/office/drawing/2014/main" id="{F6AB4795-CA52-461C-99CB-623E4CCF9F7F}"/>
              </a:ext>
            </a:extLst>
          </p:cNvPr>
          <p:cNvSpPr txBox="1"/>
          <p:nvPr/>
        </p:nvSpPr>
        <p:spPr>
          <a:xfrm>
            <a:off x="4180645" y="2568972"/>
            <a:ext cx="1524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Times New Roman" panose="02020603050405020304"/>
                <a:ea typeface="宋体" panose="02010600030101010101" pitchFamily="2" charset="-122"/>
                <a:cs typeface="Times New Roman" panose="02020603050405020304"/>
              </a:rPr>
              <a:t>)</a:t>
            </a:r>
            <a:endParaRPr sz="3000">
              <a:latin typeface="Times New Roman" panose="02020603050405020304"/>
              <a:ea typeface="宋体" panose="02010600030101010101" pitchFamily="2" charset="-122"/>
              <a:cs typeface="Times New Roman" panose="02020603050405020304"/>
            </a:endParaRPr>
          </a:p>
        </p:txBody>
      </p:sp>
      <p:sp>
        <p:nvSpPr>
          <p:cNvPr id="158" name="object 9">
            <a:extLst>
              <a:ext uri="{FF2B5EF4-FFF2-40B4-BE49-F238E27FC236}">
                <a16:creationId xmlns:a16="http://schemas.microsoft.com/office/drawing/2014/main" id="{8630B515-3E7E-4188-BB7E-2810101D103A}"/>
              </a:ext>
            </a:extLst>
          </p:cNvPr>
          <p:cNvSpPr txBox="1"/>
          <p:nvPr/>
        </p:nvSpPr>
        <p:spPr>
          <a:xfrm>
            <a:off x="3818695" y="2861072"/>
            <a:ext cx="11430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T</a:t>
            </a:r>
            <a:endParaRPr sz="1250">
              <a:latin typeface="Times New Roman" panose="02020603050405020304"/>
              <a:ea typeface="宋体" panose="02010600030101010101" pitchFamily="2" charset="-122"/>
              <a:cs typeface="Times New Roman" panose="02020603050405020304"/>
            </a:endParaRPr>
          </a:p>
        </p:txBody>
      </p:sp>
      <p:sp>
        <p:nvSpPr>
          <p:cNvPr id="159" name="object 10">
            <a:extLst>
              <a:ext uri="{FF2B5EF4-FFF2-40B4-BE49-F238E27FC236}">
                <a16:creationId xmlns:a16="http://schemas.microsoft.com/office/drawing/2014/main" id="{5C8DC8DD-21B6-4968-AB74-E452027CB3B1}"/>
              </a:ext>
            </a:extLst>
          </p:cNvPr>
          <p:cNvSpPr txBox="1"/>
          <p:nvPr/>
        </p:nvSpPr>
        <p:spPr>
          <a:xfrm>
            <a:off x="5433182" y="2861072"/>
            <a:ext cx="11430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T</a:t>
            </a:r>
            <a:endParaRPr sz="1250">
              <a:latin typeface="Times New Roman" panose="02020603050405020304"/>
              <a:ea typeface="宋体" panose="02010600030101010101" pitchFamily="2" charset="-122"/>
              <a:cs typeface="Times New Roman" panose="02020603050405020304"/>
            </a:endParaRPr>
          </a:p>
        </p:txBody>
      </p:sp>
      <p:sp>
        <p:nvSpPr>
          <p:cNvPr id="160" name="object 11">
            <a:extLst>
              <a:ext uri="{FF2B5EF4-FFF2-40B4-BE49-F238E27FC236}">
                <a16:creationId xmlns:a16="http://schemas.microsoft.com/office/drawing/2014/main" id="{EEA60ED4-1085-4E0F-874E-ACFCD95D9DF3}"/>
              </a:ext>
            </a:extLst>
          </p:cNvPr>
          <p:cNvSpPr txBox="1"/>
          <p:nvPr/>
        </p:nvSpPr>
        <p:spPr>
          <a:xfrm>
            <a:off x="4037770" y="3018235"/>
            <a:ext cx="6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i</a:t>
            </a:r>
            <a:endParaRPr sz="1250">
              <a:latin typeface="Times New Roman" panose="02020603050405020304"/>
              <a:ea typeface="宋体" panose="02010600030101010101" pitchFamily="2" charset="-122"/>
              <a:cs typeface="Times New Roman" panose="02020603050405020304"/>
            </a:endParaRPr>
          </a:p>
        </p:txBody>
      </p:sp>
      <p:sp>
        <p:nvSpPr>
          <p:cNvPr id="161" name="object 12">
            <a:extLst>
              <a:ext uri="{FF2B5EF4-FFF2-40B4-BE49-F238E27FC236}">
                <a16:creationId xmlns:a16="http://schemas.microsoft.com/office/drawing/2014/main" id="{17B67D26-BE73-4396-BD93-DA71485D85B8}"/>
              </a:ext>
            </a:extLst>
          </p:cNvPr>
          <p:cNvSpPr txBox="1"/>
          <p:nvPr/>
        </p:nvSpPr>
        <p:spPr>
          <a:xfrm>
            <a:off x="5652257" y="3018235"/>
            <a:ext cx="6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i="1" dirty="0">
                <a:latin typeface="Times New Roman" panose="02020603050405020304"/>
                <a:ea typeface="宋体" panose="02010600030101010101" pitchFamily="2" charset="-122"/>
                <a:cs typeface="Times New Roman" panose="02020603050405020304"/>
              </a:rPr>
              <a:t>i</a:t>
            </a:r>
            <a:endParaRPr sz="1250">
              <a:latin typeface="Times New Roman" panose="02020603050405020304"/>
              <a:ea typeface="宋体" panose="02010600030101010101" pitchFamily="2" charset="-122"/>
              <a:cs typeface="Times New Roman" panose="02020603050405020304"/>
            </a:endParaRPr>
          </a:p>
        </p:txBody>
      </p:sp>
      <p:sp>
        <p:nvSpPr>
          <p:cNvPr id="162" name="object 13">
            <a:extLst>
              <a:ext uri="{FF2B5EF4-FFF2-40B4-BE49-F238E27FC236}">
                <a16:creationId xmlns:a16="http://schemas.microsoft.com/office/drawing/2014/main" id="{A99CF310-E2F2-4825-9CE2-EB45D8E132AD}"/>
              </a:ext>
            </a:extLst>
          </p:cNvPr>
          <p:cNvSpPr txBox="1"/>
          <p:nvPr/>
        </p:nvSpPr>
        <p:spPr>
          <a:xfrm>
            <a:off x="1589845" y="2346722"/>
            <a:ext cx="134937"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5" dirty="0">
                <a:latin typeface="Times New Roman" panose="02020603050405020304"/>
                <a:ea typeface="宋体" panose="02010600030101010101" pitchFamily="2" charset="-122"/>
                <a:cs typeface="Times New Roman" panose="02020603050405020304"/>
              </a:rPr>
              <a:t>n</a:t>
            </a:r>
            <a:endParaRPr sz="1700">
              <a:latin typeface="Times New Roman" panose="02020603050405020304"/>
              <a:ea typeface="宋体" panose="02010600030101010101" pitchFamily="2" charset="-122"/>
              <a:cs typeface="Times New Roman" panose="02020603050405020304"/>
            </a:endParaRPr>
          </a:p>
        </p:txBody>
      </p:sp>
      <p:sp>
        <p:nvSpPr>
          <p:cNvPr id="163" name="object 14">
            <a:extLst>
              <a:ext uri="{FF2B5EF4-FFF2-40B4-BE49-F238E27FC236}">
                <a16:creationId xmlns:a16="http://schemas.microsoft.com/office/drawing/2014/main" id="{8634E2B5-1A69-4043-859B-C5928DAFE4DD}"/>
              </a:ext>
            </a:extLst>
          </p:cNvPr>
          <p:cNvSpPr txBox="1"/>
          <p:nvPr/>
        </p:nvSpPr>
        <p:spPr>
          <a:xfrm>
            <a:off x="2418520" y="2832497"/>
            <a:ext cx="87312"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endParaRPr sz="1700">
              <a:latin typeface="Times New Roman" panose="02020603050405020304"/>
              <a:ea typeface="宋体" panose="02010600030101010101" pitchFamily="2" charset="-122"/>
              <a:cs typeface="Times New Roman" panose="02020603050405020304"/>
            </a:endParaRPr>
          </a:p>
        </p:txBody>
      </p:sp>
      <p:sp>
        <p:nvSpPr>
          <p:cNvPr id="164" name="object 15">
            <a:extLst>
              <a:ext uri="{FF2B5EF4-FFF2-40B4-BE49-F238E27FC236}">
                <a16:creationId xmlns:a16="http://schemas.microsoft.com/office/drawing/2014/main" id="{BE0538C6-B032-43DB-9A7F-3D023D9438E7}"/>
              </a:ext>
            </a:extLst>
          </p:cNvPr>
          <p:cNvSpPr txBox="1"/>
          <p:nvPr/>
        </p:nvSpPr>
        <p:spPr>
          <a:xfrm>
            <a:off x="6141207" y="2832497"/>
            <a:ext cx="87313"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endParaRPr sz="1700">
              <a:latin typeface="Times New Roman" panose="02020603050405020304"/>
              <a:ea typeface="宋体" panose="02010600030101010101" pitchFamily="2" charset="-122"/>
              <a:cs typeface="Times New Roman" panose="02020603050405020304"/>
            </a:endParaRPr>
          </a:p>
        </p:txBody>
      </p:sp>
      <p:sp>
        <p:nvSpPr>
          <p:cNvPr id="165" name="object 16">
            <a:extLst>
              <a:ext uri="{FF2B5EF4-FFF2-40B4-BE49-F238E27FC236}">
                <a16:creationId xmlns:a16="http://schemas.microsoft.com/office/drawing/2014/main" id="{8E3DA277-0A11-481E-B5E2-DD5B77115BC0}"/>
              </a:ext>
            </a:extLst>
          </p:cNvPr>
          <p:cNvSpPr txBox="1"/>
          <p:nvPr/>
        </p:nvSpPr>
        <p:spPr>
          <a:xfrm>
            <a:off x="2670932" y="4815285"/>
            <a:ext cx="87313"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endParaRPr sz="1700">
              <a:latin typeface="Times New Roman" panose="02020603050405020304"/>
              <a:ea typeface="宋体" panose="02010600030101010101" pitchFamily="2" charset="-122"/>
              <a:cs typeface="Times New Roman" panose="02020603050405020304"/>
            </a:endParaRPr>
          </a:p>
        </p:txBody>
      </p:sp>
      <p:sp>
        <p:nvSpPr>
          <p:cNvPr id="166" name="object 17">
            <a:extLst>
              <a:ext uri="{FF2B5EF4-FFF2-40B4-BE49-F238E27FC236}">
                <a16:creationId xmlns:a16="http://schemas.microsoft.com/office/drawing/2014/main" id="{68C6381C-8DE2-4EF9-B762-279A47C52BB0}"/>
              </a:ext>
            </a:extLst>
          </p:cNvPr>
          <p:cNvSpPr txBox="1"/>
          <p:nvPr/>
        </p:nvSpPr>
        <p:spPr>
          <a:xfrm>
            <a:off x="5982457" y="2568972"/>
            <a:ext cx="193675"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i="1" spc="-5" dirty="0">
                <a:latin typeface="Times New Roman" panose="02020603050405020304"/>
                <a:ea typeface="宋体" panose="02010600030101010101" pitchFamily="2" charset="-122"/>
                <a:cs typeface="Times New Roman" panose="02020603050405020304"/>
              </a:rPr>
              <a:t>x</a:t>
            </a:r>
            <a:endParaRPr sz="3000">
              <a:latin typeface="Times New Roman" panose="02020603050405020304"/>
              <a:ea typeface="宋体" panose="02010600030101010101" pitchFamily="2" charset="-122"/>
              <a:cs typeface="Times New Roman" panose="02020603050405020304"/>
            </a:endParaRPr>
          </a:p>
        </p:txBody>
      </p:sp>
      <p:sp>
        <p:nvSpPr>
          <p:cNvPr id="167" name="object 18">
            <a:extLst>
              <a:ext uri="{FF2B5EF4-FFF2-40B4-BE49-F238E27FC236}">
                <a16:creationId xmlns:a16="http://schemas.microsoft.com/office/drawing/2014/main" id="{32CF0F71-81A9-41EA-A094-169FA769D190}"/>
              </a:ext>
            </a:extLst>
          </p:cNvPr>
          <p:cNvSpPr txBox="1"/>
          <p:nvPr/>
        </p:nvSpPr>
        <p:spPr>
          <a:xfrm>
            <a:off x="1972432" y="3699272"/>
            <a:ext cx="420688" cy="49688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150" i="1" spc="-100" dirty="0">
                <a:latin typeface="Symbol" panose="05050102010706020507"/>
                <a:ea typeface="宋体" panose="02010600030101010101" pitchFamily="2" charset="-122"/>
                <a:cs typeface="Symbol" panose="05050102010706020507"/>
              </a:rPr>
              <a:t></a:t>
            </a:r>
            <a:endParaRPr sz="3150">
              <a:latin typeface="Symbol" panose="05050102010706020507"/>
              <a:ea typeface="宋体" panose="02010600030101010101" pitchFamily="2" charset="-122"/>
              <a:cs typeface="Symbol" panose="05050102010706020507"/>
            </a:endParaRPr>
          </a:p>
        </p:txBody>
      </p:sp>
      <p:sp>
        <p:nvSpPr>
          <p:cNvPr id="168" name="object 19">
            <a:extLst>
              <a:ext uri="{FF2B5EF4-FFF2-40B4-BE49-F238E27FC236}">
                <a16:creationId xmlns:a16="http://schemas.microsoft.com/office/drawing/2014/main" id="{98DF32F4-1144-497C-818A-3A52582FF17E}"/>
              </a:ext>
            </a:extLst>
          </p:cNvPr>
          <p:cNvSpPr txBox="1"/>
          <p:nvPr/>
        </p:nvSpPr>
        <p:spPr>
          <a:xfrm>
            <a:off x="4736270" y="2276872"/>
            <a:ext cx="754062" cy="530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6885">
              <a:lnSpc>
                <a:spcPts val="265"/>
              </a:lnSpc>
              <a:defRPr/>
            </a:pPr>
            <a:r>
              <a:rPr sz="1250" i="1" dirty="0">
                <a:latin typeface="Times New Roman" panose="02020603050405020304"/>
                <a:ea typeface="宋体" panose="02010600030101010101" pitchFamily="2" charset="-122"/>
                <a:cs typeface="Times New Roman" panose="02020603050405020304"/>
              </a:rPr>
              <a:t>T</a:t>
            </a:r>
            <a:endParaRPr sz="1250">
              <a:latin typeface="Times New Roman" panose="02020603050405020304"/>
              <a:ea typeface="宋体" panose="02010600030101010101" pitchFamily="2" charset="-122"/>
              <a:cs typeface="Times New Roman" panose="02020603050405020304"/>
            </a:endParaRPr>
          </a:p>
          <a:p>
            <a:pPr marL="12700">
              <a:lnSpc>
                <a:spcPts val="2365"/>
              </a:lnSpc>
              <a:defRPr/>
            </a:pPr>
            <a:r>
              <a:rPr sz="4500" i="1" spc="82" baseline="-26000" dirty="0">
                <a:latin typeface="Times New Roman" panose="02020603050405020304"/>
                <a:ea typeface="宋体" panose="02010600030101010101" pitchFamily="2" charset="-122"/>
                <a:cs typeface="Times New Roman" panose="02020603050405020304"/>
              </a:rPr>
              <a:t>e</a:t>
            </a:r>
            <a:r>
              <a:rPr sz="1700" spc="55" dirty="0">
                <a:latin typeface="Symbol" panose="05050102010706020507"/>
                <a:ea typeface="宋体" panose="02010600030101010101" pitchFamily="2" charset="-122"/>
                <a:cs typeface="Symbol" panose="05050102010706020507"/>
              </a:rPr>
              <a:t></a:t>
            </a:r>
            <a:r>
              <a:rPr sz="1700" spc="55"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w</a:t>
            </a:r>
            <a:r>
              <a:rPr sz="1700" i="1" spc="130"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x</a:t>
            </a:r>
            <a:r>
              <a:rPr sz="1875" i="1" spc="-30" baseline="-20000" dirty="0">
                <a:latin typeface="Times New Roman" panose="02020603050405020304"/>
                <a:ea typeface="宋体" panose="02010600030101010101" pitchFamily="2" charset="-122"/>
                <a:cs typeface="Times New Roman" panose="02020603050405020304"/>
              </a:rPr>
              <a:t>i</a:t>
            </a:r>
            <a:endParaRPr sz="1875" baseline="-20000">
              <a:latin typeface="Times New Roman" panose="02020603050405020304"/>
              <a:ea typeface="宋体" panose="02010600030101010101" pitchFamily="2" charset="-122"/>
              <a:cs typeface="Times New Roman" panose="02020603050405020304"/>
            </a:endParaRPr>
          </a:p>
        </p:txBody>
      </p:sp>
      <p:sp>
        <p:nvSpPr>
          <p:cNvPr id="169" name="object 20">
            <a:extLst>
              <a:ext uri="{FF2B5EF4-FFF2-40B4-BE49-F238E27FC236}">
                <a16:creationId xmlns:a16="http://schemas.microsoft.com/office/drawing/2014/main" id="{5A2F0812-9A2E-4641-A94E-2E4936DB7EC4}"/>
              </a:ext>
            </a:extLst>
          </p:cNvPr>
          <p:cNvSpPr txBox="1"/>
          <p:nvPr/>
        </p:nvSpPr>
        <p:spPr>
          <a:xfrm>
            <a:off x="3536120" y="2903935"/>
            <a:ext cx="53340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15" dirty="0">
                <a:latin typeface="Symbol" panose="05050102010706020507"/>
                <a:ea typeface="宋体" panose="02010600030101010101" pitchFamily="2" charset="-122"/>
                <a:cs typeface="Symbol" panose="05050102010706020507"/>
              </a:rPr>
              <a:t></a:t>
            </a:r>
            <a:r>
              <a:rPr sz="1700" spc="15"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w</a:t>
            </a:r>
            <a:r>
              <a:rPr sz="1700" i="1" spc="160" dirty="0">
                <a:latin typeface="Times New Roman" panose="02020603050405020304"/>
                <a:ea typeface="宋体" panose="02010600030101010101" pitchFamily="2" charset="-122"/>
                <a:cs typeface="Times New Roman" panose="02020603050405020304"/>
              </a:rPr>
              <a:t> </a:t>
            </a:r>
            <a:r>
              <a:rPr sz="1700" i="1" spc="15" dirty="0">
                <a:latin typeface="Times New Roman" panose="02020603050405020304"/>
                <a:ea typeface="宋体" panose="02010600030101010101" pitchFamily="2" charset="-122"/>
                <a:cs typeface="Times New Roman" panose="02020603050405020304"/>
              </a:rPr>
              <a:t>x</a:t>
            </a:r>
            <a:endParaRPr sz="1700">
              <a:latin typeface="Times New Roman" panose="02020603050405020304"/>
              <a:ea typeface="宋体" panose="02010600030101010101" pitchFamily="2" charset="-122"/>
              <a:cs typeface="Times New Roman" panose="02020603050405020304"/>
            </a:endParaRPr>
          </a:p>
        </p:txBody>
      </p:sp>
      <p:sp>
        <p:nvSpPr>
          <p:cNvPr id="170" name="object 21">
            <a:extLst>
              <a:ext uri="{FF2B5EF4-FFF2-40B4-BE49-F238E27FC236}">
                <a16:creationId xmlns:a16="http://schemas.microsoft.com/office/drawing/2014/main" id="{AB0233DA-0B45-476D-8D0E-CC708AB4D9CB}"/>
              </a:ext>
            </a:extLst>
          </p:cNvPr>
          <p:cNvSpPr txBox="1"/>
          <p:nvPr/>
        </p:nvSpPr>
        <p:spPr>
          <a:xfrm>
            <a:off x="5150607" y="2903935"/>
            <a:ext cx="533400"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15" dirty="0">
                <a:latin typeface="Symbol" panose="05050102010706020507"/>
                <a:ea typeface="宋体" panose="02010600030101010101" pitchFamily="2" charset="-122"/>
                <a:cs typeface="Symbol" panose="05050102010706020507"/>
              </a:rPr>
              <a:t></a:t>
            </a:r>
            <a:r>
              <a:rPr sz="1700" spc="15" dirty="0">
                <a:latin typeface="Times New Roman" panose="02020603050405020304"/>
                <a:ea typeface="宋体" panose="02010600030101010101" pitchFamily="2" charset="-122"/>
                <a:cs typeface="Times New Roman" panose="02020603050405020304"/>
              </a:rPr>
              <a:t> </a:t>
            </a:r>
            <a:r>
              <a:rPr sz="1700" i="1" spc="20" dirty="0">
                <a:latin typeface="Times New Roman" panose="02020603050405020304"/>
                <a:ea typeface="宋体" panose="02010600030101010101" pitchFamily="2" charset="-122"/>
                <a:cs typeface="Times New Roman" panose="02020603050405020304"/>
              </a:rPr>
              <a:t>w</a:t>
            </a:r>
            <a:r>
              <a:rPr sz="1700" i="1" spc="155" dirty="0">
                <a:latin typeface="Times New Roman" panose="02020603050405020304"/>
                <a:ea typeface="宋体" panose="02010600030101010101" pitchFamily="2" charset="-122"/>
                <a:cs typeface="Times New Roman" panose="02020603050405020304"/>
              </a:rPr>
              <a:t> </a:t>
            </a:r>
            <a:r>
              <a:rPr sz="1700" i="1" spc="15" dirty="0">
                <a:latin typeface="Times New Roman" panose="02020603050405020304"/>
                <a:ea typeface="宋体" panose="02010600030101010101" pitchFamily="2" charset="-122"/>
                <a:cs typeface="Times New Roman" panose="02020603050405020304"/>
              </a:rPr>
              <a:t>x</a:t>
            </a:r>
            <a:endParaRPr sz="1700">
              <a:latin typeface="Times New Roman" panose="02020603050405020304"/>
              <a:ea typeface="宋体" panose="02010600030101010101" pitchFamily="2" charset="-122"/>
              <a:cs typeface="Times New Roman" panose="02020603050405020304"/>
            </a:endParaRPr>
          </a:p>
        </p:txBody>
      </p:sp>
      <p:sp>
        <p:nvSpPr>
          <p:cNvPr id="171" name="object 22">
            <a:extLst>
              <a:ext uri="{FF2B5EF4-FFF2-40B4-BE49-F238E27FC236}">
                <a16:creationId xmlns:a16="http://schemas.microsoft.com/office/drawing/2014/main" id="{1D97EF1C-1DE3-4B7B-953E-575AB36EF91B}"/>
              </a:ext>
            </a:extLst>
          </p:cNvPr>
          <p:cNvSpPr txBox="1"/>
          <p:nvPr/>
        </p:nvSpPr>
        <p:spPr>
          <a:xfrm>
            <a:off x="1505707" y="3096022"/>
            <a:ext cx="315913"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05" dirty="0">
                <a:latin typeface="Times New Roman" panose="02020603050405020304"/>
                <a:ea typeface="宋体" panose="02010600030101010101" pitchFamily="2" charset="-122"/>
                <a:cs typeface="Times New Roman" panose="02020603050405020304"/>
              </a:rPr>
              <a:t>i</a:t>
            </a:r>
            <a:r>
              <a:rPr sz="1700" spc="-110" dirty="0">
                <a:latin typeface="Symbol" panose="05050102010706020507"/>
                <a:ea typeface="宋体" panose="02010600030101010101" pitchFamily="2" charset="-122"/>
                <a:cs typeface="Symbol" panose="05050102010706020507"/>
              </a:rPr>
              <a:t></a:t>
            </a:r>
            <a:r>
              <a:rPr sz="1700" spc="15" dirty="0">
                <a:latin typeface="Times New Roman" panose="02020603050405020304"/>
                <a:ea typeface="宋体" panose="02010600030101010101" pitchFamily="2" charset="-122"/>
                <a:cs typeface="Times New Roman" panose="02020603050405020304"/>
              </a:rPr>
              <a:t>1</a:t>
            </a:r>
            <a:endParaRPr sz="1700">
              <a:latin typeface="Times New Roman" panose="02020603050405020304"/>
              <a:ea typeface="宋体" panose="02010600030101010101" pitchFamily="2" charset="-122"/>
              <a:cs typeface="Times New Roman" panose="02020603050405020304"/>
            </a:endParaRPr>
          </a:p>
        </p:txBody>
      </p:sp>
      <p:sp>
        <p:nvSpPr>
          <p:cNvPr id="172" name="object 23">
            <a:extLst>
              <a:ext uri="{FF2B5EF4-FFF2-40B4-BE49-F238E27FC236}">
                <a16:creationId xmlns:a16="http://schemas.microsoft.com/office/drawing/2014/main" id="{5DE19539-83B2-4009-B665-5B06AA5955EB}"/>
              </a:ext>
            </a:extLst>
          </p:cNvPr>
          <p:cNvSpPr txBox="1"/>
          <p:nvPr/>
        </p:nvSpPr>
        <p:spPr>
          <a:xfrm>
            <a:off x="376995" y="2330847"/>
            <a:ext cx="442912"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E</a:t>
            </a:r>
            <a:endParaRPr sz="3000">
              <a:latin typeface="Times New Roman" panose="02020603050405020304"/>
              <a:ea typeface="宋体" panose="02010600030101010101" pitchFamily="2" charset="-122"/>
              <a:cs typeface="Times New Roman" panose="02020603050405020304"/>
            </a:endParaRPr>
          </a:p>
        </p:txBody>
      </p:sp>
      <p:sp>
        <p:nvSpPr>
          <p:cNvPr id="173" name="object 24">
            <a:extLst>
              <a:ext uri="{FF2B5EF4-FFF2-40B4-BE49-F238E27FC236}">
                <a16:creationId xmlns:a16="http://schemas.microsoft.com/office/drawing/2014/main" id="{44C11D0D-15F7-4A8E-AF42-E914B915C5EF}"/>
              </a:ext>
            </a:extLst>
          </p:cNvPr>
          <p:cNvSpPr txBox="1"/>
          <p:nvPr/>
        </p:nvSpPr>
        <p:spPr>
          <a:xfrm>
            <a:off x="929445" y="2568972"/>
            <a:ext cx="528637"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Symbol" panose="05050102010706020507"/>
                <a:ea typeface="宋体" panose="02010600030101010101" pitchFamily="2" charset="-122"/>
                <a:cs typeface="Symbol" panose="05050102010706020507"/>
              </a:rPr>
              <a:t></a:t>
            </a:r>
            <a:r>
              <a:rPr sz="3000" spc="-170" dirty="0">
                <a:latin typeface="Times New Roman" panose="02020603050405020304"/>
                <a:ea typeface="宋体" panose="02010600030101010101" pitchFamily="2" charset="-122"/>
                <a:cs typeface="Times New Roman" panose="02020603050405020304"/>
              </a:rPr>
              <a:t> </a:t>
            </a:r>
            <a:r>
              <a:rPr sz="3000" spc="-5"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174" name="object 25">
            <a:extLst>
              <a:ext uri="{FF2B5EF4-FFF2-40B4-BE49-F238E27FC236}">
                <a16:creationId xmlns:a16="http://schemas.microsoft.com/office/drawing/2014/main" id="{B11B6736-8362-43A6-A96A-A1A5AED7072D}"/>
              </a:ext>
            </a:extLst>
          </p:cNvPr>
          <p:cNvSpPr txBox="1"/>
          <p:nvPr/>
        </p:nvSpPr>
        <p:spPr>
          <a:xfrm>
            <a:off x="1889882" y="2568972"/>
            <a:ext cx="935038"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711835" algn="l"/>
              </a:tabLst>
              <a:defRPr/>
            </a:pPr>
            <a:r>
              <a:rPr sz="3000" spc="-5" dirty="0">
                <a:latin typeface="Times New Roman" panose="02020603050405020304"/>
                <a:ea typeface="宋体" panose="02010600030101010101" pitchFamily="2" charset="-122"/>
                <a:cs typeface="Times New Roman" panose="02020603050405020304"/>
              </a:rPr>
              <a:t>2(</a:t>
            </a:r>
            <a:r>
              <a:rPr sz="3000" spc="-38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y</a:t>
            </a:r>
            <a:r>
              <a:rPr sz="3000" i="1" dirty="0">
                <a:latin typeface="Times New Roman" panose="02020603050405020304"/>
                <a:ea typeface="宋体" panose="02010600030101010101" pitchFamily="2" charset="-122"/>
                <a:cs typeface="Times New Roman" panose="02020603050405020304"/>
              </a:rPr>
              <a:t>	</a:t>
            </a:r>
            <a:r>
              <a:rPr sz="3000" spc="-5"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175" name="object 26">
            <a:extLst>
              <a:ext uri="{FF2B5EF4-FFF2-40B4-BE49-F238E27FC236}">
                <a16:creationId xmlns:a16="http://schemas.microsoft.com/office/drawing/2014/main" id="{97461A9D-60A6-44F7-9BA7-272E2118CFF2}"/>
              </a:ext>
            </a:extLst>
          </p:cNvPr>
          <p:cNvSpPr txBox="1"/>
          <p:nvPr/>
        </p:nvSpPr>
        <p:spPr>
          <a:xfrm>
            <a:off x="380170" y="2864247"/>
            <a:ext cx="4635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w</a:t>
            </a:r>
            <a:endParaRPr sz="3000">
              <a:latin typeface="Times New Roman" panose="02020603050405020304"/>
              <a:ea typeface="宋体" panose="02010600030101010101" pitchFamily="2" charset="-122"/>
              <a:cs typeface="Times New Roman" panose="02020603050405020304"/>
            </a:endParaRPr>
          </a:p>
        </p:txBody>
      </p:sp>
      <p:sp>
        <p:nvSpPr>
          <p:cNvPr id="176" name="object 27">
            <a:extLst>
              <a:ext uri="{FF2B5EF4-FFF2-40B4-BE49-F238E27FC236}">
                <a16:creationId xmlns:a16="http://schemas.microsoft.com/office/drawing/2014/main" id="{993B4B1C-0213-4B82-B2B3-47433AB2FB80}"/>
              </a:ext>
            </a:extLst>
          </p:cNvPr>
          <p:cNvSpPr txBox="1"/>
          <p:nvPr/>
        </p:nvSpPr>
        <p:spPr>
          <a:xfrm>
            <a:off x="2855082" y="2915047"/>
            <a:ext cx="693738"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120" dirty="0">
                <a:latin typeface="Times New Roman" panose="02020603050405020304"/>
                <a:ea typeface="宋体" panose="02010600030101010101" pitchFamily="2" charset="-122"/>
                <a:cs typeface="Times New Roman" panose="02020603050405020304"/>
              </a:rPr>
              <a:t>1</a:t>
            </a:r>
            <a:r>
              <a:rPr sz="3000" spc="120" dirty="0">
                <a:latin typeface="Symbol" panose="05050102010706020507"/>
                <a:ea typeface="宋体" panose="02010600030101010101" pitchFamily="2" charset="-122"/>
                <a:cs typeface="Symbol" panose="05050102010706020507"/>
              </a:rPr>
              <a:t></a:t>
            </a:r>
            <a:r>
              <a:rPr sz="3000" spc="-31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e</a:t>
            </a:r>
            <a:endParaRPr sz="3000">
              <a:latin typeface="Times New Roman" panose="02020603050405020304"/>
              <a:ea typeface="宋体" panose="02010600030101010101" pitchFamily="2" charset="-122"/>
              <a:cs typeface="Times New Roman" panose="02020603050405020304"/>
            </a:endParaRPr>
          </a:p>
        </p:txBody>
      </p:sp>
      <p:sp>
        <p:nvSpPr>
          <p:cNvPr id="177" name="object 28">
            <a:extLst>
              <a:ext uri="{FF2B5EF4-FFF2-40B4-BE49-F238E27FC236}">
                <a16:creationId xmlns:a16="http://schemas.microsoft.com/office/drawing/2014/main" id="{2587FC65-4EA1-4F19-9E5E-72F1428EEAFC}"/>
              </a:ext>
            </a:extLst>
          </p:cNvPr>
          <p:cNvSpPr txBox="1"/>
          <p:nvPr/>
        </p:nvSpPr>
        <p:spPr>
          <a:xfrm>
            <a:off x="4374320" y="2915047"/>
            <a:ext cx="15430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1402715" algn="l"/>
              </a:tabLst>
              <a:defRPr/>
            </a:pPr>
            <a:r>
              <a:rPr sz="3000" spc="-254" dirty="0">
                <a:latin typeface="Times New Roman" panose="02020603050405020304"/>
                <a:ea typeface="宋体" panose="02010600030101010101" pitchFamily="2" charset="-122"/>
                <a:cs typeface="Times New Roman" panose="02020603050405020304"/>
              </a:rPr>
              <a:t>(</a:t>
            </a:r>
            <a:r>
              <a:rPr sz="3000" spc="250" dirty="0">
                <a:latin typeface="Times New Roman" panose="02020603050405020304"/>
                <a:ea typeface="宋体" panose="02010600030101010101" pitchFamily="2" charset="-122"/>
                <a:cs typeface="Times New Roman" panose="02020603050405020304"/>
              </a:rPr>
              <a:t>1</a:t>
            </a:r>
            <a:r>
              <a:rPr sz="3000" spc="-5" dirty="0">
                <a:latin typeface="Symbol" panose="05050102010706020507"/>
                <a:ea typeface="宋体" panose="02010600030101010101" pitchFamily="2" charset="-122"/>
                <a:cs typeface="Symbol" panose="05050102010706020507"/>
              </a:rPr>
              <a:t></a:t>
            </a:r>
            <a:r>
              <a:rPr sz="3000" spc="-22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e</a:t>
            </a:r>
            <a:r>
              <a:rPr sz="3000" i="1" dirty="0">
                <a:latin typeface="Times New Roman" panose="02020603050405020304"/>
                <a:ea typeface="宋体" panose="02010600030101010101" pitchFamily="2" charset="-122"/>
                <a:cs typeface="Times New Roman" panose="02020603050405020304"/>
              </a:rPr>
              <a:t>	</a:t>
            </a:r>
            <a:r>
              <a:rPr sz="3000" spc="-5" dirty="0">
                <a:latin typeface="Times New Roman" panose="02020603050405020304"/>
                <a:ea typeface="宋体" panose="02010600030101010101" pitchFamily="2" charset="-122"/>
                <a:cs typeface="Times New Roman" panose="02020603050405020304"/>
              </a:rPr>
              <a:t>)</a:t>
            </a:r>
            <a:endParaRPr sz="3000">
              <a:latin typeface="Times New Roman" panose="02020603050405020304"/>
              <a:ea typeface="宋体" panose="02010600030101010101" pitchFamily="2" charset="-122"/>
              <a:cs typeface="Times New Roman" panose="02020603050405020304"/>
            </a:endParaRPr>
          </a:p>
        </p:txBody>
      </p:sp>
      <p:sp>
        <p:nvSpPr>
          <p:cNvPr id="178" name="object 29">
            <a:extLst>
              <a:ext uri="{FF2B5EF4-FFF2-40B4-BE49-F238E27FC236}">
                <a16:creationId xmlns:a16="http://schemas.microsoft.com/office/drawing/2014/main" id="{CA32075C-4972-4C84-8F73-41B21B5BF9EA}"/>
              </a:ext>
            </a:extLst>
          </p:cNvPr>
          <p:cNvSpPr txBox="1"/>
          <p:nvPr/>
        </p:nvSpPr>
        <p:spPr>
          <a:xfrm>
            <a:off x="2347082" y="3480197"/>
            <a:ext cx="442913"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E</a:t>
            </a:r>
            <a:endParaRPr sz="3000">
              <a:latin typeface="Times New Roman" panose="02020603050405020304"/>
              <a:ea typeface="宋体" panose="02010600030101010101" pitchFamily="2" charset="-122"/>
              <a:cs typeface="Times New Roman" panose="02020603050405020304"/>
            </a:endParaRPr>
          </a:p>
        </p:txBody>
      </p:sp>
      <p:sp>
        <p:nvSpPr>
          <p:cNvPr id="179" name="object 30">
            <a:extLst>
              <a:ext uri="{FF2B5EF4-FFF2-40B4-BE49-F238E27FC236}">
                <a16:creationId xmlns:a16="http://schemas.microsoft.com/office/drawing/2014/main" id="{7A1635E9-C777-4325-86FC-04524684FF5A}"/>
              </a:ext>
            </a:extLst>
          </p:cNvPr>
          <p:cNvSpPr txBox="1"/>
          <p:nvPr/>
        </p:nvSpPr>
        <p:spPr>
          <a:xfrm>
            <a:off x="359532" y="3546872"/>
            <a:ext cx="1622425" cy="64928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 </a:t>
            </a:r>
            <a:r>
              <a:rPr sz="1700" spc="-35" dirty="0">
                <a:latin typeface="Symbol" panose="05050102010706020507"/>
                <a:ea typeface="宋体" panose="02010600030101010101" pitchFamily="2" charset="-122"/>
                <a:cs typeface="Symbol" panose="05050102010706020507"/>
              </a:rPr>
              <a:t></a:t>
            </a:r>
            <a:r>
              <a:rPr sz="1700" spc="-35" dirty="0">
                <a:latin typeface="Times New Roman" panose="02020603050405020304"/>
                <a:ea typeface="宋体" panose="02010600030101010101" pitchFamily="2" charset="-122"/>
                <a:cs typeface="Times New Roman" panose="02020603050405020304"/>
              </a:rPr>
              <a:t>1  </a:t>
            </a:r>
            <a:r>
              <a:rPr sz="4500" spc="-7" baseline="-25000" dirty="0">
                <a:latin typeface="Symbol" panose="05050102010706020507"/>
                <a:ea typeface="宋体" panose="02010600030101010101" pitchFamily="2" charset="-122"/>
                <a:cs typeface="Symbol" panose="05050102010706020507"/>
              </a:rPr>
              <a:t></a:t>
            </a:r>
            <a:r>
              <a:rPr sz="4500" spc="-7" baseline="-25000" dirty="0">
                <a:latin typeface="Times New Roman" panose="02020603050405020304"/>
                <a:ea typeface="宋体" panose="02010600030101010101" pitchFamily="2" charset="-122"/>
                <a:cs typeface="Times New Roman" panose="02020603050405020304"/>
              </a:rPr>
              <a:t> </a:t>
            </a: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a:t>
            </a:r>
            <a:r>
              <a:rPr sz="1700" i="1" spc="170" dirty="0">
                <a:latin typeface="Times New Roman" panose="02020603050405020304"/>
                <a:ea typeface="宋体" panose="02010600030101010101" pitchFamily="2" charset="-122"/>
                <a:cs typeface="Times New Roman" panose="02020603050405020304"/>
              </a:rPr>
              <a:t> </a:t>
            </a:r>
            <a:r>
              <a:rPr sz="4500" spc="-7" baseline="-25000" dirty="0">
                <a:latin typeface="Symbol" panose="05050102010706020507"/>
                <a:ea typeface="宋体" panose="02010600030101010101" pitchFamily="2" charset="-122"/>
                <a:cs typeface="Symbol" panose="05050102010706020507"/>
              </a:rPr>
              <a:t></a:t>
            </a:r>
            <a:endParaRPr sz="4500" baseline="-25000">
              <a:latin typeface="Symbol" panose="05050102010706020507"/>
              <a:ea typeface="宋体" panose="02010600030101010101" pitchFamily="2" charset="-122"/>
              <a:cs typeface="Symbol" panose="05050102010706020507"/>
            </a:endParaRPr>
          </a:p>
        </p:txBody>
      </p:sp>
      <p:sp>
        <p:nvSpPr>
          <p:cNvPr id="180" name="object 31">
            <a:extLst>
              <a:ext uri="{FF2B5EF4-FFF2-40B4-BE49-F238E27FC236}">
                <a16:creationId xmlns:a16="http://schemas.microsoft.com/office/drawing/2014/main" id="{D9C857D7-DD87-4661-8E73-4724019FAE6F}"/>
              </a:ext>
            </a:extLst>
          </p:cNvPr>
          <p:cNvSpPr txBox="1"/>
          <p:nvPr/>
        </p:nvSpPr>
        <p:spPr>
          <a:xfrm>
            <a:off x="2350257" y="4013597"/>
            <a:ext cx="463550"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35" dirty="0">
                <a:latin typeface="Symbol" panose="05050102010706020507"/>
                <a:ea typeface="宋体" panose="02010600030101010101" pitchFamily="2" charset="-122"/>
                <a:cs typeface="Symbol" panose="05050102010706020507"/>
              </a:rPr>
              <a:t></a:t>
            </a:r>
            <a:r>
              <a:rPr sz="3000" i="1" spc="-5" dirty="0">
                <a:latin typeface="Times New Roman" panose="02020603050405020304"/>
                <a:ea typeface="宋体" panose="02010600030101010101" pitchFamily="2" charset="-122"/>
                <a:cs typeface="Times New Roman" panose="02020603050405020304"/>
              </a:rPr>
              <a:t>w</a:t>
            </a:r>
            <a:endParaRPr sz="3000">
              <a:latin typeface="Times New Roman" panose="02020603050405020304"/>
              <a:ea typeface="宋体" panose="02010600030101010101" pitchFamily="2" charset="-122"/>
              <a:cs typeface="Times New Roman" panose="02020603050405020304"/>
            </a:endParaRPr>
          </a:p>
        </p:txBody>
      </p:sp>
      <p:sp>
        <p:nvSpPr>
          <p:cNvPr id="181" name="object 32">
            <a:extLst>
              <a:ext uri="{FF2B5EF4-FFF2-40B4-BE49-F238E27FC236}">
                <a16:creationId xmlns:a16="http://schemas.microsoft.com/office/drawing/2014/main" id="{2EF0F05A-B074-4BCF-9E8C-65C8E05B47E4}"/>
              </a:ext>
            </a:extLst>
          </p:cNvPr>
          <p:cNvSpPr txBox="1"/>
          <p:nvPr/>
        </p:nvSpPr>
        <p:spPr>
          <a:xfrm>
            <a:off x="988182" y="4532710"/>
            <a:ext cx="1719263" cy="4953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spc="-5" dirty="0">
                <a:latin typeface="Symbol" panose="05050102010706020507"/>
                <a:ea typeface="宋体" panose="02010600030101010101" pitchFamily="2" charset="-122"/>
                <a:cs typeface="Symbol" panose="05050102010706020507"/>
              </a:rPr>
              <a:t></a:t>
            </a:r>
            <a:r>
              <a:rPr sz="3000" spc="-5" dirty="0">
                <a:latin typeface="Times New Roman" panose="02020603050405020304"/>
                <a:ea typeface="宋体" panose="02010600030101010101" pitchFamily="2" charset="-122"/>
                <a:cs typeface="Times New Roman" panose="02020603050405020304"/>
              </a:rPr>
              <a:t> </a:t>
            </a:r>
            <a:r>
              <a:rPr sz="3000" i="1" spc="-5" dirty="0">
                <a:latin typeface="Times New Roman" panose="02020603050405020304"/>
                <a:ea typeface="宋体" panose="02010600030101010101" pitchFamily="2" charset="-122"/>
                <a:cs typeface="Times New Roman" panose="02020603050405020304"/>
              </a:rPr>
              <a:t>w</a:t>
            </a:r>
            <a:r>
              <a:rPr sz="2550" i="1" spc="-7" baseline="44000" dirty="0">
                <a:latin typeface="Times New Roman" panose="02020603050405020304"/>
                <a:ea typeface="宋体" panose="02010600030101010101" pitchFamily="2" charset="-122"/>
                <a:cs typeface="Times New Roman" panose="02020603050405020304"/>
              </a:rPr>
              <a:t>t</a:t>
            </a:r>
            <a:r>
              <a:rPr sz="2550" i="1" spc="577" baseline="44000" dirty="0">
                <a:latin typeface="Times New Roman" panose="02020603050405020304"/>
                <a:ea typeface="宋体" panose="02010600030101010101" pitchFamily="2" charset="-122"/>
                <a:cs typeface="Times New Roman" panose="02020603050405020304"/>
              </a:rPr>
              <a:t> </a:t>
            </a:r>
            <a:r>
              <a:rPr sz="3000" spc="-114" dirty="0">
                <a:latin typeface="Symbol" panose="05050102010706020507"/>
                <a:ea typeface="宋体" panose="02010600030101010101" pitchFamily="2" charset="-122"/>
                <a:cs typeface="Symbol" panose="05050102010706020507"/>
              </a:rPr>
              <a:t></a:t>
            </a:r>
            <a:r>
              <a:rPr sz="3150" i="1" spc="-114" dirty="0">
                <a:latin typeface="Symbol" panose="05050102010706020507"/>
                <a:ea typeface="宋体" panose="02010600030101010101" pitchFamily="2" charset="-122"/>
                <a:cs typeface="Symbol" panose="05050102010706020507"/>
              </a:rPr>
              <a:t></a:t>
            </a:r>
            <a:r>
              <a:rPr sz="3000" i="1" spc="-114" dirty="0">
                <a:latin typeface="Times New Roman" panose="02020603050405020304"/>
                <a:ea typeface="宋体" panose="02010600030101010101" pitchFamily="2" charset="-122"/>
                <a:cs typeface="Times New Roman" panose="02020603050405020304"/>
              </a:rPr>
              <a:t>Ax</a:t>
            </a:r>
            <a:endParaRPr sz="3000">
              <a:latin typeface="Times New Roman" panose="02020603050405020304"/>
              <a:ea typeface="宋体" panose="02010600030101010101" pitchFamily="2" charset="-122"/>
              <a:cs typeface="Times New Roman" panose="02020603050405020304"/>
            </a:endParaRPr>
          </a:p>
        </p:txBody>
      </p:sp>
      <p:sp>
        <p:nvSpPr>
          <p:cNvPr id="182" name="object 33">
            <a:extLst>
              <a:ext uri="{FF2B5EF4-FFF2-40B4-BE49-F238E27FC236}">
                <a16:creationId xmlns:a16="http://schemas.microsoft.com/office/drawing/2014/main" id="{8A8E471D-F641-4112-9FBC-CEC09C7B2517}"/>
              </a:ext>
            </a:extLst>
          </p:cNvPr>
          <p:cNvSpPr txBox="1"/>
          <p:nvPr/>
        </p:nvSpPr>
        <p:spPr>
          <a:xfrm>
            <a:off x="1442207" y="2465785"/>
            <a:ext cx="431800" cy="7112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4500" spc="-5" dirty="0">
                <a:latin typeface="Symbol" panose="05050102010706020507"/>
                <a:ea typeface="宋体" panose="02010600030101010101" pitchFamily="2" charset="-122"/>
                <a:cs typeface="Symbol" panose="05050102010706020507"/>
              </a:rPr>
              <a:t></a:t>
            </a:r>
            <a:endParaRPr sz="4500">
              <a:latin typeface="Symbol" panose="05050102010706020507"/>
              <a:ea typeface="宋体" panose="02010600030101010101" pitchFamily="2" charset="-122"/>
              <a:cs typeface="Symbol" panose="05050102010706020507"/>
            </a:endParaRPr>
          </a:p>
        </p:txBody>
      </p:sp>
      <p:sp>
        <p:nvSpPr>
          <p:cNvPr id="183" name="object 4">
            <a:extLst>
              <a:ext uri="{FF2B5EF4-FFF2-40B4-BE49-F238E27FC236}">
                <a16:creationId xmlns:a16="http://schemas.microsoft.com/office/drawing/2014/main" id="{04BC9036-6B01-47ED-83A5-C5429E4A2809}"/>
              </a:ext>
            </a:extLst>
          </p:cNvPr>
          <p:cNvSpPr/>
          <p:nvPr/>
        </p:nvSpPr>
        <p:spPr>
          <a:xfrm>
            <a:off x="2385182" y="1288579"/>
            <a:ext cx="2492375" cy="0"/>
          </a:xfrm>
          <a:custGeom>
            <a:avLst/>
            <a:gdLst/>
            <a:ahLst/>
            <a:cxnLst/>
            <a:rect l="l" t="t" r="r" b="b"/>
            <a:pathLst>
              <a:path w="2493645">
                <a:moveTo>
                  <a:pt x="0" y="0"/>
                </a:moveTo>
                <a:lnTo>
                  <a:pt x="2493100" y="0"/>
                </a:lnTo>
              </a:path>
            </a:pathLst>
          </a:custGeom>
          <a:ln w="19058">
            <a:solidFill>
              <a:srgbClr val="000000"/>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a:solidFill>
                <a:prstClr val="black"/>
              </a:solidFill>
              <a:latin typeface="Calibri" panose="020F0502020204030204"/>
              <a:ea typeface="+mn-ea"/>
            </a:endParaRPr>
          </a:p>
        </p:txBody>
      </p:sp>
      <p:sp>
        <p:nvSpPr>
          <p:cNvPr id="184" name="object 6">
            <a:extLst>
              <a:ext uri="{FF2B5EF4-FFF2-40B4-BE49-F238E27FC236}">
                <a16:creationId xmlns:a16="http://schemas.microsoft.com/office/drawing/2014/main" id="{29FAC942-2E16-4D0A-8E67-695471958254}"/>
              </a:ext>
            </a:extLst>
          </p:cNvPr>
          <p:cNvSpPr txBox="1"/>
          <p:nvPr/>
        </p:nvSpPr>
        <p:spPr>
          <a:xfrm>
            <a:off x="5023607" y="996479"/>
            <a:ext cx="134938"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spc="15" dirty="0">
                <a:solidFill>
                  <a:prstClr val="black"/>
                </a:solidFill>
                <a:latin typeface="Times New Roman" panose="02020603050405020304"/>
                <a:ea typeface="+mn-ea"/>
                <a:cs typeface="Times New Roman" panose="02020603050405020304"/>
              </a:rPr>
              <a:t>2</a:t>
            </a:r>
            <a:endParaRPr sz="1700">
              <a:solidFill>
                <a:prstClr val="black"/>
              </a:solidFill>
              <a:latin typeface="Times New Roman" panose="02020603050405020304"/>
              <a:ea typeface="+mn-ea"/>
              <a:cs typeface="Times New Roman" panose="02020603050405020304"/>
            </a:endParaRPr>
          </a:p>
        </p:txBody>
      </p:sp>
      <p:sp>
        <p:nvSpPr>
          <p:cNvPr id="185" name="object 10">
            <a:extLst>
              <a:ext uri="{FF2B5EF4-FFF2-40B4-BE49-F238E27FC236}">
                <a16:creationId xmlns:a16="http://schemas.microsoft.com/office/drawing/2014/main" id="{68F6380C-8054-43DD-9BD2-F3CFA62BAC63}"/>
              </a:ext>
            </a:extLst>
          </p:cNvPr>
          <p:cNvSpPr txBox="1"/>
          <p:nvPr/>
        </p:nvSpPr>
        <p:spPr>
          <a:xfrm>
            <a:off x="3523420" y="764704"/>
            <a:ext cx="215900" cy="476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5" dirty="0">
                <a:solidFill>
                  <a:prstClr val="black"/>
                </a:solidFill>
                <a:latin typeface="Times New Roman" panose="02020603050405020304"/>
                <a:ea typeface="+mn-ea"/>
                <a:cs typeface="Times New Roman" panose="02020603050405020304"/>
              </a:rPr>
              <a:t>1</a:t>
            </a:r>
            <a:endParaRPr sz="3000">
              <a:solidFill>
                <a:prstClr val="black"/>
              </a:solidFill>
              <a:latin typeface="Times New Roman" panose="02020603050405020304"/>
              <a:ea typeface="+mn-ea"/>
              <a:cs typeface="Times New Roman" panose="02020603050405020304"/>
            </a:endParaRPr>
          </a:p>
        </p:txBody>
      </p:sp>
      <p:sp>
        <p:nvSpPr>
          <p:cNvPr id="186" name="object 12">
            <a:extLst>
              <a:ext uri="{FF2B5EF4-FFF2-40B4-BE49-F238E27FC236}">
                <a16:creationId xmlns:a16="http://schemas.microsoft.com/office/drawing/2014/main" id="{6E2B0577-6933-4EDE-8D1A-EC412F040073}"/>
              </a:ext>
            </a:extLst>
          </p:cNvPr>
          <p:cNvSpPr txBox="1"/>
          <p:nvPr/>
        </p:nvSpPr>
        <p:spPr>
          <a:xfrm>
            <a:off x="3386895" y="1401291"/>
            <a:ext cx="1339850"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09600" algn="l"/>
                <a:tab pos="1245870" algn="l"/>
              </a:tabLst>
              <a:defRPr/>
            </a:pPr>
            <a:r>
              <a:rPr sz="1250" dirty="0">
                <a:solidFill>
                  <a:prstClr val="black"/>
                </a:solidFill>
                <a:latin typeface="Times New Roman" panose="02020603050405020304"/>
                <a:ea typeface="+mn-ea"/>
                <a:cs typeface="Times New Roman" panose="02020603050405020304"/>
              </a:rPr>
              <a:t>1 </a:t>
            </a:r>
            <a:r>
              <a:rPr sz="1250" spc="135" dirty="0">
                <a:solidFill>
                  <a:prstClr val="black"/>
                </a:solidFill>
                <a:latin typeface="Times New Roman" panose="02020603050405020304"/>
                <a:ea typeface="+mn-ea"/>
                <a:cs typeface="Times New Roman" panose="02020603050405020304"/>
              </a:rPr>
              <a:t> </a:t>
            </a:r>
            <a:r>
              <a:rPr sz="1250" i="1" spc="65" dirty="0">
                <a:solidFill>
                  <a:prstClr val="black"/>
                </a:solidFill>
                <a:latin typeface="Times New Roman" panose="02020603050405020304"/>
                <a:ea typeface="+mn-ea"/>
                <a:cs typeface="Times New Roman" panose="02020603050405020304"/>
              </a:rPr>
              <a:t>i</a:t>
            </a:r>
            <a:r>
              <a:rPr sz="1250" dirty="0">
                <a:solidFill>
                  <a:prstClr val="black"/>
                </a:solidFill>
                <a:latin typeface="Times New Roman" panose="02020603050405020304"/>
                <a:ea typeface="+mn-ea"/>
                <a:cs typeface="Times New Roman" panose="02020603050405020304"/>
              </a:rPr>
              <a:t>1	2  </a:t>
            </a:r>
            <a:r>
              <a:rPr sz="1250" spc="-80" dirty="0">
                <a:solidFill>
                  <a:prstClr val="black"/>
                </a:solidFill>
                <a:latin typeface="Times New Roman" panose="02020603050405020304"/>
                <a:ea typeface="+mn-ea"/>
                <a:cs typeface="Times New Roman" panose="02020603050405020304"/>
              </a:rPr>
              <a:t> </a:t>
            </a:r>
            <a:r>
              <a:rPr sz="1250" i="1" dirty="0">
                <a:solidFill>
                  <a:prstClr val="black"/>
                </a:solidFill>
                <a:latin typeface="Times New Roman" panose="02020603050405020304"/>
                <a:ea typeface="+mn-ea"/>
                <a:cs typeface="Times New Roman" panose="02020603050405020304"/>
              </a:rPr>
              <a:t>i</a:t>
            </a:r>
            <a:r>
              <a:rPr sz="1250" i="1" spc="-114" dirty="0">
                <a:solidFill>
                  <a:prstClr val="black"/>
                </a:solidFill>
                <a:latin typeface="Times New Roman" panose="02020603050405020304"/>
                <a:ea typeface="+mn-ea"/>
                <a:cs typeface="Times New Roman" panose="02020603050405020304"/>
              </a:rPr>
              <a:t> </a:t>
            </a:r>
            <a:r>
              <a:rPr sz="1250" dirty="0">
                <a:solidFill>
                  <a:prstClr val="black"/>
                </a:solidFill>
                <a:latin typeface="Times New Roman" panose="02020603050405020304"/>
                <a:ea typeface="+mn-ea"/>
                <a:cs typeface="Times New Roman" panose="02020603050405020304"/>
              </a:rPr>
              <a:t>2	0</a:t>
            </a:r>
            <a:endParaRPr sz="1250">
              <a:solidFill>
                <a:prstClr val="black"/>
              </a:solidFill>
              <a:latin typeface="Times New Roman" panose="02020603050405020304"/>
              <a:ea typeface="+mn-ea"/>
              <a:cs typeface="Times New Roman" panose="02020603050405020304"/>
            </a:endParaRPr>
          </a:p>
        </p:txBody>
      </p:sp>
      <p:sp>
        <p:nvSpPr>
          <p:cNvPr id="187" name="object 14">
            <a:extLst>
              <a:ext uri="{FF2B5EF4-FFF2-40B4-BE49-F238E27FC236}">
                <a16:creationId xmlns:a16="http://schemas.microsoft.com/office/drawing/2014/main" id="{10E3464B-77DA-4DC1-951C-673041616FDB}"/>
              </a:ext>
            </a:extLst>
          </p:cNvPr>
          <p:cNvSpPr txBox="1"/>
          <p:nvPr/>
        </p:nvSpPr>
        <p:spPr>
          <a:xfrm>
            <a:off x="1285045" y="780579"/>
            <a:ext cx="136525"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15" dirty="0">
                <a:solidFill>
                  <a:prstClr val="black"/>
                </a:solidFill>
                <a:latin typeface="Times New Roman" panose="02020603050405020304"/>
                <a:ea typeface="+mn-ea"/>
                <a:cs typeface="Times New Roman" panose="02020603050405020304"/>
              </a:rPr>
              <a:t>n</a:t>
            </a:r>
            <a:endParaRPr sz="1700">
              <a:solidFill>
                <a:prstClr val="black"/>
              </a:solidFill>
              <a:latin typeface="Times New Roman" panose="02020603050405020304"/>
              <a:ea typeface="+mn-ea"/>
              <a:cs typeface="Times New Roman" panose="02020603050405020304"/>
            </a:endParaRPr>
          </a:p>
        </p:txBody>
      </p:sp>
      <p:sp>
        <p:nvSpPr>
          <p:cNvPr id="188" name="object 15">
            <a:extLst>
              <a:ext uri="{FF2B5EF4-FFF2-40B4-BE49-F238E27FC236}">
                <a16:creationId xmlns:a16="http://schemas.microsoft.com/office/drawing/2014/main" id="{93DD7F64-660A-46F9-AF91-80A5C7AF1976}"/>
              </a:ext>
            </a:extLst>
          </p:cNvPr>
          <p:cNvSpPr txBox="1"/>
          <p:nvPr/>
        </p:nvSpPr>
        <p:spPr>
          <a:xfrm>
            <a:off x="1918457" y="1266354"/>
            <a:ext cx="87313"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1700" i="1" spc="10" dirty="0">
                <a:solidFill>
                  <a:prstClr val="black"/>
                </a:solidFill>
                <a:latin typeface="Times New Roman" panose="02020603050405020304"/>
                <a:ea typeface="+mn-ea"/>
                <a:cs typeface="Times New Roman" panose="02020603050405020304"/>
              </a:rPr>
              <a:t>i</a:t>
            </a:r>
            <a:endParaRPr sz="1700">
              <a:solidFill>
                <a:prstClr val="black"/>
              </a:solidFill>
              <a:latin typeface="Times New Roman" panose="02020603050405020304"/>
              <a:ea typeface="+mn-ea"/>
              <a:cs typeface="Times New Roman" panose="02020603050405020304"/>
            </a:endParaRPr>
          </a:p>
        </p:txBody>
      </p:sp>
      <p:sp>
        <p:nvSpPr>
          <p:cNvPr id="189" name="object 16">
            <a:extLst>
              <a:ext uri="{FF2B5EF4-FFF2-40B4-BE49-F238E27FC236}">
                <a16:creationId xmlns:a16="http://schemas.microsoft.com/office/drawing/2014/main" id="{E9AA8DBA-5823-4128-8A9C-612C099E5752}"/>
              </a:ext>
            </a:extLst>
          </p:cNvPr>
          <p:cNvSpPr txBox="1"/>
          <p:nvPr/>
        </p:nvSpPr>
        <p:spPr>
          <a:xfrm>
            <a:off x="4882320" y="983779"/>
            <a:ext cx="992187" cy="46166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309245" algn="l"/>
              </a:tabLst>
              <a:defRPr/>
            </a:pPr>
            <a:r>
              <a:rPr sz="3000" spc="-5" dirty="0">
                <a:solidFill>
                  <a:prstClr val="black"/>
                </a:solidFill>
                <a:latin typeface="Times New Roman" panose="02020603050405020304"/>
                <a:ea typeface="+mn-ea"/>
                <a:cs typeface="Times New Roman" panose="02020603050405020304"/>
              </a:rPr>
              <a:t>)	</a:t>
            </a:r>
            <a:endParaRPr sz="3000" dirty="0">
              <a:solidFill>
                <a:prstClr val="black"/>
              </a:solidFill>
              <a:latin typeface="Times New Roman" panose="02020603050405020304"/>
              <a:ea typeface="+mn-ea"/>
              <a:cs typeface="Times New Roman" panose="02020603050405020304"/>
            </a:endParaRPr>
          </a:p>
        </p:txBody>
      </p:sp>
      <p:sp>
        <p:nvSpPr>
          <p:cNvPr id="190" name="object 18">
            <a:extLst>
              <a:ext uri="{FF2B5EF4-FFF2-40B4-BE49-F238E27FC236}">
                <a16:creationId xmlns:a16="http://schemas.microsoft.com/office/drawing/2014/main" id="{38EE1A91-BB8F-4685-9200-F8836E87BCE9}"/>
              </a:ext>
            </a:extLst>
          </p:cNvPr>
          <p:cNvSpPr txBox="1"/>
          <p:nvPr/>
        </p:nvSpPr>
        <p:spPr>
          <a:xfrm>
            <a:off x="3034470" y="1286991"/>
            <a:ext cx="1800225" cy="277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688340" algn="l"/>
                <a:tab pos="1327150" algn="l"/>
              </a:tabLst>
              <a:defRPr/>
            </a:pPr>
            <a:r>
              <a:rPr sz="1700" spc="75" dirty="0">
                <a:solidFill>
                  <a:prstClr val="black"/>
                </a:solidFill>
                <a:latin typeface="Symbol" panose="05050102010706020507"/>
                <a:ea typeface="+mn-ea"/>
                <a:cs typeface="Symbol" panose="05050102010706020507"/>
              </a:rPr>
              <a:t></a:t>
            </a:r>
            <a:r>
              <a:rPr sz="1700" spc="75" dirty="0">
                <a:solidFill>
                  <a:prstClr val="black"/>
                </a:solidFill>
                <a:latin typeface="Times New Roman" panose="02020603050405020304"/>
                <a:ea typeface="+mn-ea"/>
                <a:cs typeface="Times New Roman" panose="02020603050405020304"/>
              </a:rPr>
              <a:t>(</a:t>
            </a:r>
            <a:r>
              <a:rPr sz="1700" spc="-250" dirty="0">
                <a:solidFill>
                  <a:prstClr val="black"/>
                </a:solidFill>
                <a:latin typeface="Times New Roman" panose="02020603050405020304"/>
                <a:ea typeface="+mn-ea"/>
                <a:cs typeface="Times New Roman" panose="02020603050405020304"/>
              </a:rPr>
              <a:t> </a:t>
            </a:r>
            <a:r>
              <a:rPr sz="1700" i="1" spc="20" dirty="0">
                <a:solidFill>
                  <a:prstClr val="black"/>
                </a:solidFill>
                <a:latin typeface="Times New Roman" panose="02020603050405020304"/>
                <a:ea typeface="+mn-ea"/>
                <a:cs typeface="Times New Roman" panose="02020603050405020304"/>
              </a:rPr>
              <a:t>w</a:t>
            </a:r>
            <a:r>
              <a:rPr sz="1700" i="1" spc="30"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65" dirty="0">
                <a:solidFill>
                  <a:prstClr val="black"/>
                </a:solidFill>
                <a:latin typeface="Times New Roman" panose="02020603050405020304"/>
                <a:ea typeface="+mn-ea"/>
                <a:cs typeface="Times New Roman" panose="02020603050405020304"/>
              </a:rPr>
              <a:t> </a:t>
            </a:r>
            <a:r>
              <a:rPr sz="1700" i="1" spc="15" dirty="0">
                <a:solidFill>
                  <a:prstClr val="black"/>
                </a:solidFill>
                <a:latin typeface="Times New Roman" panose="02020603050405020304"/>
                <a:ea typeface="+mn-ea"/>
                <a:cs typeface="Times New Roman" panose="02020603050405020304"/>
              </a:rPr>
              <a:t>x	</a:t>
            </a:r>
            <a:r>
              <a:rPr sz="1700" spc="75" dirty="0">
                <a:solidFill>
                  <a:prstClr val="black"/>
                </a:solidFill>
                <a:latin typeface="Symbol" panose="05050102010706020507"/>
                <a:ea typeface="+mn-ea"/>
                <a:cs typeface="Symbol" panose="05050102010706020507"/>
              </a:rPr>
              <a:t></a:t>
            </a:r>
            <a:r>
              <a:rPr sz="1700" i="1" spc="75" dirty="0">
                <a:solidFill>
                  <a:prstClr val="black"/>
                </a:solidFill>
                <a:latin typeface="Times New Roman" panose="02020603050405020304"/>
                <a:ea typeface="+mn-ea"/>
                <a:cs typeface="Times New Roman" panose="02020603050405020304"/>
              </a:rPr>
              <a:t>w</a:t>
            </a:r>
            <a:r>
              <a:rPr sz="1700" i="1" spc="295" dirty="0">
                <a:solidFill>
                  <a:prstClr val="black"/>
                </a:solidFill>
                <a:latin typeface="Times New Roman" panose="02020603050405020304"/>
                <a:ea typeface="+mn-ea"/>
                <a:cs typeface="Times New Roman" panose="02020603050405020304"/>
              </a:rPr>
              <a:t> </a:t>
            </a:r>
            <a:r>
              <a:rPr sz="1700" spc="10" dirty="0">
                <a:solidFill>
                  <a:prstClr val="black"/>
                </a:solidFill>
                <a:latin typeface="Times New Roman" panose="02020603050405020304"/>
                <a:ea typeface="+mn-ea"/>
                <a:cs typeface="Times New Roman" panose="02020603050405020304"/>
              </a:rPr>
              <a:t>)</a:t>
            </a:r>
            <a:endParaRPr sz="1700" dirty="0">
              <a:solidFill>
                <a:prstClr val="black"/>
              </a:solidFill>
              <a:latin typeface="Times New Roman" panose="02020603050405020304"/>
              <a:ea typeface="+mn-ea"/>
              <a:cs typeface="Times New Roman" panose="02020603050405020304"/>
            </a:endParaRPr>
          </a:p>
        </p:txBody>
      </p:sp>
      <p:sp>
        <p:nvSpPr>
          <p:cNvPr id="191" name="object 20">
            <a:extLst>
              <a:ext uri="{FF2B5EF4-FFF2-40B4-BE49-F238E27FC236}">
                <a16:creationId xmlns:a16="http://schemas.microsoft.com/office/drawing/2014/main" id="{4053C016-1C1F-4953-AC6E-36B1AF63EC5F}"/>
              </a:ext>
            </a:extLst>
          </p:cNvPr>
          <p:cNvSpPr txBox="1"/>
          <p:nvPr/>
        </p:nvSpPr>
        <p:spPr>
          <a:xfrm>
            <a:off x="508757" y="1002829"/>
            <a:ext cx="57150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i="1" spc="-5" dirty="0">
                <a:solidFill>
                  <a:prstClr val="black"/>
                </a:solidFill>
                <a:latin typeface="Times New Roman" panose="02020603050405020304"/>
                <a:ea typeface="+mn-ea"/>
                <a:cs typeface="Times New Roman" panose="02020603050405020304"/>
              </a:rPr>
              <a:t>E</a:t>
            </a:r>
            <a:r>
              <a:rPr sz="3000" i="1" spc="-25"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192" name="object 21">
            <a:extLst>
              <a:ext uri="{FF2B5EF4-FFF2-40B4-BE49-F238E27FC236}">
                <a16:creationId xmlns:a16="http://schemas.microsoft.com/office/drawing/2014/main" id="{B97FAC0A-B739-4BC3-BB2E-9D12D29398CA}"/>
              </a:ext>
            </a:extLst>
          </p:cNvPr>
          <p:cNvSpPr txBox="1"/>
          <p:nvPr/>
        </p:nvSpPr>
        <p:spPr>
          <a:xfrm>
            <a:off x="1580320" y="1002829"/>
            <a:ext cx="74295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tabLst>
                <a:tab pos="520700" algn="l"/>
              </a:tabLst>
              <a:defRPr/>
            </a:pPr>
            <a:r>
              <a:rPr sz="3000" spc="-5" dirty="0">
                <a:solidFill>
                  <a:prstClr val="black"/>
                </a:solidFill>
                <a:latin typeface="Times New Roman" panose="02020603050405020304"/>
                <a:ea typeface="+mn-ea"/>
                <a:cs typeface="Times New Roman" panose="02020603050405020304"/>
              </a:rPr>
              <a:t>(</a:t>
            </a:r>
            <a:r>
              <a:rPr sz="3000" spc="-390"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y</a:t>
            </a:r>
            <a:r>
              <a:rPr sz="3000" i="1" dirty="0">
                <a:solidFill>
                  <a:prstClr val="black"/>
                </a:solidFill>
                <a:latin typeface="Times New Roman" panose="02020603050405020304"/>
                <a:ea typeface="+mn-ea"/>
                <a:cs typeface="Times New Roman" panose="02020603050405020304"/>
              </a:rPr>
              <a:t>	</a:t>
            </a:r>
            <a:r>
              <a:rPr sz="3000" spc="-5" dirty="0">
                <a:solidFill>
                  <a:prstClr val="black"/>
                </a:solidFill>
                <a:latin typeface="Symbol" panose="05050102010706020507"/>
                <a:ea typeface="+mn-ea"/>
                <a:cs typeface="Symbol" panose="05050102010706020507"/>
              </a:rPr>
              <a:t></a:t>
            </a:r>
            <a:endParaRPr sz="3000">
              <a:solidFill>
                <a:prstClr val="black"/>
              </a:solidFill>
              <a:latin typeface="Symbol" panose="05050102010706020507"/>
              <a:ea typeface="+mn-ea"/>
              <a:cs typeface="Symbol" panose="05050102010706020507"/>
            </a:endParaRPr>
          </a:p>
        </p:txBody>
      </p:sp>
      <p:sp>
        <p:nvSpPr>
          <p:cNvPr id="193" name="object 22">
            <a:extLst>
              <a:ext uri="{FF2B5EF4-FFF2-40B4-BE49-F238E27FC236}">
                <a16:creationId xmlns:a16="http://schemas.microsoft.com/office/drawing/2014/main" id="{027D36AC-F516-4D61-86C0-175B0C71281E}"/>
              </a:ext>
            </a:extLst>
          </p:cNvPr>
          <p:cNvSpPr txBox="1"/>
          <p:nvPr/>
        </p:nvSpPr>
        <p:spPr>
          <a:xfrm>
            <a:off x="2355020" y="1298104"/>
            <a:ext cx="692150" cy="477837"/>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fontAlgn="auto" hangingPunct="1">
              <a:spcBef>
                <a:spcPts val="0"/>
              </a:spcBef>
              <a:spcAft>
                <a:spcPts val="0"/>
              </a:spcAft>
              <a:defRPr/>
            </a:pPr>
            <a:r>
              <a:rPr sz="3000" spc="120" dirty="0">
                <a:solidFill>
                  <a:prstClr val="black"/>
                </a:solidFill>
                <a:latin typeface="Times New Roman" panose="02020603050405020304"/>
                <a:ea typeface="+mn-ea"/>
                <a:cs typeface="Times New Roman" panose="02020603050405020304"/>
              </a:rPr>
              <a:t>1</a:t>
            </a:r>
            <a:r>
              <a:rPr sz="3000" spc="120" dirty="0">
                <a:solidFill>
                  <a:prstClr val="black"/>
                </a:solidFill>
                <a:latin typeface="Symbol" panose="05050102010706020507"/>
                <a:ea typeface="+mn-ea"/>
                <a:cs typeface="Symbol" panose="05050102010706020507"/>
              </a:rPr>
              <a:t></a:t>
            </a:r>
            <a:r>
              <a:rPr sz="3000" spc="-315" dirty="0">
                <a:solidFill>
                  <a:prstClr val="black"/>
                </a:solidFill>
                <a:latin typeface="Times New Roman" panose="02020603050405020304"/>
                <a:ea typeface="+mn-ea"/>
                <a:cs typeface="Times New Roman" panose="02020603050405020304"/>
              </a:rPr>
              <a:t> </a:t>
            </a:r>
            <a:r>
              <a:rPr sz="3000" i="1" spc="-5" dirty="0">
                <a:solidFill>
                  <a:prstClr val="black"/>
                </a:solidFill>
                <a:latin typeface="Times New Roman" panose="02020603050405020304"/>
                <a:ea typeface="+mn-ea"/>
                <a:cs typeface="Times New Roman" panose="02020603050405020304"/>
              </a:rPr>
              <a:t>e</a:t>
            </a:r>
            <a:endParaRPr sz="3000" dirty="0">
              <a:solidFill>
                <a:prstClr val="black"/>
              </a:solidFill>
              <a:latin typeface="Times New Roman" panose="02020603050405020304"/>
              <a:ea typeface="+mn-ea"/>
              <a:cs typeface="Times New Roman" panose="02020603050405020304"/>
            </a:endParaRPr>
          </a:p>
        </p:txBody>
      </p:sp>
      <p:sp>
        <p:nvSpPr>
          <p:cNvPr id="194" name="object 26">
            <a:extLst>
              <a:ext uri="{FF2B5EF4-FFF2-40B4-BE49-F238E27FC236}">
                <a16:creationId xmlns:a16="http://schemas.microsoft.com/office/drawing/2014/main" id="{298DC485-C11C-4F6C-8CDB-38D08005023D}"/>
              </a:ext>
            </a:extLst>
          </p:cNvPr>
          <p:cNvSpPr txBox="1"/>
          <p:nvPr/>
        </p:nvSpPr>
        <p:spPr>
          <a:xfrm>
            <a:off x="1137407" y="899641"/>
            <a:ext cx="433388" cy="89768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lnSpc>
                <a:spcPts val="5180"/>
              </a:lnSpc>
              <a:spcBef>
                <a:spcPts val="0"/>
              </a:spcBef>
              <a:spcAft>
                <a:spcPts val="0"/>
              </a:spcAft>
              <a:defRPr/>
            </a:pPr>
            <a:r>
              <a:rPr sz="4500" spc="-5" dirty="0">
                <a:solidFill>
                  <a:prstClr val="black"/>
                </a:solidFill>
                <a:latin typeface="Symbol" panose="05050102010706020507"/>
                <a:ea typeface="+mn-ea"/>
                <a:cs typeface="Symbol" panose="05050102010706020507"/>
              </a:rPr>
              <a:t></a:t>
            </a:r>
            <a:endParaRPr sz="4500" dirty="0">
              <a:solidFill>
                <a:prstClr val="black"/>
              </a:solidFill>
              <a:latin typeface="Symbol" panose="05050102010706020507"/>
              <a:ea typeface="+mn-ea"/>
              <a:cs typeface="Symbol" panose="05050102010706020507"/>
            </a:endParaRPr>
          </a:p>
          <a:p>
            <a:pPr marL="11430" algn="ctr" eaLnBrk="1" fontAlgn="auto" hangingPunct="1">
              <a:lnSpc>
                <a:spcPts val="1820"/>
              </a:lnSpc>
              <a:spcBef>
                <a:spcPts val="0"/>
              </a:spcBef>
              <a:spcAft>
                <a:spcPts val="0"/>
              </a:spcAft>
              <a:defRPr/>
            </a:pPr>
            <a:r>
              <a:rPr sz="1700" i="1" spc="5" dirty="0">
                <a:solidFill>
                  <a:prstClr val="black"/>
                </a:solidFill>
                <a:latin typeface="Times New Roman" panose="02020603050405020304"/>
                <a:ea typeface="+mn-ea"/>
                <a:cs typeface="Times New Roman" panose="02020603050405020304"/>
              </a:rPr>
              <a:t>i</a:t>
            </a:r>
            <a:r>
              <a:rPr sz="1700" spc="5" dirty="0">
                <a:solidFill>
                  <a:prstClr val="black"/>
                </a:solidFill>
                <a:latin typeface="Symbol" panose="05050102010706020507"/>
                <a:ea typeface="+mn-ea"/>
                <a:cs typeface="Symbol" panose="05050102010706020507"/>
              </a:rPr>
              <a:t></a:t>
            </a:r>
            <a:r>
              <a:rPr sz="1700" spc="5" dirty="0">
                <a:solidFill>
                  <a:prstClr val="black"/>
                </a:solidFill>
                <a:latin typeface="Times New Roman" panose="02020603050405020304"/>
                <a:ea typeface="+mn-ea"/>
                <a:cs typeface="Times New Roman" panose="02020603050405020304"/>
              </a:rPr>
              <a:t>1</a:t>
            </a:r>
            <a:endParaRPr sz="1700" dirty="0">
              <a:solidFill>
                <a:prstClr val="black"/>
              </a:solidFill>
              <a:latin typeface="Times New Roman" panose="02020603050405020304"/>
              <a:ea typeface="+mn-ea"/>
              <a:cs typeface="Times New Roman" panose="02020603050405020304"/>
            </a:endParaRPr>
          </a:p>
        </p:txBody>
      </p:sp>
      <p:sp>
        <p:nvSpPr>
          <p:cNvPr id="196" name="object 3">
            <a:extLst>
              <a:ext uri="{FF2B5EF4-FFF2-40B4-BE49-F238E27FC236}">
                <a16:creationId xmlns:a16="http://schemas.microsoft.com/office/drawing/2014/main" id="{2F52F337-E145-4924-8D4D-F661B13B7951}"/>
              </a:ext>
            </a:extLst>
          </p:cNvPr>
          <p:cNvSpPr txBox="1"/>
          <p:nvPr/>
        </p:nvSpPr>
        <p:spPr>
          <a:xfrm>
            <a:off x="5426905" y="3978275"/>
            <a:ext cx="104775"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spc="5" dirty="0">
                <a:latin typeface="Times New Roman" panose="02020603050405020304"/>
                <a:ea typeface="宋体" panose="02010600030101010101" pitchFamily="2" charset="-122"/>
                <a:cs typeface="Times New Roman" panose="02020603050405020304"/>
              </a:rPr>
              <a:t>0</a:t>
            </a:r>
            <a:endParaRPr sz="1250">
              <a:latin typeface="Times New Roman" panose="02020603050405020304"/>
              <a:ea typeface="宋体" panose="02010600030101010101" pitchFamily="2" charset="-122"/>
              <a:cs typeface="Times New Roman" panose="02020603050405020304"/>
            </a:endParaRPr>
          </a:p>
        </p:txBody>
      </p:sp>
      <p:sp>
        <p:nvSpPr>
          <p:cNvPr id="197" name="object 4">
            <a:extLst>
              <a:ext uri="{FF2B5EF4-FFF2-40B4-BE49-F238E27FC236}">
                <a16:creationId xmlns:a16="http://schemas.microsoft.com/office/drawing/2014/main" id="{0E5D3DF8-0673-4BB7-B003-39702E17C3E9}"/>
              </a:ext>
            </a:extLst>
          </p:cNvPr>
          <p:cNvSpPr txBox="1"/>
          <p:nvPr/>
        </p:nvSpPr>
        <p:spPr>
          <a:xfrm>
            <a:off x="5411030" y="4619625"/>
            <a:ext cx="106363"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spc="5" dirty="0">
                <a:latin typeface="Times New Roman" panose="02020603050405020304"/>
                <a:ea typeface="宋体" panose="02010600030101010101" pitchFamily="2" charset="-122"/>
                <a:cs typeface="Times New Roman" panose="02020603050405020304"/>
              </a:rPr>
              <a:t>1</a:t>
            </a:r>
            <a:endParaRPr sz="1250">
              <a:latin typeface="Times New Roman" panose="02020603050405020304"/>
              <a:ea typeface="宋体" panose="02010600030101010101" pitchFamily="2" charset="-122"/>
              <a:cs typeface="Times New Roman" panose="02020603050405020304"/>
            </a:endParaRPr>
          </a:p>
        </p:txBody>
      </p:sp>
      <p:sp>
        <p:nvSpPr>
          <p:cNvPr id="198" name="object 5">
            <a:extLst>
              <a:ext uri="{FF2B5EF4-FFF2-40B4-BE49-F238E27FC236}">
                <a16:creationId xmlns:a16="http://schemas.microsoft.com/office/drawing/2014/main" id="{41E1455F-405F-4CD3-A04A-2B575B7A83CD}"/>
              </a:ext>
            </a:extLst>
          </p:cNvPr>
          <p:cNvSpPr txBox="1"/>
          <p:nvPr/>
        </p:nvSpPr>
        <p:spPr>
          <a:xfrm>
            <a:off x="6755643" y="4619625"/>
            <a:ext cx="106362" cy="20637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spc="5" dirty="0">
                <a:latin typeface="Times New Roman" panose="02020603050405020304"/>
                <a:ea typeface="宋体" panose="02010600030101010101" pitchFamily="2" charset="-122"/>
                <a:cs typeface="Times New Roman" panose="02020603050405020304"/>
              </a:rPr>
              <a:t>1</a:t>
            </a:r>
            <a:endParaRPr sz="1250">
              <a:latin typeface="Times New Roman" panose="02020603050405020304"/>
              <a:ea typeface="宋体" panose="02010600030101010101" pitchFamily="2" charset="-122"/>
              <a:cs typeface="Times New Roman" panose="02020603050405020304"/>
            </a:endParaRPr>
          </a:p>
        </p:txBody>
      </p:sp>
      <p:sp>
        <p:nvSpPr>
          <p:cNvPr id="199" name="object 6">
            <a:extLst>
              <a:ext uri="{FF2B5EF4-FFF2-40B4-BE49-F238E27FC236}">
                <a16:creationId xmlns:a16="http://schemas.microsoft.com/office/drawing/2014/main" id="{906EE34E-3CF3-4597-9BF1-575BAB3F0232}"/>
              </a:ext>
            </a:extLst>
          </p:cNvPr>
          <p:cNvSpPr txBox="1"/>
          <p:nvPr/>
        </p:nvSpPr>
        <p:spPr>
          <a:xfrm>
            <a:off x="5411030" y="5143500"/>
            <a:ext cx="136525" cy="276225"/>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20" dirty="0">
                <a:latin typeface="Times New Roman" panose="02020603050405020304"/>
                <a:ea typeface="宋体" panose="02010600030101010101" pitchFamily="2" charset="-122"/>
                <a:cs typeface="Times New Roman" panose="02020603050405020304"/>
              </a:rPr>
              <a:t>2</a:t>
            </a:r>
            <a:endParaRPr sz="1700">
              <a:latin typeface="Times New Roman" panose="02020603050405020304"/>
              <a:ea typeface="宋体" panose="02010600030101010101" pitchFamily="2" charset="-122"/>
              <a:cs typeface="Times New Roman" panose="02020603050405020304"/>
            </a:endParaRPr>
          </a:p>
        </p:txBody>
      </p:sp>
      <p:sp>
        <p:nvSpPr>
          <p:cNvPr id="200" name="object 7">
            <a:extLst>
              <a:ext uri="{FF2B5EF4-FFF2-40B4-BE49-F238E27FC236}">
                <a16:creationId xmlns:a16="http://schemas.microsoft.com/office/drawing/2014/main" id="{A6AD21F3-52E6-4936-B4B4-D3DC83AF48BC}"/>
              </a:ext>
            </a:extLst>
          </p:cNvPr>
          <p:cNvSpPr txBox="1"/>
          <p:nvPr/>
        </p:nvSpPr>
        <p:spPr>
          <a:xfrm>
            <a:off x="6769930" y="4233863"/>
            <a:ext cx="87313"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0" dirty="0">
                <a:latin typeface="Times New Roman" panose="02020603050405020304"/>
                <a:ea typeface="宋体" panose="02010600030101010101" pitchFamily="2" charset="-122"/>
                <a:cs typeface="Times New Roman" panose="02020603050405020304"/>
              </a:rPr>
              <a:t>t</a:t>
            </a:r>
            <a:endParaRPr sz="1700">
              <a:latin typeface="Times New Roman" panose="02020603050405020304"/>
              <a:ea typeface="宋体" panose="02010600030101010101" pitchFamily="2" charset="-122"/>
              <a:cs typeface="Times New Roman" panose="02020603050405020304"/>
            </a:endParaRPr>
          </a:p>
        </p:txBody>
      </p:sp>
      <p:sp>
        <p:nvSpPr>
          <p:cNvPr id="201" name="object 8">
            <a:extLst>
              <a:ext uri="{FF2B5EF4-FFF2-40B4-BE49-F238E27FC236}">
                <a16:creationId xmlns:a16="http://schemas.microsoft.com/office/drawing/2014/main" id="{4D2E230E-643E-4F3F-AF9D-C75375CD11FC}"/>
              </a:ext>
            </a:extLst>
          </p:cNvPr>
          <p:cNvSpPr txBox="1"/>
          <p:nvPr/>
        </p:nvSpPr>
        <p:spPr>
          <a:xfrm>
            <a:off x="8359018" y="4503738"/>
            <a:ext cx="196850"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5" dirty="0">
                <a:latin typeface="Times New Roman" panose="02020603050405020304"/>
                <a:ea typeface="宋体" panose="02010600030101010101" pitchFamily="2" charset="-122"/>
                <a:cs typeface="Times New Roman" panose="02020603050405020304"/>
              </a:rPr>
              <a:t>i</a:t>
            </a:r>
            <a:r>
              <a:rPr sz="1700" spc="20" dirty="0">
                <a:latin typeface="Times New Roman" panose="02020603050405020304"/>
                <a:ea typeface="宋体" panose="02010600030101010101" pitchFamily="2" charset="-122"/>
                <a:cs typeface="Times New Roman" panose="02020603050405020304"/>
              </a:rPr>
              <a:t>1</a:t>
            </a:r>
            <a:endParaRPr sz="1700">
              <a:latin typeface="Times New Roman" panose="02020603050405020304"/>
              <a:ea typeface="宋体" panose="02010600030101010101" pitchFamily="2" charset="-122"/>
              <a:cs typeface="Times New Roman" panose="02020603050405020304"/>
            </a:endParaRPr>
          </a:p>
        </p:txBody>
      </p:sp>
      <p:sp>
        <p:nvSpPr>
          <p:cNvPr id="202" name="object 9">
            <a:extLst>
              <a:ext uri="{FF2B5EF4-FFF2-40B4-BE49-F238E27FC236}">
                <a16:creationId xmlns:a16="http://schemas.microsoft.com/office/drawing/2014/main" id="{522B6FB0-B0AE-4AC4-BA8F-4DAD7E9A8674}"/>
              </a:ext>
            </a:extLst>
          </p:cNvPr>
          <p:cNvSpPr txBox="1">
            <a:spLocks noChangeArrowheads="1"/>
          </p:cNvSpPr>
          <p:nvPr/>
        </p:nvSpPr>
        <p:spPr bwMode="auto">
          <a:xfrm>
            <a:off x="5172905" y="4241800"/>
            <a:ext cx="2809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zh-CN" sz="3000" i="1">
                <a:latin typeface="Times New Roman" panose="02020603050405020304" pitchFamily="18" charset="0"/>
                <a:cs typeface="Times New Roman" panose="02020603050405020304" pitchFamily="18" charset="0"/>
              </a:rPr>
              <a:t>w</a:t>
            </a:r>
            <a:endParaRPr lang="zh-CN" altLang="zh-CN" sz="3000">
              <a:latin typeface="Times New Roman" panose="02020603050405020304" pitchFamily="18" charset="0"/>
              <a:cs typeface="Times New Roman" panose="02020603050405020304" pitchFamily="18" charset="0"/>
            </a:endParaRPr>
          </a:p>
        </p:txBody>
      </p:sp>
      <p:sp>
        <p:nvSpPr>
          <p:cNvPr id="203" name="object 10">
            <a:extLst>
              <a:ext uri="{FF2B5EF4-FFF2-40B4-BE49-F238E27FC236}">
                <a16:creationId xmlns:a16="http://schemas.microsoft.com/office/drawing/2014/main" id="{07B50064-8BB9-4169-A785-E24925F5A3B6}"/>
              </a:ext>
            </a:extLst>
          </p:cNvPr>
          <p:cNvSpPr txBox="1">
            <a:spLocks noChangeArrowheads="1"/>
          </p:cNvSpPr>
          <p:nvPr/>
        </p:nvSpPr>
        <p:spPr bwMode="auto">
          <a:xfrm>
            <a:off x="8179630" y="4813300"/>
            <a:ext cx="1936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zh-CN" sz="3000" i="1">
                <a:latin typeface="Times New Roman" panose="02020603050405020304" pitchFamily="18" charset="0"/>
                <a:cs typeface="Times New Roman" panose="02020603050405020304" pitchFamily="18" charset="0"/>
              </a:rPr>
              <a:t>x</a:t>
            </a:r>
            <a:endParaRPr lang="zh-CN" altLang="zh-CN" sz="3000">
              <a:latin typeface="Times New Roman" panose="02020603050405020304" pitchFamily="18" charset="0"/>
              <a:cs typeface="Times New Roman" panose="02020603050405020304" pitchFamily="18" charset="0"/>
            </a:endParaRPr>
          </a:p>
        </p:txBody>
      </p:sp>
      <p:sp>
        <p:nvSpPr>
          <p:cNvPr id="204" name="object 11">
            <a:extLst>
              <a:ext uri="{FF2B5EF4-FFF2-40B4-BE49-F238E27FC236}">
                <a16:creationId xmlns:a16="http://schemas.microsoft.com/office/drawing/2014/main" id="{690D6510-3C1B-4E77-AC03-86B5B9593746}"/>
              </a:ext>
            </a:extLst>
          </p:cNvPr>
          <p:cNvSpPr txBox="1"/>
          <p:nvPr/>
        </p:nvSpPr>
        <p:spPr>
          <a:xfrm>
            <a:off x="5425318" y="4233863"/>
            <a:ext cx="325437" cy="27781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i="1" spc="10" dirty="0">
                <a:latin typeface="Times New Roman" panose="02020603050405020304"/>
                <a:ea typeface="宋体" panose="02010600030101010101" pitchFamily="2" charset="-122"/>
                <a:cs typeface="Times New Roman" panose="02020603050405020304"/>
              </a:rPr>
              <a:t>t</a:t>
            </a:r>
            <a:r>
              <a:rPr sz="1700" i="1" spc="-360" dirty="0">
                <a:latin typeface="Times New Roman" panose="02020603050405020304"/>
                <a:ea typeface="宋体" panose="02010600030101010101" pitchFamily="2" charset="-122"/>
                <a:cs typeface="Times New Roman" panose="02020603050405020304"/>
              </a:rPr>
              <a:t> </a:t>
            </a:r>
            <a:r>
              <a:rPr sz="1700" spc="-35" dirty="0">
                <a:latin typeface="Symbol" panose="05050102010706020507"/>
                <a:ea typeface="宋体" panose="02010600030101010101" pitchFamily="2" charset="-122"/>
                <a:cs typeface="Symbol" panose="05050102010706020507"/>
              </a:rPr>
              <a:t></a:t>
            </a:r>
            <a:r>
              <a:rPr sz="1700" spc="-35" dirty="0">
                <a:latin typeface="Times New Roman" panose="02020603050405020304"/>
                <a:ea typeface="宋体" panose="02010600030101010101" pitchFamily="2" charset="-122"/>
                <a:cs typeface="Times New Roman" panose="02020603050405020304"/>
              </a:rPr>
              <a:t>1</a:t>
            </a:r>
            <a:endParaRPr sz="1700">
              <a:latin typeface="Times New Roman" panose="02020603050405020304"/>
              <a:ea typeface="宋体" panose="02010600030101010101" pitchFamily="2" charset="-122"/>
              <a:cs typeface="Times New Roman" panose="02020603050405020304"/>
            </a:endParaRPr>
          </a:p>
        </p:txBody>
      </p:sp>
      <p:sp>
        <p:nvSpPr>
          <p:cNvPr id="205" name="object 12">
            <a:extLst>
              <a:ext uri="{FF2B5EF4-FFF2-40B4-BE49-F238E27FC236}">
                <a16:creationId xmlns:a16="http://schemas.microsoft.com/office/drawing/2014/main" id="{29A53371-4F49-4B86-A47F-E9770B9CC5D6}"/>
              </a:ext>
            </a:extLst>
          </p:cNvPr>
          <p:cNvSpPr txBox="1"/>
          <p:nvPr/>
        </p:nvSpPr>
        <p:spPr>
          <a:xfrm>
            <a:off x="4968118" y="3429000"/>
            <a:ext cx="990600" cy="6477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4500" baseline="-22000" dirty="0">
                <a:latin typeface="Symbol" panose="05050102010706020507"/>
                <a:ea typeface="宋体" panose="02010600030101010101" pitchFamily="2" charset="-122"/>
                <a:cs typeface="Symbol" panose="05050102010706020507"/>
              </a:rPr>
              <a:t></a:t>
            </a:r>
            <a:r>
              <a:rPr sz="4500" spc="-839" baseline="-22000" dirty="0">
                <a:latin typeface="Times New Roman" panose="02020603050405020304"/>
                <a:ea typeface="宋体" panose="02010600030101010101" pitchFamily="2" charset="-122"/>
                <a:cs typeface="Times New Roman" panose="02020603050405020304"/>
              </a:rPr>
              <a:t> </a:t>
            </a: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 </a:t>
            </a:r>
            <a:r>
              <a:rPr sz="1700" spc="-35" dirty="0">
                <a:latin typeface="Symbol" panose="05050102010706020507"/>
                <a:ea typeface="宋体" panose="02010600030101010101" pitchFamily="2" charset="-122"/>
                <a:cs typeface="Symbol" panose="05050102010706020507"/>
              </a:rPr>
              <a:t></a:t>
            </a:r>
            <a:r>
              <a:rPr sz="1700" spc="-35" dirty="0">
                <a:latin typeface="Times New Roman" panose="02020603050405020304"/>
                <a:ea typeface="宋体" panose="02010600030101010101" pitchFamily="2" charset="-122"/>
                <a:cs typeface="Times New Roman" panose="02020603050405020304"/>
              </a:rPr>
              <a:t>1 </a:t>
            </a:r>
            <a:r>
              <a:rPr sz="4500" baseline="-22000" dirty="0">
                <a:latin typeface="Symbol" panose="05050102010706020507"/>
                <a:ea typeface="宋体" panose="02010600030101010101" pitchFamily="2" charset="-122"/>
                <a:cs typeface="Symbol" panose="05050102010706020507"/>
              </a:rPr>
              <a:t></a:t>
            </a:r>
            <a:endParaRPr sz="4500" baseline="-22000">
              <a:latin typeface="Symbol" panose="05050102010706020507"/>
              <a:ea typeface="宋体" panose="02010600030101010101" pitchFamily="2" charset="-122"/>
              <a:cs typeface="Symbol" panose="05050102010706020507"/>
            </a:endParaRPr>
          </a:p>
        </p:txBody>
      </p:sp>
      <p:sp>
        <p:nvSpPr>
          <p:cNvPr id="206" name="object 13">
            <a:extLst>
              <a:ext uri="{FF2B5EF4-FFF2-40B4-BE49-F238E27FC236}">
                <a16:creationId xmlns:a16="http://schemas.microsoft.com/office/drawing/2014/main" id="{5BC805A5-8FC0-43B4-A746-A0C690730162}"/>
              </a:ext>
            </a:extLst>
          </p:cNvPr>
          <p:cNvSpPr txBox="1"/>
          <p:nvPr/>
        </p:nvSpPr>
        <p:spPr>
          <a:xfrm>
            <a:off x="6300030" y="3581400"/>
            <a:ext cx="809625" cy="4953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dirty="0">
                <a:latin typeface="Symbol" panose="05050102010706020507"/>
                <a:ea typeface="宋体" panose="02010600030101010101" pitchFamily="2" charset="-122"/>
                <a:cs typeface="Symbol" panose="05050102010706020507"/>
              </a:rPr>
              <a:t></a:t>
            </a:r>
            <a:r>
              <a:rPr sz="3000" dirty="0">
                <a:latin typeface="Times New Roman" panose="02020603050405020304"/>
                <a:ea typeface="宋体" panose="02010600030101010101" pitchFamily="2" charset="-122"/>
                <a:cs typeface="Times New Roman" panose="02020603050405020304"/>
              </a:rPr>
              <a:t> </a:t>
            </a:r>
            <a:r>
              <a:rPr sz="4500" i="1" spc="-7" baseline="-3000" dirty="0">
                <a:latin typeface="Times New Roman" panose="02020603050405020304"/>
                <a:ea typeface="宋体" panose="02010600030101010101" pitchFamily="2" charset="-122"/>
                <a:cs typeface="Times New Roman" panose="02020603050405020304"/>
              </a:rPr>
              <a:t>w</a:t>
            </a:r>
            <a:r>
              <a:rPr sz="2550" i="1" spc="-7" baseline="39000" dirty="0">
                <a:latin typeface="Times New Roman" panose="02020603050405020304"/>
                <a:ea typeface="宋体" panose="02010600030101010101" pitchFamily="2" charset="-122"/>
                <a:cs typeface="Times New Roman" panose="02020603050405020304"/>
              </a:rPr>
              <a:t>t</a:t>
            </a:r>
            <a:r>
              <a:rPr sz="2550" i="1" spc="195" baseline="39000" dirty="0">
                <a:latin typeface="Times New Roman" panose="02020603050405020304"/>
                <a:ea typeface="宋体" panose="02010600030101010101" pitchFamily="2" charset="-122"/>
                <a:cs typeface="Times New Roman" panose="02020603050405020304"/>
              </a:rPr>
              <a:t> </a:t>
            </a:r>
            <a:r>
              <a:rPr sz="3000"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207" name="object 14">
            <a:extLst>
              <a:ext uri="{FF2B5EF4-FFF2-40B4-BE49-F238E27FC236}">
                <a16:creationId xmlns:a16="http://schemas.microsoft.com/office/drawing/2014/main" id="{62207C48-2169-46B3-94D2-2F276EE74429}"/>
              </a:ext>
            </a:extLst>
          </p:cNvPr>
          <p:cNvSpPr txBox="1">
            <a:spLocks noChangeArrowheads="1"/>
          </p:cNvSpPr>
          <p:nvPr/>
        </p:nvSpPr>
        <p:spPr bwMode="auto">
          <a:xfrm>
            <a:off x="7962143" y="3698875"/>
            <a:ext cx="822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315595" algn="l"/>
                <a:tab pos="661670" algn="l"/>
              </a:tabLst>
              <a:defRPr>
                <a:solidFill>
                  <a:schemeClr val="tx1"/>
                </a:solidFill>
                <a:latin typeface="Tahoma" panose="020B0604030504040204" pitchFamily="34" charset="0"/>
                <a:ea typeface="宋体" panose="02010600030101010101" pitchFamily="2" charset="-122"/>
              </a:defRPr>
            </a:lvl1pPr>
            <a:lvl2pPr marL="742950" indent="-285750">
              <a:tabLst>
                <a:tab pos="315595" algn="l"/>
                <a:tab pos="661670" algn="l"/>
              </a:tabLst>
              <a:defRPr>
                <a:solidFill>
                  <a:schemeClr val="tx1"/>
                </a:solidFill>
                <a:latin typeface="Tahoma" panose="020B0604030504040204" pitchFamily="34" charset="0"/>
                <a:ea typeface="宋体" panose="02010600030101010101" pitchFamily="2" charset="-122"/>
              </a:defRPr>
            </a:lvl2pPr>
            <a:lvl3pPr marL="1143000" indent="-228600">
              <a:tabLst>
                <a:tab pos="315595" algn="l"/>
                <a:tab pos="661670" algn="l"/>
              </a:tabLst>
              <a:defRPr>
                <a:solidFill>
                  <a:schemeClr val="tx1"/>
                </a:solidFill>
                <a:latin typeface="Tahoma" panose="020B0604030504040204" pitchFamily="34" charset="0"/>
                <a:ea typeface="宋体" panose="02010600030101010101" pitchFamily="2" charset="-122"/>
              </a:defRPr>
            </a:lvl3pPr>
            <a:lvl4pPr marL="1600200" indent="-228600">
              <a:tabLst>
                <a:tab pos="315595" algn="l"/>
                <a:tab pos="661670" algn="l"/>
              </a:tabLst>
              <a:defRPr>
                <a:solidFill>
                  <a:schemeClr val="tx1"/>
                </a:solidFill>
                <a:latin typeface="Tahoma" panose="020B0604030504040204" pitchFamily="34" charset="0"/>
                <a:ea typeface="宋体" panose="02010600030101010101" pitchFamily="2" charset="-122"/>
              </a:defRPr>
            </a:lvl4pPr>
            <a:lvl5pPr marL="2057400" indent="-228600">
              <a:tabLst>
                <a:tab pos="315595" algn="l"/>
                <a:tab pos="66167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315595" algn="l"/>
                <a:tab pos="66167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315595" algn="l"/>
                <a:tab pos="66167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315595" algn="l"/>
                <a:tab pos="66167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315595" algn="l"/>
                <a:tab pos="66167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4500" baseline="5000">
                <a:latin typeface="Times New Roman" panose="02020603050405020304" pitchFamily="18" charset="0"/>
                <a:cs typeface="Times New Roman" panose="02020603050405020304" pitchFamily="18" charset="0"/>
              </a:rPr>
              <a:t>1	</a:t>
            </a:r>
            <a:r>
              <a:rPr lang="zh-CN" altLang="zh-CN" sz="3000">
                <a:latin typeface="Symbol" panose="05050102010706020507" pitchFamily="18" charset="2"/>
              </a:rPr>
              <a:t></a:t>
            </a:r>
          </a:p>
        </p:txBody>
      </p:sp>
      <p:sp>
        <p:nvSpPr>
          <p:cNvPr id="208" name="object 15">
            <a:extLst>
              <a:ext uri="{FF2B5EF4-FFF2-40B4-BE49-F238E27FC236}">
                <a16:creationId xmlns:a16="http://schemas.microsoft.com/office/drawing/2014/main" id="{E861C834-8487-471D-A257-D2CFF4F7F949}"/>
              </a:ext>
            </a:extLst>
          </p:cNvPr>
          <p:cNvSpPr txBox="1">
            <a:spLocks noChangeArrowheads="1"/>
          </p:cNvSpPr>
          <p:nvPr/>
        </p:nvSpPr>
        <p:spPr bwMode="auto">
          <a:xfrm>
            <a:off x="4968118" y="3949700"/>
            <a:ext cx="1503362" cy="4778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12700">
              <a:tabLst>
                <a:tab pos="829945" algn="l"/>
                <a:tab pos="1343025" algn="l"/>
              </a:tabLst>
              <a:defRPr>
                <a:solidFill>
                  <a:schemeClr val="tx1"/>
                </a:solidFill>
                <a:latin typeface="Tahoma" panose="020B0604030504040204" pitchFamily="34" charset="0"/>
                <a:ea typeface="宋体" panose="02010600030101010101" pitchFamily="2" charset="-122"/>
              </a:defRPr>
            </a:lvl1pPr>
            <a:lvl2pPr marL="742950" indent="-285750">
              <a:tabLst>
                <a:tab pos="829945" algn="l"/>
                <a:tab pos="1343025" algn="l"/>
              </a:tabLst>
              <a:defRPr>
                <a:solidFill>
                  <a:schemeClr val="tx1"/>
                </a:solidFill>
                <a:latin typeface="Tahoma" panose="020B0604030504040204" pitchFamily="34" charset="0"/>
                <a:ea typeface="宋体" panose="02010600030101010101" pitchFamily="2" charset="-122"/>
              </a:defRPr>
            </a:lvl2pPr>
            <a:lvl3pPr marL="1143000" indent="-228600">
              <a:tabLst>
                <a:tab pos="829945" algn="l"/>
                <a:tab pos="1343025" algn="l"/>
              </a:tabLst>
              <a:defRPr>
                <a:solidFill>
                  <a:schemeClr val="tx1"/>
                </a:solidFill>
                <a:latin typeface="Tahoma" panose="020B0604030504040204" pitchFamily="34" charset="0"/>
                <a:ea typeface="宋体" panose="02010600030101010101" pitchFamily="2" charset="-122"/>
              </a:defRPr>
            </a:lvl3pPr>
            <a:lvl4pPr marL="1600200" indent="-228600">
              <a:tabLst>
                <a:tab pos="829945" algn="l"/>
                <a:tab pos="1343025" algn="l"/>
              </a:tabLst>
              <a:defRPr>
                <a:solidFill>
                  <a:schemeClr val="tx1"/>
                </a:solidFill>
                <a:latin typeface="Tahoma" panose="020B0604030504040204" pitchFamily="34" charset="0"/>
                <a:ea typeface="宋体" panose="02010600030101010101" pitchFamily="2" charset="-122"/>
              </a:defRPr>
            </a:lvl4pPr>
            <a:lvl5pPr marL="2057400" indent="-228600">
              <a:tabLst>
                <a:tab pos="829945" algn="l"/>
                <a:tab pos="1343025"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09" name="object 16">
            <a:extLst>
              <a:ext uri="{FF2B5EF4-FFF2-40B4-BE49-F238E27FC236}">
                <a16:creationId xmlns:a16="http://schemas.microsoft.com/office/drawing/2014/main" id="{162C19F6-222C-4C7F-A8DB-2ACFE69B88F5}"/>
              </a:ext>
            </a:extLst>
          </p:cNvPr>
          <p:cNvSpPr txBox="1"/>
          <p:nvPr/>
        </p:nvSpPr>
        <p:spPr>
          <a:xfrm>
            <a:off x="6757230" y="3756025"/>
            <a:ext cx="352425" cy="6715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250" spc="5" dirty="0">
                <a:latin typeface="Times New Roman" panose="02020603050405020304"/>
                <a:ea typeface="宋体" panose="02010600030101010101" pitchFamily="2" charset="-122"/>
                <a:cs typeface="Times New Roman" panose="02020603050405020304"/>
              </a:rPr>
              <a:t>0 </a:t>
            </a:r>
            <a:r>
              <a:rPr sz="1250" spc="55" dirty="0">
                <a:latin typeface="Times New Roman" panose="02020603050405020304"/>
                <a:ea typeface="宋体" panose="02010600030101010101" pitchFamily="2" charset="-122"/>
                <a:cs typeface="Times New Roman" panose="02020603050405020304"/>
              </a:rPr>
              <a:t> </a:t>
            </a:r>
            <a:r>
              <a:rPr sz="4500" baseline="-28000" dirty="0">
                <a:latin typeface="Symbol" panose="05050102010706020507"/>
                <a:ea typeface="宋体" panose="02010600030101010101" pitchFamily="2" charset="-122"/>
                <a:cs typeface="Symbol" panose="05050102010706020507"/>
              </a:rPr>
              <a:t></a:t>
            </a:r>
            <a:endParaRPr sz="4500" baseline="-28000">
              <a:latin typeface="Symbol" panose="05050102010706020507"/>
              <a:ea typeface="宋体" panose="02010600030101010101" pitchFamily="2" charset="-122"/>
              <a:cs typeface="Symbol" panose="05050102010706020507"/>
            </a:endParaRPr>
          </a:p>
        </p:txBody>
      </p:sp>
      <p:sp>
        <p:nvSpPr>
          <p:cNvPr id="210" name="object 17">
            <a:extLst>
              <a:ext uri="{FF2B5EF4-FFF2-40B4-BE49-F238E27FC236}">
                <a16:creationId xmlns:a16="http://schemas.microsoft.com/office/drawing/2014/main" id="{84A3B92B-16B7-4FD7-9318-6FD0652581B1}"/>
              </a:ext>
            </a:extLst>
          </p:cNvPr>
          <p:cNvSpPr txBox="1">
            <a:spLocks noChangeArrowheads="1"/>
          </p:cNvSpPr>
          <p:nvPr/>
        </p:nvSpPr>
        <p:spPr bwMode="auto">
          <a:xfrm>
            <a:off x="7962143" y="4067175"/>
            <a:ext cx="822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661670" algn="l"/>
              </a:tabLst>
              <a:defRPr>
                <a:solidFill>
                  <a:schemeClr val="tx1"/>
                </a:solidFill>
                <a:latin typeface="Tahoma" panose="020B0604030504040204" pitchFamily="34" charset="0"/>
                <a:ea typeface="宋体" panose="02010600030101010101" pitchFamily="2" charset="-122"/>
              </a:defRPr>
            </a:lvl1pPr>
            <a:lvl2pPr marL="742950" indent="-285750">
              <a:tabLst>
                <a:tab pos="661670" algn="l"/>
              </a:tabLst>
              <a:defRPr>
                <a:solidFill>
                  <a:schemeClr val="tx1"/>
                </a:solidFill>
                <a:latin typeface="Tahoma" panose="020B0604030504040204" pitchFamily="34" charset="0"/>
                <a:ea typeface="宋体" panose="02010600030101010101" pitchFamily="2" charset="-122"/>
              </a:defRPr>
            </a:lvl2pPr>
            <a:lvl3pPr marL="1143000" indent="-228600">
              <a:tabLst>
                <a:tab pos="661670" algn="l"/>
              </a:tabLst>
              <a:defRPr>
                <a:solidFill>
                  <a:schemeClr val="tx1"/>
                </a:solidFill>
                <a:latin typeface="Tahoma" panose="020B0604030504040204" pitchFamily="34" charset="0"/>
                <a:ea typeface="宋体" panose="02010600030101010101" pitchFamily="2" charset="-122"/>
              </a:defRPr>
            </a:lvl3pPr>
            <a:lvl4pPr marL="1600200" indent="-228600">
              <a:tabLst>
                <a:tab pos="661670" algn="l"/>
              </a:tabLst>
              <a:defRPr>
                <a:solidFill>
                  <a:schemeClr val="tx1"/>
                </a:solidFill>
                <a:latin typeface="Tahoma" panose="020B0604030504040204" pitchFamily="34" charset="0"/>
                <a:ea typeface="宋体" panose="02010600030101010101" pitchFamily="2" charset="-122"/>
              </a:defRPr>
            </a:lvl4pPr>
            <a:lvl5pPr marL="2057400" indent="-228600">
              <a:tabLst>
                <a:tab pos="66167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11" name="object 18">
            <a:extLst>
              <a:ext uri="{FF2B5EF4-FFF2-40B4-BE49-F238E27FC236}">
                <a16:creationId xmlns:a16="http://schemas.microsoft.com/office/drawing/2014/main" id="{D8B0C705-3D87-4A6C-BE17-C8C67EF448EB}"/>
              </a:ext>
            </a:extLst>
          </p:cNvPr>
          <p:cNvSpPr txBox="1"/>
          <p:nvPr/>
        </p:nvSpPr>
        <p:spPr>
          <a:xfrm>
            <a:off x="6017455" y="4222750"/>
            <a:ext cx="2376488" cy="50006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513715" algn="l"/>
                <a:tab pos="1144905" algn="l"/>
                <a:tab pos="2194560" algn="l"/>
              </a:tabLst>
              <a:defRPr/>
            </a:pPr>
            <a:r>
              <a:rPr sz="3000" dirty="0">
                <a:latin typeface="Symbol" panose="05050102010706020507"/>
                <a:ea typeface="宋体" panose="02010600030101010101" pitchFamily="2" charset="-122"/>
                <a:cs typeface="Symbol" panose="05050102010706020507"/>
              </a:rPr>
              <a:t></a:t>
            </a:r>
            <a:r>
              <a:rPr sz="3000" dirty="0">
                <a:latin typeface="Times New Roman" panose="02020603050405020304"/>
                <a:ea typeface="宋体" panose="02010600030101010101" pitchFamily="2" charset="-122"/>
                <a:cs typeface="Times New Roman" panose="02020603050405020304"/>
              </a:rPr>
              <a:t>	</a:t>
            </a:r>
            <a:r>
              <a:rPr sz="3000" i="1" dirty="0">
                <a:latin typeface="Times New Roman" panose="02020603050405020304"/>
                <a:ea typeface="宋体" panose="02010600030101010101" pitchFamily="2" charset="-122"/>
                <a:cs typeface="Times New Roman" panose="02020603050405020304"/>
              </a:rPr>
              <a:t>w	</a:t>
            </a:r>
            <a:r>
              <a:rPr sz="3000" dirty="0">
                <a:latin typeface="Symbol" panose="05050102010706020507"/>
                <a:ea typeface="宋体" panose="02010600030101010101" pitchFamily="2" charset="-122"/>
                <a:cs typeface="Symbol" panose="05050102010706020507"/>
              </a:rPr>
              <a:t></a:t>
            </a:r>
            <a:r>
              <a:rPr sz="3000" spc="-415" dirty="0">
                <a:latin typeface="Times New Roman" panose="02020603050405020304"/>
                <a:ea typeface="宋体" panose="02010600030101010101" pitchFamily="2" charset="-122"/>
                <a:cs typeface="Times New Roman" panose="02020603050405020304"/>
              </a:rPr>
              <a:t> </a:t>
            </a:r>
            <a:r>
              <a:rPr sz="3150" i="1" spc="-95" dirty="0">
                <a:latin typeface="Symbol" panose="05050102010706020507"/>
                <a:ea typeface="宋体" panose="02010600030101010101" pitchFamily="2" charset="-122"/>
                <a:cs typeface="Symbol" panose="05050102010706020507"/>
              </a:rPr>
              <a:t></a:t>
            </a:r>
            <a:r>
              <a:rPr sz="3150" spc="-265" dirty="0">
                <a:latin typeface="Times New Roman" panose="02020603050405020304"/>
                <a:ea typeface="宋体" panose="02010600030101010101" pitchFamily="2" charset="-122"/>
                <a:cs typeface="Times New Roman" panose="02020603050405020304"/>
              </a:rPr>
              <a:t> </a:t>
            </a:r>
            <a:r>
              <a:rPr sz="3000" i="1" dirty="0">
                <a:latin typeface="Times New Roman" panose="02020603050405020304"/>
                <a:ea typeface="宋体" panose="02010600030101010101" pitchFamily="2" charset="-122"/>
                <a:cs typeface="Times New Roman" panose="02020603050405020304"/>
              </a:rPr>
              <a:t>A	x</a:t>
            </a:r>
            <a:endParaRPr sz="3000">
              <a:latin typeface="Times New Roman" panose="02020603050405020304"/>
              <a:ea typeface="宋体" panose="02010600030101010101" pitchFamily="2" charset="-122"/>
              <a:cs typeface="Times New Roman" panose="02020603050405020304"/>
            </a:endParaRPr>
          </a:p>
        </p:txBody>
      </p:sp>
      <p:sp>
        <p:nvSpPr>
          <p:cNvPr id="212" name="object 19">
            <a:extLst>
              <a:ext uri="{FF2B5EF4-FFF2-40B4-BE49-F238E27FC236}">
                <a16:creationId xmlns:a16="http://schemas.microsoft.com/office/drawing/2014/main" id="{EC523B44-6829-47B5-BC78-8308EBCED16E}"/>
              </a:ext>
            </a:extLst>
          </p:cNvPr>
          <p:cNvSpPr txBox="1">
            <a:spLocks noChangeArrowheads="1"/>
          </p:cNvSpPr>
          <p:nvPr/>
        </p:nvSpPr>
        <p:spPr bwMode="auto">
          <a:xfrm>
            <a:off x="4968118" y="4324350"/>
            <a:ext cx="17303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p>
        </p:txBody>
      </p:sp>
      <p:sp>
        <p:nvSpPr>
          <p:cNvPr id="213" name="object 20">
            <a:extLst>
              <a:ext uri="{FF2B5EF4-FFF2-40B4-BE49-F238E27FC236}">
                <a16:creationId xmlns:a16="http://schemas.microsoft.com/office/drawing/2014/main" id="{000DB32C-047D-48F1-82E1-6500275F40EB}"/>
              </a:ext>
            </a:extLst>
          </p:cNvPr>
          <p:cNvSpPr txBox="1">
            <a:spLocks noChangeArrowheads="1"/>
          </p:cNvSpPr>
          <p:nvPr/>
        </p:nvSpPr>
        <p:spPr bwMode="auto">
          <a:xfrm>
            <a:off x="5787268" y="4324350"/>
            <a:ext cx="132238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523875" algn="l"/>
                <a:tab pos="1162050" algn="l"/>
              </a:tabLst>
              <a:defRPr>
                <a:solidFill>
                  <a:schemeClr val="tx1"/>
                </a:solidFill>
                <a:latin typeface="Tahoma" panose="020B0604030504040204" pitchFamily="34" charset="0"/>
                <a:ea typeface="宋体" panose="02010600030101010101" pitchFamily="2" charset="-122"/>
              </a:defRPr>
            </a:lvl1pPr>
            <a:lvl2pPr marL="742950" indent="-285750">
              <a:tabLst>
                <a:tab pos="523875" algn="l"/>
                <a:tab pos="1162050" algn="l"/>
              </a:tabLst>
              <a:defRPr>
                <a:solidFill>
                  <a:schemeClr val="tx1"/>
                </a:solidFill>
                <a:latin typeface="Tahoma" panose="020B0604030504040204" pitchFamily="34" charset="0"/>
                <a:ea typeface="宋体" panose="02010600030101010101" pitchFamily="2" charset="-122"/>
              </a:defRPr>
            </a:lvl2pPr>
            <a:lvl3pPr marL="1143000" indent="-228600">
              <a:tabLst>
                <a:tab pos="523875" algn="l"/>
                <a:tab pos="1162050" algn="l"/>
              </a:tabLst>
              <a:defRPr>
                <a:solidFill>
                  <a:schemeClr val="tx1"/>
                </a:solidFill>
                <a:latin typeface="Tahoma" panose="020B0604030504040204" pitchFamily="34" charset="0"/>
                <a:ea typeface="宋体" panose="02010600030101010101" pitchFamily="2" charset="-122"/>
              </a:defRPr>
            </a:lvl3pPr>
            <a:lvl4pPr marL="1600200" indent="-228600">
              <a:tabLst>
                <a:tab pos="523875" algn="l"/>
                <a:tab pos="1162050" algn="l"/>
              </a:tabLst>
              <a:defRPr>
                <a:solidFill>
                  <a:schemeClr val="tx1"/>
                </a:solidFill>
                <a:latin typeface="Tahoma" panose="020B0604030504040204" pitchFamily="34" charset="0"/>
                <a:ea typeface="宋体" panose="02010600030101010101" pitchFamily="2" charset="-122"/>
              </a:defRPr>
            </a:lvl4pPr>
            <a:lvl5pPr marL="2057400" indent="-228600">
              <a:tabLst>
                <a:tab pos="523875" algn="l"/>
                <a:tab pos="116205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523875" algn="l"/>
                <a:tab pos="116205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523875" algn="l"/>
                <a:tab pos="116205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523875" algn="l"/>
                <a:tab pos="116205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523875" algn="l"/>
                <a:tab pos="116205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14" name="object 21">
            <a:extLst>
              <a:ext uri="{FF2B5EF4-FFF2-40B4-BE49-F238E27FC236}">
                <a16:creationId xmlns:a16="http://schemas.microsoft.com/office/drawing/2014/main" id="{DB3C7103-F755-463E-8A6B-F2CCD61C75B2}"/>
              </a:ext>
            </a:extLst>
          </p:cNvPr>
          <p:cNvSpPr txBox="1">
            <a:spLocks noChangeArrowheads="1"/>
          </p:cNvSpPr>
          <p:nvPr/>
        </p:nvSpPr>
        <p:spPr bwMode="auto">
          <a:xfrm>
            <a:off x="7962143" y="4441825"/>
            <a:ext cx="8223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661670" algn="l"/>
              </a:tabLst>
              <a:defRPr>
                <a:solidFill>
                  <a:schemeClr val="tx1"/>
                </a:solidFill>
                <a:latin typeface="Tahoma" panose="020B0604030504040204" pitchFamily="34" charset="0"/>
                <a:ea typeface="宋体" panose="02010600030101010101" pitchFamily="2" charset="-122"/>
              </a:defRPr>
            </a:lvl1pPr>
            <a:lvl2pPr marL="742950" indent="-285750">
              <a:tabLst>
                <a:tab pos="661670" algn="l"/>
              </a:tabLst>
              <a:defRPr>
                <a:solidFill>
                  <a:schemeClr val="tx1"/>
                </a:solidFill>
                <a:latin typeface="Tahoma" panose="020B0604030504040204" pitchFamily="34" charset="0"/>
                <a:ea typeface="宋体" panose="02010600030101010101" pitchFamily="2" charset="-122"/>
              </a:defRPr>
            </a:lvl2pPr>
            <a:lvl3pPr marL="1143000" indent="-228600">
              <a:tabLst>
                <a:tab pos="661670" algn="l"/>
              </a:tabLst>
              <a:defRPr>
                <a:solidFill>
                  <a:schemeClr val="tx1"/>
                </a:solidFill>
                <a:latin typeface="Tahoma" panose="020B0604030504040204" pitchFamily="34" charset="0"/>
                <a:ea typeface="宋体" panose="02010600030101010101" pitchFamily="2" charset="-122"/>
              </a:defRPr>
            </a:lvl3pPr>
            <a:lvl4pPr marL="1600200" indent="-228600">
              <a:tabLst>
                <a:tab pos="661670" algn="l"/>
              </a:tabLst>
              <a:defRPr>
                <a:solidFill>
                  <a:schemeClr val="tx1"/>
                </a:solidFill>
                <a:latin typeface="Tahoma" panose="020B0604030504040204" pitchFamily="34" charset="0"/>
                <a:ea typeface="宋体" panose="02010600030101010101" pitchFamily="2" charset="-122"/>
              </a:defRPr>
            </a:lvl4pPr>
            <a:lvl5pPr marL="2057400" indent="-228600">
              <a:tabLst>
                <a:tab pos="66167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15" name="object 22">
            <a:extLst>
              <a:ext uri="{FF2B5EF4-FFF2-40B4-BE49-F238E27FC236}">
                <a16:creationId xmlns:a16="http://schemas.microsoft.com/office/drawing/2014/main" id="{07F82250-1A3E-4235-9000-5DEBF685BACB}"/>
              </a:ext>
            </a:extLst>
          </p:cNvPr>
          <p:cNvSpPr txBox="1">
            <a:spLocks noChangeArrowheads="1"/>
          </p:cNvSpPr>
          <p:nvPr/>
        </p:nvSpPr>
        <p:spPr bwMode="auto">
          <a:xfrm>
            <a:off x="7962143" y="4675188"/>
            <a:ext cx="8223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661670" algn="l"/>
              </a:tabLst>
              <a:defRPr>
                <a:solidFill>
                  <a:schemeClr val="tx1"/>
                </a:solidFill>
                <a:latin typeface="Tahoma" panose="020B0604030504040204" pitchFamily="34" charset="0"/>
                <a:ea typeface="宋体" panose="02010600030101010101" pitchFamily="2" charset="-122"/>
              </a:defRPr>
            </a:lvl1pPr>
            <a:lvl2pPr marL="742950" indent="-285750">
              <a:tabLst>
                <a:tab pos="661670" algn="l"/>
              </a:tabLst>
              <a:defRPr>
                <a:solidFill>
                  <a:schemeClr val="tx1"/>
                </a:solidFill>
                <a:latin typeface="Tahoma" panose="020B0604030504040204" pitchFamily="34" charset="0"/>
                <a:ea typeface="宋体" panose="02010600030101010101" pitchFamily="2" charset="-122"/>
              </a:defRPr>
            </a:lvl2pPr>
            <a:lvl3pPr marL="1143000" indent="-228600">
              <a:tabLst>
                <a:tab pos="661670" algn="l"/>
              </a:tabLst>
              <a:defRPr>
                <a:solidFill>
                  <a:schemeClr val="tx1"/>
                </a:solidFill>
                <a:latin typeface="Tahoma" panose="020B0604030504040204" pitchFamily="34" charset="0"/>
                <a:ea typeface="宋体" panose="02010600030101010101" pitchFamily="2" charset="-122"/>
              </a:defRPr>
            </a:lvl3pPr>
            <a:lvl4pPr marL="1600200" indent="-228600">
              <a:tabLst>
                <a:tab pos="661670" algn="l"/>
              </a:tabLst>
              <a:defRPr>
                <a:solidFill>
                  <a:schemeClr val="tx1"/>
                </a:solidFill>
                <a:latin typeface="Tahoma" panose="020B0604030504040204" pitchFamily="34" charset="0"/>
                <a:ea typeface="宋体" panose="02010600030101010101" pitchFamily="2" charset="-122"/>
              </a:defRPr>
            </a:lvl4pPr>
            <a:lvl5pPr marL="2057400" indent="-228600">
              <a:tabLst>
                <a:tab pos="66167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661670"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16" name="object 23">
            <a:extLst>
              <a:ext uri="{FF2B5EF4-FFF2-40B4-BE49-F238E27FC236}">
                <a16:creationId xmlns:a16="http://schemas.microsoft.com/office/drawing/2014/main" id="{2F7462F4-3158-43F5-B22C-21F0383D13EF}"/>
              </a:ext>
            </a:extLst>
          </p:cNvPr>
          <p:cNvSpPr txBox="1"/>
          <p:nvPr/>
        </p:nvSpPr>
        <p:spPr>
          <a:xfrm>
            <a:off x="4968118" y="4708525"/>
            <a:ext cx="990600" cy="6477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dirty="0">
                <a:latin typeface="Symbol" panose="05050102010706020507"/>
                <a:ea typeface="宋体" panose="02010600030101010101" pitchFamily="2" charset="-122"/>
                <a:cs typeface="Symbol" panose="05050102010706020507"/>
              </a:rPr>
              <a:t></a:t>
            </a:r>
            <a:r>
              <a:rPr sz="3000" spc="-560" dirty="0">
                <a:latin typeface="Times New Roman" panose="02020603050405020304"/>
                <a:ea typeface="宋体" panose="02010600030101010101" pitchFamily="2" charset="-122"/>
                <a:cs typeface="Times New Roman" panose="02020603050405020304"/>
              </a:rPr>
              <a:t> </a:t>
            </a: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 </a:t>
            </a:r>
            <a:r>
              <a:rPr sz="1700" spc="-35" dirty="0">
                <a:latin typeface="Symbol" panose="05050102010706020507"/>
                <a:ea typeface="宋体" panose="02010600030101010101" pitchFamily="2" charset="-122"/>
                <a:cs typeface="Symbol" panose="05050102010706020507"/>
              </a:rPr>
              <a:t></a:t>
            </a:r>
            <a:r>
              <a:rPr sz="1700" spc="-35" dirty="0">
                <a:latin typeface="Times New Roman" panose="02020603050405020304"/>
                <a:ea typeface="宋体" panose="02010600030101010101" pitchFamily="2" charset="-122"/>
                <a:cs typeface="Times New Roman" panose="02020603050405020304"/>
              </a:rPr>
              <a:t>1 </a:t>
            </a:r>
            <a:r>
              <a:rPr sz="3000"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217" name="object 24">
            <a:extLst>
              <a:ext uri="{FF2B5EF4-FFF2-40B4-BE49-F238E27FC236}">
                <a16:creationId xmlns:a16="http://schemas.microsoft.com/office/drawing/2014/main" id="{BB35DFAB-01E2-44A3-8883-26ED7D2D561B}"/>
              </a:ext>
            </a:extLst>
          </p:cNvPr>
          <p:cNvSpPr txBox="1"/>
          <p:nvPr/>
        </p:nvSpPr>
        <p:spPr>
          <a:xfrm>
            <a:off x="6300030" y="4708525"/>
            <a:ext cx="809625" cy="64770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3000" dirty="0">
                <a:latin typeface="Symbol" panose="05050102010706020507"/>
                <a:ea typeface="宋体" panose="02010600030101010101" pitchFamily="2" charset="-122"/>
                <a:cs typeface="Symbol" panose="05050102010706020507"/>
              </a:rPr>
              <a:t></a:t>
            </a:r>
            <a:r>
              <a:rPr sz="3000" dirty="0">
                <a:latin typeface="Times New Roman" panose="02020603050405020304"/>
                <a:ea typeface="宋体" panose="02010600030101010101" pitchFamily="2" charset="-122"/>
                <a:cs typeface="Times New Roman" panose="02020603050405020304"/>
              </a:rPr>
              <a:t> </a:t>
            </a:r>
            <a:r>
              <a:rPr sz="4500" i="1" spc="-7" baseline="-25000" dirty="0">
                <a:latin typeface="Times New Roman" panose="02020603050405020304"/>
                <a:ea typeface="宋体" panose="02010600030101010101" pitchFamily="2" charset="-122"/>
                <a:cs typeface="Times New Roman" panose="02020603050405020304"/>
              </a:rPr>
              <a:t>w</a:t>
            </a:r>
            <a:r>
              <a:rPr sz="1700" i="1" spc="-5" dirty="0">
                <a:latin typeface="Times New Roman" panose="02020603050405020304"/>
                <a:ea typeface="宋体" panose="02010600030101010101" pitchFamily="2" charset="-122"/>
                <a:cs typeface="Times New Roman" panose="02020603050405020304"/>
              </a:rPr>
              <a:t>t</a:t>
            </a:r>
            <a:r>
              <a:rPr sz="1700" i="1" spc="125" dirty="0">
                <a:latin typeface="Times New Roman" panose="02020603050405020304"/>
                <a:ea typeface="宋体" panose="02010600030101010101" pitchFamily="2" charset="-122"/>
                <a:cs typeface="Times New Roman" panose="02020603050405020304"/>
              </a:rPr>
              <a:t> </a:t>
            </a:r>
            <a:r>
              <a:rPr sz="3000"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218" name="object 25">
            <a:extLst>
              <a:ext uri="{FF2B5EF4-FFF2-40B4-BE49-F238E27FC236}">
                <a16:creationId xmlns:a16="http://schemas.microsoft.com/office/drawing/2014/main" id="{31AACF85-C8AB-4613-B4A1-1A9211D1B7B6}"/>
              </a:ext>
            </a:extLst>
          </p:cNvPr>
          <p:cNvSpPr txBox="1"/>
          <p:nvPr/>
        </p:nvSpPr>
        <p:spPr>
          <a:xfrm>
            <a:off x="7962143" y="4914900"/>
            <a:ext cx="822325" cy="477838"/>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tabLst>
                <a:tab pos="387350" algn="l"/>
              </a:tabLst>
              <a:defRPr/>
            </a:pPr>
            <a:r>
              <a:rPr sz="3000" dirty="0">
                <a:latin typeface="Symbol" panose="05050102010706020507"/>
                <a:ea typeface="宋体" panose="02010600030101010101" pitchFamily="2" charset="-122"/>
                <a:cs typeface="Symbol" panose="05050102010706020507"/>
              </a:rPr>
              <a:t></a:t>
            </a:r>
            <a:r>
              <a:rPr sz="3000" dirty="0">
                <a:latin typeface="Times New Roman" panose="02020603050405020304"/>
                <a:ea typeface="宋体" panose="02010600030101010101" pitchFamily="2" charset="-122"/>
                <a:cs typeface="Times New Roman" panose="02020603050405020304"/>
              </a:rPr>
              <a:t>	</a:t>
            </a:r>
            <a:r>
              <a:rPr sz="2550" i="1" spc="15" baseline="2000" dirty="0">
                <a:latin typeface="Times New Roman" panose="02020603050405020304"/>
                <a:ea typeface="宋体" panose="02010600030101010101" pitchFamily="2" charset="-122"/>
                <a:cs typeface="Times New Roman" panose="02020603050405020304"/>
              </a:rPr>
              <a:t>i </a:t>
            </a:r>
            <a:r>
              <a:rPr sz="2550" spc="30" baseline="2000" dirty="0">
                <a:latin typeface="Times New Roman" panose="02020603050405020304"/>
                <a:ea typeface="宋体" panose="02010600030101010101" pitchFamily="2" charset="-122"/>
                <a:cs typeface="Times New Roman" panose="02020603050405020304"/>
              </a:rPr>
              <a:t>2</a:t>
            </a:r>
            <a:r>
              <a:rPr sz="2550" spc="-232" baseline="2000" dirty="0">
                <a:latin typeface="Times New Roman" panose="02020603050405020304"/>
                <a:ea typeface="宋体" panose="02010600030101010101" pitchFamily="2" charset="-122"/>
                <a:cs typeface="Times New Roman" panose="02020603050405020304"/>
              </a:rPr>
              <a:t> </a:t>
            </a:r>
            <a:r>
              <a:rPr sz="3000" dirty="0">
                <a:latin typeface="Symbol" panose="05050102010706020507"/>
                <a:ea typeface="宋体" panose="02010600030101010101" pitchFamily="2" charset="-122"/>
                <a:cs typeface="Symbol" panose="05050102010706020507"/>
              </a:rPr>
              <a:t></a:t>
            </a:r>
            <a:endParaRPr sz="3000">
              <a:latin typeface="Symbol" panose="05050102010706020507"/>
              <a:ea typeface="宋体" panose="02010600030101010101" pitchFamily="2" charset="-122"/>
              <a:cs typeface="Symbol" panose="05050102010706020507"/>
            </a:endParaRPr>
          </a:p>
        </p:txBody>
      </p:sp>
      <p:sp>
        <p:nvSpPr>
          <p:cNvPr id="219" name="object 26">
            <a:extLst>
              <a:ext uri="{FF2B5EF4-FFF2-40B4-BE49-F238E27FC236}">
                <a16:creationId xmlns:a16="http://schemas.microsoft.com/office/drawing/2014/main" id="{676EA31A-8D91-4062-AAB4-9F86C900A87F}"/>
              </a:ext>
            </a:extLst>
          </p:cNvPr>
          <p:cNvSpPr txBox="1">
            <a:spLocks noChangeArrowheads="1"/>
          </p:cNvSpPr>
          <p:nvPr/>
        </p:nvSpPr>
        <p:spPr bwMode="auto">
          <a:xfrm>
            <a:off x="4968118" y="5032375"/>
            <a:ext cx="1503362"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tabLst>
                <a:tab pos="829945" algn="l"/>
                <a:tab pos="1343025" algn="l"/>
              </a:tabLst>
              <a:defRPr>
                <a:solidFill>
                  <a:schemeClr val="tx1"/>
                </a:solidFill>
                <a:latin typeface="Tahoma" panose="020B0604030504040204" pitchFamily="34" charset="0"/>
                <a:ea typeface="宋体" panose="02010600030101010101" pitchFamily="2" charset="-122"/>
              </a:defRPr>
            </a:lvl1pPr>
            <a:lvl2pPr marL="742950" indent="-285750">
              <a:tabLst>
                <a:tab pos="829945" algn="l"/>
                <a:tab pos="1343025" algn="l"/>
              </a:tabLst>
              <a:defRPr>
                <a:solidFill>
                  <a:schemeClr val="tx1"/>
                </a:solidFill>
                <a:latin typeface="Tahoma" panose="020B0604030504040204" pitchFamily="34" charset="0"/>
                <a:ea typeface="宋体" panose="02010600030101010101" pitchFamily="2" charset="-122"/>
              </a:defRPr>
            </a:lvl2pPr>
            <a:lvl3pPr marL="1143000" indent="-228600">
              <a:tabLst>
                <a:tab pos="829945" algn="l"/>
                <a:tab pos="1343025" algn="l"/>
              </a:tabLst>
              <a:defRPr>
                <a:solidFill>
                  <a:schemeClr val="tx1"/>
                </a:solidFill>
                <a:latin typeface="Tahoma" panose="020B0604030504040204" pitchFamily="34" charset="0"/>
                <a:ea typeface="宋体" panose="02010600030101010101" pitchFamily="2" charset="-122"/>
              </a:defRPr>
            </a:lvl3pPr>
            <a:lvl4pPr marL="1600200" indent="-228600">
              <a:tabLst>
                <a:tab pos="829945" algn="l"/>
                <a:tab pos="1343025" algn="l"/>
              </a:tabLst>
              <a:defRPr>
                <a:solidFill>
                  <a:schemeClr val="tx1"/>
                </a:solidFill>
                <a:latin typeface="Tahoma" panose="020B0604030504040204" pitchFamily="34" charset="0"/>
                <a:ea typeface="宋体" panose="02010600030101010101" pitchFamily="2" charset="-122"/>
              </a:defRPr>
            </a:lvl4pPr>
            <a:lvl5pPr marL="2057400" indent="-228600">
              <a:tabLst>
                <a:tab pos="829945" algn="l"/>
                <a:tab pos="1343025"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829945" algn="l"/>
                <a:tab pos="1343025" algn="l"/>
              </a:tabLst>
              <a:defRPr>
                <a:solidFill>
                  <a:schemeClr val="tx1"/>
                </a:solidFill>
                <a:latin typeface="Tahoma" panose="020B0604030504040204" pitchFamily="34" charset="0"/>
                <a:ea typeface="宋体" panose="02010600030101010101" pitchFamily="2" charset="-122"/>
              </a:defRPr>
            </a:lvl9pPr>
          </a:lstStyle>
          <a:p>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r>
              <a:rPr lang="zh-CN" altLang="zh-CN" sz="3000">
                <a:latin typeface="Times New Roman" panose="02020603050405020304" pitchFamily="18" charset="0"/>
                <a:cs typeface="Times New Roman" panose="02020603050405020304" pitchFamily="18" charset="0"/>
              </a:rPr>
              <a:t>	</a:t>
            </a:r>
            <a:r>
              <a:rPr lang="zh-CN" altLang="zh-CN" sz="3000">
                <a:latin typeface="Symbol" panose="05050102010706020507" pitchFamily="18" charset="2"/>
              </a:rPr>
              <a:t></a:t>
            </a:r>
          </a:p>
        </p:txBody>
      </p:sp>
      <p:sp>
        <p:nvSpPr>
          <p:cNvPr id="220" name="object 27">
            <a:extLst>
              <a:ext uri="{FF2B5EF4-FFF2-40B4-BE49-F238E27FC236}">
                <a16:creationId xmlns:a16="http://schemas.microsoft.com/office/drawing/2014/main" id="{9043C285-686D-4BAE-80D1-7F38228FAAE1}"/>
              </a:ext>
            </a:extLst>
          </p:cNvPr>
          <p:cNvSpPr txBox="1"/>
          <p:nvPr/>
        </p:nvSpPr>
        <p:spPr>
          <a:xfrm>
            <a:off x="6746118" y="4978400"/>
            <a:ext cx="363537" cy="53181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sz="1700" spc="20" dirty="0">
                <a:latin typeface="Times New Roman" panose="02020603050405020304"/>
                <a:ea typeface="宋体" panose="02010600030101010101" pitchFamily="2" charset="-122"/>
                <a:cs typeface="Times New Roman" panose="02020603050405020304"/>
              </a:rPr>
              <a:t>2</a:t>
            </a:r>
            <a:r>
              <a:rPr sz="1700" spc="110" dirty="0">
                <a:latin typeface="Times New Roman" panose="02020603050405020304"/>
                <a:ea typeface="宋体" panose="02010600030101010101" pitchFamily="2" charset="-122"/>
                <a:cs typeface="Times New Roman" panose="02020603050405020304"/>
              </a:rPr>
              <a:t> </a:t>
            </a:r>
            <a:r>
              <a:rPr sz="4500" baseline="-7000" dirty="0">
                <a:latin typeface="Symbol" panose="05050102010706020507"/>
                <a:ea typeface="宋体" panose="02010600030101010101" pitchFamily="2" charset="-122"/>
                <a:cs typeface="Symbol" panose="05050102010706020507"/>
              </a:rPr>
              <a:t></a:t>
            </a:r>
            <a:endParaRPr sz="4500" baseline="-7000">
              <a:latin typeface="Symbol" panose="05050102010706020507"/>
              <a:ea typeface="宋体" panose="02010600030101010101" pitchFamily="2" charset="-122"/>
              <a:cs typeface="Symbol" panose="05050102010706020507"/>
            </a:endParaRPr>
          </a:p>
        </p:txBody>
      </p:sp>
      <p:pic>
        <p:nvPicPr>
          <p:cNvPr id="222" name="对象 78">
            <a:extLst>
              <a:ext uri="{FF2B5EF4-FFF2-40B4-BE49-F238E27FC236}">
                <a16:creationId xmlns:a16="http://schemas.microsoft.com/office/drawing/2014/main" id="{322CE5B6-039E-4209-9D29-2182BF0C40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6236" y="919485"/>
            <a:ext cx="1800225" cy="900113"/>
          </a:xfrm>
          <a:noFill/>
          <a:ln>
            <a:noFill/>
          </a:ln>
        </p:spPr>
      </p:pic>
      <p:sp>
        <p:nvSpPr>
          <p:cNvPr id="224" name="右箭头 79">
            <a:extLst>
              <a:ext uri="{FF2B5EF4-FFF2-40B4-BE49-F238E27FC236}">
                <a16:creationId xmlns:a16="http://schemas.microsoft.com/office/drawing/2014/main" id="{AEF45BCE-5317-4BAA-A010-AD5493DC6C3A}"/>
              </a:ext>
            </a:extLst>
          </p:cNvPr>
          <p:cNvSpPr/>
          <p:nvPr/>
        </p:nvSpPr>
        <p:spPr bwMode="auto">
          <a:xfrm rot="5400000" flipH="1">
            <a:off x="2669245" y="1919331"/>
            <a:ext cx="432000" cy="360000"/>
          </a:xfrm>
          <a:prstGeom prst="left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225" name="右箭头 79">
            <a:extLst>
              <a:ext uri="{FF2B5EF4-FFF2-40B4-BE49-F238E27FC236}">
                <a16:creationId xmlns:a16="http://schemas.microsoft.com/office/drawing/2014/main" id="{E7967E3D-EAE8-46BE-A466-162CC3D5F884}"/>
              </a:ext>
            </a:extLst>
          </p:cNvPr>
          <p:cNvSpPr/>
          <p:nvPr/>
        </p:nvSpPr>
        <p:spPr bwMode="auto">
          <a:xfrm flipH="1">
            <a:off x="3601887" y="4172710"/>
            <a:ext cx="432000" cy="360000"/>
          </a:xfrm>
          <a:prstGeom prst="left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76" name="object 28">
            <a:extLst>
              <a:ext uri="{FF2B5EF4-FFF2-40B4-BE49-F238E27FC236}">
                <a16:creationId xmlns:a16="http://schemas.microsoft.com/office/drawing/2014/main" id="{1F68D6DA-0C4B-45B3-A9CC-ADAFDBF1363C}"/>
              </a:ext>
            </a:extLst>
          </p:cNvPr>
          <p:cNvSpPr txBox="1">
            <a:spLocks noChangeArrowheads="1"/>
          </p:cNvSpPr>
          <p:nvPr/>
        </p:nvSpPr>
        <p:spPr bwMode="auto">
          <a:xfrm>
            <a:off x="252000" y="5603474"/>
            <a:ext cx="8640000"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zh-CN" sz="2400" b="1">
                <a:solidFill>
                  <a:srgbClr val="FF6600"/>
                </a:solidFill>
                <a:latin typeface="微软雅黑" panose="020B0503020204020204" charset="-122"/>
                <a:ea typeface="微软雅黑" panose="020B0503020204020204" charset="-122"/>
              </a:rPr>
              <a:t>问题：</a:t>
            </a:r>
            <a:endParaRPr lang="en-US" altLang="zh-CN" sz="2400" b="1">
              <a:solidFill>
                <a:srgbClr val="FF6600"/>
              </a:solidFill>
              <a:latin typeface="微软雅黑" panose="020B0503020204020204" charset="-122"/>
              <a:ea typeface="微软雅黑" panose="020B0503020204020204" charset="-122"/>
            </a:endParaRPr>
          </a:p>
          <a:p>
            <a:pPr>
              <a:lnSpc>
                <a:spcPct val="150000"/>
              </a:lnSpc>
            </a:pPr>
            <a:r>
              <a:rPr lang="zh-CN" altLang="zh-CN" sz="2400">
                <a:latin typeface="Trebuchet MS" panose="020B0603020202020204" pitchFamily="34" charset="0"/>
              </a:rPr>
              <a:t>w</a:t>
            </a:r>
            <a:r>
              <a:rPr lang="zh-CN" altLang="zh-CN" sz="2400" dirty="0">
                <a:latin typeface="Trebuchet MS" panose="020B0603020202020204" pitchFamily="34" charset="0"/>
              </a:rPr>
              <a:t>1</a:t>
            </a:r>
            <a:r>
              <a:rPr lang="zh-CN" altLang="zh-CN" sz="2400" dirty="0">
                <a:latin typeface="微软雅黑" panose="020B0503020204020204" charset="-122"/>
                <a:ea typeface="微软雅黑" panose="020B0503020204020204" charset="-122"/>
              </a:rPr>
              <a:t>和</a:t>
            </a:r>
            <a:r>
              <a:rPr lang="zh-CN" altLang="zh-CN" sz="2400" dirty="0">
                <a:latin typeface="Trebuchet MS" panose="020B0603020202020204" pitchFamily="34" charset="0"/>
              </a:rPr>
              <a:t>w2</a:t>
            </a:r>
            <a:r>
              <a:rPr lang="zh-CN" altLang="zh-CN" sz="2400" dirty="0">
                <a:latin typeface="微软雅黑" panose="020B0503020204020204" charset="-122"/>
                <a:ea typeface="微软雅黑" panose="020B0503020204020204" charset="-122"/>
              </a:rPr>
              <a:t>只能朝一个方向变化。要么同时变大，要么同时变小</a:t>
            </a:r>
          </a:p>
        </p:txBody>
      </p:sp>
      <p:sp>
        <p:nvSpPr>
          <p:cNvPr id="77" name="矩形 76">
            <a:extLst>
              <a:ext uri="{FF2B5EF4-FFF2-40B4-BE49-F238E27FC236}">
                <a16:creationId xmlns:a16="http://schemas.microsoft.com/office/drawing/2014/main" id="{4CD87D36-00CB-4C19-A2AA-CAE70574BCF3}"/>
              </a:ext>
            </a:extLst>
          </p:cNvPr>
          <p:cNvSpPr/>
          <p:nvPr/>
        </p:nvSpPr>
        <p:spPr bwMode="auto">
          <a:xfrm>
            <a:off x="7391220" y="4196645"/>
            <a:ext cx="612000" cy="64800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78" name="矩形 77">
            <a:extLst>
              <a:ext uri="{FF2B5EF4-FFF2-40B4-BE49-F238E27FC236}">
                <a16:creationId xmlns:a16="http://schemas.microsoft.com/office/drawing/2014/main" id="{CA156B9B-B85D-44B5-AEE3-4812D1704CF6}"/>
              </a:ext>
            </a:extLst>
          </p:cNvPr>
          <p:cNvSpPr/>
          <p:nvPr/>
        </p:nvSpPr>
        <p:spPr bwMode="auto">
          <a:xfrm>
            <a:off x="7997506" y="3698875"/>
            <a:ext cx="756000" cy="165735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79" name="TextBox 4">
            <a:extLst>
              <a:ext uri="{FF2B5EF4-FFF2-40B4-BE49-F238E27FC236}">
                <a16:creationId xmlns:a16="http://schemas.microsoft.com/office/drawing/2014/main" id="{122B12E7-82C2-4D3A-8C37-94FA692CE4D9}"/>
              </a:ext>
            </a:extLst>
          </p:cNvPr>
          <p:cNvSpPr txBox="1"/>
          <p:nvPr/>
        </p:nvSpPr>
        <p:spPr>
          <a:xfrm>
            <a:off x="7000044" y="2875993"/>
            <a:ext cx="2076005"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FF6600"/>
                </a:solidFill>
              </a:rPr>
              <a:t>若训练集各属性值都为正</a:t>
            </a:r>
          </a:p>
        </p:txBody>
      </p:sp>
      <p:graphicFrame>
        <p:nvGraphicFramePr>
          <p:cNvPr id="80" name="object 4">
            <a:extLst>
              <a:ext uri="{FF2B5EF4-FFF2-40B4-BE49-F238E27FC236}">
                <a16:creationId xmlns:a16="http://schemas.microsoft.com/office/drawing/2014/main" id="{CA71CC89-2E14-4C87-91F5-6E657798E043}"/>
              </a:ext>
            </a:extLst>
          </p:cNvPr>
          <p:cNvGraphicFramePr>
            <a:graphicFrameLocks noGrp="1"/>
          </p:cNvGraphicFramePr>
          <p:nvPr>
            <p:extLst>
              <p:ext uri="{D42A27DB-BD31-4B8C-83A1-F6EECF244321}">
                <p14:modId xmlns:p14="http://schemas.microsoft.com/office/powerpoint/2010/main" val="3617510460"/>
              </p:ext>
            </p:extLst>
          </p:nvPr>
        </p:nvGraphicFramePr>
        <p:xfrm>
          <a:off x="5750755" y="738930"/>
          <a:ext cx="3203895" cy="1804175"/>
        </p:xfrm>
        <a:graphic>
          <a:graphicData uri="http://schemas.openxmlformats.org/drawingml/2006/table">
            <a:tbl>
              <a:tblPr/>
              <a:tblGrid>
                <a:gridCol w="1067965">
                  <a:extLst>
                    <a:ext uri="{9D8B030D-6E8A-4147-A177-3AD203B41FA5}">
                      <a16:colId xmlns:a16="http://schemas.microsoft.com/office/drawing/2014/main" val="3784669893"/>
                    </a:ext>
                  </a:extLst>
                </a:gridCol>
                <a:gridCol w="1067965">
                  <a:extLst>
                    <a:ext uri="{9D8B030D-6E8A-4147-A177-3AD203B41FA5}">
                      <a16:colId xmlns:a16="http://schemas.microsoft.com/office/drawing/2014/main" val="4031121156"/>
                    </a:ext>
                  </a:extLst>
                </a:gridCol>
                <a:gridCol w="1067965">
                  <a:extLst>
                    <a:ext uri="{9D8B030D-6E8A-4147-A177-3AD203B41FA5}">
                      <a16:colId xmlns:a16="http://schemas.microsoft.com/office/drawing/2014/main" val="1812703042"/>
                    </a:ext>
                  </a:extLst>
                </a:gridCol>
              </a:tblGrid>
              <a:tr h="360835">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416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416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416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360835">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1.33</a:t>
                      </a:r>
                    </a:p>
                  </a:txBody>
                  <a:tcPr marL="0" marR="0" marT="19223"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10.7</a:t>
                      </a:r>
                    </a:p>
                  </a:txBody>
                  <a:tcPr marL="0" marR="0" marT="19223"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19223"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360835">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2</a:t>
                      </a:r>
                    </a:p>
                  </a:txBody>
                  <a:tcPr marL="0" marR="0" marT="3109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13.15</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360835">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0.67</a:t>
                      </a:r>
                    </a:p>
                  </a:txBody>
                  <a:tcPr marL="0" marR="0" marT="30531"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11.80</a:t>
                      </a:r>
                    </a:p>
                  </a:txBody>
                  <a:tcPr marL="0" marR="0" marT="30531"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0531"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360835">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109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11.59</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91221097"/>
                  </a:ext>
                </a:extLst>
              </a:tr>
            </a:tbl>
          </a:graphicData>
        </a:graphic>
      </p:graphicFrame>
    </p:spTree>
    <p:extLst>
      <p:ext uri="{BB962C8B-B14F-4D97-AF65-F5344CB8AC3E}">
        <p14:creationId xmlns:p14="http://schemas.microsoft.com/office/powerpoint/2010/main" val="3981488141"/>
      </p:ext>
    </p:extLst>
  </p:cSld>
  <p:clrMapOvr>
    <a:masterClrMapping/>
  </p:clrMapOvr>
  <p:transition spd="med">
    <p:split orient="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B2B7E210-BC3A-4EE6-9C94-2C44D1A45CD1}"/>
              </a:ext>
            </a:extLst>
          </p:cNvPr>
          <p:cNvSpPr txBox="1"/>
          <p:nvPr/>
        </p:nvSpPr>
        <p:spPr>
          <a:xfrm>
            <a:off x="1188065" y="1434008"/>
            <a:ext cx="436920" cy="307777"/>
          </a:xfrm>
          <a:prstGeom prst="rect">
            <a:avLst/>
          </a:prstGeom>
        </p:spPr>
        <p:txBody>
          <a:bodyPr wrap="square" lIns="0" tIns="0" rIns="0" bIns="0">
            <a:spAutoFit/>
          </a:bodyPr>
          <a:lstStyle/>
          <a:p>
            <a:pPr marL="12700" algn="ctr">
              <a:defRPr/>
            </a:pPr>
            <a:r>
              <a:rPr sz="2000" spc="-10" dirty="0">
                <a:latin typeface="Times New Roman" panose="02020603050405020304" pitchFamily="18" charset="0"/>
                <a:ea typeface="微软雅黑" panose="020B0503020204020204" pitchFamily="34" charset="-122"/>
                <a:cs typeface="Trebuchet MS"/>
                <a:sym typeface="Times New Roman" panose="02020603050405020304" pitchFamily="18" charset="0"/>
              </a:rPr>
              <a:t>w1</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4" name="object 4">
            <a:extLst>
              <a:ext uri="{FF2B5EF4-FFF2-40B4-BE49-F238E27FC236}">
                <a16:creationId xmlns:a16="http://schemas.microsoft.com/office/drawing/2014/main" id="{8F4435D2-F884-42FE-9F60-6EA070A1BF31}"/>
              </a:ext>
            </a:extLst>
          </p:cNvPr>
          <p:cNvSpPr txBox="1"/>
          <p:nvPr/>
        </p:nvSpPr>
        <p:spPr>
          <a:xfrm>
            <a:off x="6909865" y="5062760"/>
            <a:ext cx="544338" cy="307777"/>
          </a:xfrm>
          <a:prstGeom prst="rect">
            <a:avLst/>
          </a:prstGeom>
        </p:spPr>
        <p:txBody>
          <a:bodyPr wrap="square" lIns="0" tIns="0" rIns="0" bIns="0">
            <a:spAutoFit/>
          </a:bodyPr>
          <a:lstStyle/>
          <a:p>
            <a:pPr marL="12700">
              <a:defRPr/>
            </a:pPr>
            <a:r>
              <a:rPr sz="2000" spc="-10" dirty="0">
                <a:latin typeface="Times New Roman" panose="02020603050405020304" pitchFamily="18" charset="0"/>
                <a:ea typeface="微软雅黑" panose="020B0503020204020204" pitchFamily="34" charset="-122"/>
                <a:cs typeface="Trebuchet MS"/>
                <a:sym typeface="Times New Roman" panose="02020603050405020304" pitchFamily="18" charset="0"/>
              </a:rPr>
              <a:t>w2</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38917" name="object 5"/>
          <p:cNvSpPr>
            <a:spLocks/>
          </p:cNvSpPr>
          <p:nvPr/>
        </p:nvSpPr>
        <p:spPr bwMode="auto">
          <a:xfrm>
            <a:off x="1355725" y="1846263"/>
            <a:ext cx="103188" cy="3384550"/>
          </a:xfrm>
          <a:custGeom>
            <a:avLst/>
            <a:gdLst>
              <a:gd name="T0" fmla="*/ 51372 w 103505"/>
              <a:gd name="T1" fmla="*/ 25109 h 3384550"/>
              <a:gd name="T2" fmla="*/ 45062 w 103505"/>
              <a:gd name="T3" fmla="*/ 35995 h 3384550"/>
              <a:gd name="T4" fmla="*/ 45062 w 103505"/>
              <a:gd name="T5" fmla="*/ 3384423 h 3384550"/>
              <a:gd name="T6" fmla="*/ 57684 w 103505"/>
              <a:gd name="T7" fmla="*/ 3384423 h 3384550"/>
              <a:gd name="T8" fmla="*/ 57684 w 103505"/>
              <a:gd name="T9" fmla="*/ 35995 h 3384550"/>
              <a:gd name="T10" fmla="*/ 51372 w 103505"/>
              <a:gd name="T11" fmla="*/ 25109 h 3384550"/>
              <a:gd name="T12" fmla="*/ 51373 w 103505"/>
              <a:gd name="T13" fmla="*/ 0 h 3384550"/>
              <a:gd name="T14" fmla="*/ 0 w 103505"/>
              <a:gd name="T15" fmla="*/ 88646 h 3384550"/>
              <a:gd name="T16" fmla="*/ 1009 w 103505"/>
              <a:gd name="T17" fmla="*/ 92456 h 3384550"/>
              <a:gd name="T18" fmla="*/ 7068 w 103505"/>
              <a:gd name="T19" fmla="*/ 96012 h 3384550"/>
              <a:gd name="T20" fmla="*/ 10855 w 103505"/>
              <a:gd name="T21" fmla="*/ 94996 h 3384550"/>
              <a:gd name="T22" fmla="*/ 45062 w 103505"/>
              <a:gd name="T23" fmla="*/ 35995 h 3384550"/>
              <a:gd name="T24" fmla="*/ 45062 w 103505"/>
              <a:gd name="T25" fmla="*/ 12573 h 3384550"/>
              <a:gd name="T26" fmla="*/ 58659 w 103505"/>
              <a:gd name="T27" fmla="*/ 12573 h 3384550"/>
              <a:gd name="T28" fmla="*/ 51373 w 103505"/>
              <a:gd name="T29" fmla="*/ 0 h 3384550"/>
              <a:gd name="T30" fmla="*/ 58659 w 103505"/>
              <a:gd name="T31" fmla="*/ 12573 h 3384550"/>
              <a:gd name="T32" fmla="*/ 57684 w 103505"/>
              <a:gd name="T33" fmla="*/ 12573 h 3384550"/>
              <a:gd name="T34" fmla="*/ 57684 w 103505"/>
              <a:gd name="T35" fmla="*/ 35995 h 3384550"/>
              <a:gd name="T36" fmla="*/ 91891 w 103505"/>
              <a:gd name="T37" fmla="*/ 94996 h 3384550"/>
              <a:gd name="T38" fmla="*/ 95676 w 103505"/>
              <a:gd name="T39" fmla="*/ 96012 h 3384550"/>
              <a:gd name="T40" fmla="*/ 101736 w 103505"/>
              <a:gd name="T41" fmla="*/ 92456 h 3384550"/>
              <a:gd name="T42" fmla="*/ 102745 w 103505"/>
              <a:gd name="T43" fmla="*/ 88646 h 3384550"/>
              <a:gd name="T44" fmla="*/ 58659 w 103505"/>
              <a:gd name="T45" fmla="*/ 12573 h 3384550"/>
              <a:gd name="T46" fmla="*/ 57684 w 103505"/>
              <a:gd name="T47" fmla="*/ 12573 h 3384550"/>
              <a:gd name="T48" fmla="*/ 45062 w 103505"/>
              <a:gd name="T49" fmla="*/ 12573 h 3384550"/>
              <a:gd name="T50" fmla="*/ 45062 w 103505"/>
              <a:gd name="T51" fmla="*/ 35995 h 3384550"/>
              <a:gd name="T52" fmla="*/ 51373 w 103505"/>
              <a:gd name="T53" fmla="*/ 25109 h 3384550"/>
              <a:gd name="T54" fmla="*/ 45945 w 103505"/>
              <a:gd name="T55" fmla="*/ 15748 h 3384550"/>
              <a:gd name="T56" fmla="*/ 57684 w 103505"/>
              <a:gd name="T57" fmla="*/ 15748 h 3384550"/>
              <a:gd name="T58" fmla="*/ 57684 w 103505"/>
              <a:gd name="T59" fmla="*/ 12573 h 3384550"/>
              <a:gd name="T60" fmla="*/ 57684 w 103505"/>
              <a:gd name="T61" fmla="*/ 15748 h 3384550"/>
              <a:gd name="T62" fmla="*/ 56801 w 103505"/>
              <a:gd name="T63" fmla="*/ 15748 h 3384550"/>
              <a:gd name="T64" fmla="*/ 51372 w 103505"/>
              <a:gd name="T65" fmla="*/ 25109 h 3384550"/>
              <a:gd name="T66" fmla="*/ 57684 w 103505"/>
              <a:gd name="T67" fmla="*/ 35995 h 3384550"/>
              <a:gd name="T68" fmla="*/ 57684 w 103505"/>
              <a:gd name="T69" fmla="*/ 15748 h 3384550"/>
              <a:gd name="T70" fmla="*/ 56801 w 103505"/>
              <a:gd name="T71" fmla="*/ 15748 h 3384550"/>
              <a:gd name="T72" fmla="*/ 45945 w 103505"/>
              <a:gd name="T73" fmla="*/ 15748 h 3384550"/>
              <a:gd name="T74" fmla="*/ 51372 w 103505"/>
              <a:gd name="T75" fmla="*/ 25109 h 3384550"/>
              <a:gd name="T76" fmla="*/ 56801 w 103505"/>
              <a:gd name="T77" fmla="*/ 15748 h 3384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505" h="3384550">
                <a:moveTo>
                  <a:pt x="51688" y="25109"/>
                </a:moveTo>
                <a:lnTo>
                  <a:pt x="45339" y="35995"/>
                </a:lnTo>
                <a:lnTo>
                  <a:pt x="45339" y="3384423"/>
                </a:lnTo>
                <a:lnTo>
                  <a:pt x="58039" y="3384423"/>
                </a:lnTo>
                <a:lnTo>
                  <a:pt x="58039" y="35995"/>
                </a:lnTo>
                <a:lnTo>
                  <a:pt x="51688" y="25109"/>
                </a:lnTo>
                <a:close/>
              </a:path>
              <a:path w="103505" h="3384550">
                <a:moveTo>
                  <a:pt x="51689" y="0"/>
                </a:moveTo>
                <a:lnTo>
                  <a:pt x="0" y="88646"/>
                </a:lnTo>
                <a:lnTo>
                  <a:pt x="1015" y="92456"/>
                </a:lnTo>
                <a:lnTo>
                  <a:pt x="7112" y="96012"/>
                </a:lnTo>
                <a:lnTo>
                  <a:pt x="10921" y="94996"/>
                </a:lnTo>
                <a:lnTo>
                  <a:pt x="45339" y="35995"/>
                </a:lnTo>
                <a:lnTo>
                  <a:pt x="45339" y="12573"/>
                </a:lnTo>
                <a:lnTo>
                  <a:pt x="59020" y="12573"/>
                </a:lnTo>
                <a:lnTo>
                  <a:pt x="51689" y="0"/>
                </a:lnTo>
                <a:close/>
              </a:path>
              <a:path w="103505" h="3384550">
                <a:moveTo>
                  <a:pt x="59020" y="12573"/>
                </a:moveTo>
                <a:lnTo>
                  <a:pt x="58039" y="12573"/>
                </a:lnTo>
                <a:lnTo>
                  <a:pt x="58039" y="35995"/>
                </a:lnTo>
                <a:lnTo>
                  <a:pt x="92456" y="94996"/>
                </a:lnTo>
                <a:lnTo>
                  <a:pt x="96265" y="96012"/>
                </a:lnTo>
                <a:lnTo>
                  <a:pt x="102362" y="92456"/>
                </a:lnTo>
                <a:lnTo>
                  <a:pt x="103378" y="88646"/>
                </a:lnTo>
                <a:lnTo>
                  <a:pt x="59020" y="12573"/>
                </a:lnTo>
                <a:close/>
              </a:path>
              <a:path w="103505" h="3384550">
                <a:moveTo>
                  <a:pt x="58039" y="12573"/>
                </a:moveTo>
                <a:lnTo>
                  <a:pt x="45339" y="12573"/>
                </a:lnTo>
                <a:lnTo>
                  <a:pt x="45339" y="35995"/>
                </a:lnTo>
                <a:lnTo>
                  <a:pt x="51689" y="25109"/>
                </a:lnTo>
                <a:lnTo>
                  <a:pt x="46228" y="15748"/>
                </a:lnTo>
                <a:lnTo>
                  <a:pt x="58039" y="15748"/>
                </a:lnTo>
                <a:lnTo>
                  <a:pt x="58039" y="12573"/>
                </a:lnTo>
                <a:close/>
              </a:path>
              <a:path w="103505" h="3384550">
                <a:moveTo>
                  <a:pt x="58039" y="15748"/>
                </a:moveTo>
                <a:lnTo>
                  <a:pt x="57150" y="15748"/>
                </a:lnTo>
                <a:lnTo>
                  <a:pt x="51688" y="25109"/>
                </a:lnTo>
                <a:lnTo>
                  <a:pt x="58039" y="35995"/>
                </a:lnTo>
                <a:lnTo>
                  <a:pt x="58039" y="15748"/>
                </a:lnTo>
                <a:close/>
              </a:path>
              <a:path w="103505" h="3384550">
                <a:moveTo>
                  <a:pt x="57150" y="15748"/>
                </a:moveTo>
                <a:lnTo>
                  <a:pt x="46228" y="15748"/>
                </a:lnTo>
                <a:lnTo>
                  <a:pt x="51688" y="25109"/>
                </a:lnTo>
                <a:lnTo>
                  <a:pt x="57150" y="157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18" name="object 6"/>
          <p:cNvSpPr>
            <a:spLocks/>
          </p:cNvSpPr>
          <p:nvPr/>
        </p:nvSpPr>
        <p:spPr bwMode="auto">
          <a:xfrm>
            <a:off x="1406525" y="5180013"/>
            <a:ext cx="5436000" cy="103187"/>
          </a:xfrm>
          <a:custGeom>
            <a:avLst/>
            <a:gdLst>
              <a:gd name="T0" fmla="*/ 5736117 w 5760720"/>
              <a:gd name="T1" fmla="*/ 51373 h 103504"/>
              <a:gd name="T2" fmla="*/ 5666223 w 5760720"/>
              <a:gd name="T3" fmla="*/ 91891 h 103504"/>
              <a:gd name="T4" fmla="*/ 5665207 w 5760720"/>
              <a:gd name="T5" fmla="*/ 95677 h 103504"/>
              <a:gd name="T6" fmla="*/ 5668763 w 5760720"/>
              <a:gd name="T7" fmla="*/ 101735 h 103504"/>
              <a:gd name="T8" fmla="*/ 5672700 w 5760720"/>
              <a:gd name="T9" fmla="*/ 102745 h 103504"/>
              <a:gd name="T10" fmla="*/ 5750463 w 5760720"/>
              <a:gd name="T11" fmla="*/ 57684 h 103504"/>
              <a:gd name="T12" fmla="*/ 5749162 w 5760720"/>
              <a:gd name="T13" fmla="*/ 57684 h 103504"/>
              <a:gd name="T14" fmla="*/ 5749162 w 5760720"/>
              <a:gd name="T15" fmla="*/ 56801 h 103504"/>
              <a:gd name="T16" fmla="*/ 5745479 w 5760720"/>
              <a:gd name="T17" fmla="*/ 56801 h 103504"/>
              <a:gd name="T18" fmla="*/ 5736117 w 5760720"/>
              <a:gd name="T19" fmla="*/ 51373 h 103504"/>
              <a:gd name="T20" fmla="*/ 5725229 w 5760720"/>
              <a:gd name="T21" fmla="*/ 45062 h 103504"/>
              <a:gd name="T22" fmla="*/ 0 w 5760720"/>
              <a:gd name="T23" fmla="*/ 45062 h 103504"/>
              <a:gd name="T24" fmla="*/ 0 w 5760720"/>
              <a:gd name="T25" fmla="*/ 57684 h 103504"/>
              <a:gd name="T26" fmla="*/ 5725229 w 5760720"/>
              <a:gd name="T27" fmla="*/ 57684 h 103504"/>
              <a:gd name="T28" fmla="*/ 5736117 w 5760720"/>
              <a:gd name="T29" fmla="*/ 51373 h 103504"/>
              <a:gd name="T30" fmla="*/ 5725229 w 5760720"/>
              <a:gd name="T31" fmla="*/ 45062 h 103504"/>
              <a:gd name="T32" fmla="*/ 5750463 w 5760720"/>
              <a:gd name="T33" fmla="*/ 45062 h 103504"/>
              <a:gd name="T34" fmla="*/ 5749162 w 5760720"/>
              <a:gd name="T35" fmla="*/ 45062 h 103504"/>
              <a:gd name="T36" fmla="*/ 5749162 w 5760720"/>
              <a:gd name="T37" fmla="*/ 57684 h 103504"/>
              <a:gd name="T38" fmla="*/ 5750463 w 5760720"/>
              <a:gd name="T39" fmla="*/ 57684 h 103504"/>
              <a:gd name="T40" fmla="*/ 5761356 w 5760720"/>
              <a:gd name="T41" fmla="*/ 51373 h 103504"/>
              <a:gd name="T42" fmla="*/ 5750463 w 5760720"/>
              <a:gd name="T43" fmla="*/ 45062 h 103504"/>
              <a:gd name="T44" fmla="*/ 5745479 w 5760720"/>
              <a:gd name="T45" fmla="*/ 45945 h 103504"/>
              <a:gd name="T46" fmla="*/ 5736117 w 5760720"/>
              <a:gd name="T47" fmla="*/ 51373 h 103504"/>
              <a:gd name="T48" fmla="*/ 5745479 w 5760720"/>
              <a:gd name="T49" fmla="*/ 56801 h 103504"/>
              <a:gd name="T50" fmla="*/ 5745479 w 5760720"/>
              <a:gd name="T51" fmla="*/ 45945 h 103504"/>
              <a:gd name="T52" fmla="*/ 5749162 w 5760720"/>
              <a:gd name="T53" fmla="*/ 45945 h 103504"/>
              <a:gd name="T54" fmla="*/ 5745479 w 5760720"/>
              <a:gd name="T55" fmla="*/ 45945 h 103504"/>
              <a:gd name="T56" fmla="*/ 5745479 w 5760720"/>
              <a:gd name="T57" fmla="*/ 56801 h 103504"/>
              <a:gd name="T58" fmla="*/ 5749162 w 5760720"/>
              <a:gd name="T59" fmla="*/ 56801 h 103504"/>
              <a:gd name="T60" fmla="*/ 5749162 w 5760720"/>
              <a:gd name="T61" fmla="*/ 45945 h 103504"/>
              <a:gd name="T62" fmla="*/ 5672700 w 5760720"/>
              <a:gd name="T63" fmla="*/ 0 h 103504"/>
              <a:gd name="T64" fmla="*/ 5668763 w 5760720"/>
              <a:gd name="T65" fmla="*/ 1010 h 103504"/>
              <a:gd name="T66" fmla="*/ 5665207 w 5760720"/>
              <a:gd name="T67" fmla="*/ 7068 h 103504"/>
              <a:gd name="T68" fmla="*/ 5666223 w 5760720"/>
              <a:gd name="T69" fmla="*/ 10856 h 103504"/>
              <a:gd name="T70" fmla="*/ 5736117 w 5760720"/>
              <a:gd name="T71" fmla="*/ 51373 h 103504"/>
              <a:gd name="T72" fmla="*/ 5745479 w 5760720"/>
              <a:gd name="T73" fmla="*/ 45945 h 103504"/>
              <a:gd name="T74" fmla="*/ 5749162 w 5760720"/>
              <a:gd name="T75" fmla="*/ 45945 h 103504"/>
              <a:gd name="T76" fmla="*/ 5749162 w 5760720"/>
              <a:gd name="T77" fmla="*/ 45062 h 103504"/>
              <a:gd name="T78" fmla="*/ 5750463 w 5760720"/>
              <a:gd name="T79" fmla="*/ 45062 h 103504"/>
              <a:gd name="T80" fmla="*/ 5672700 w 5760720"/>
              <a:gd name="T81" fmla="*/ 0 h 1035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760720" h="103504">
                <a:moveTo>
                  <a:pt x="5735483" y="51689"/>
                </a:moveTo>
                <a:lnTo>
                  <a:pt x="5665597" y="92456"/>
                </a:lnTo>
                <a:lnTo>
                  <a:pt x="5664581" y="96266"/>
                </a:lnTo>
                <a:lnTo>
                  <a:pt x="5668137" y="102362"/>
                </a:lnTo>
                <a:lnTo>
                  <a:pt x="5672074" y="103378"/>
                </a:lnTo>
                <a:lnTo>
                  <a:pt x="5749829" y="58039"/>
                </a:lnTo>
                <a:lnTo>
                  <a:pt x="5748528" y="58039"/>
                </a:lnTo>
                <a:lnTo>
                  <a:pt x="5748528" y="57150"/>
                </a:lnTo>
                <a:lnTo>
                  <a:pt x="5744845" y="57150"/>
                </a:lnTo>
                <a:lnTo>
                  <a:pt x="5735483" y="51689"/>
                </a:lnTo>
                <a:close/>
              </a:path>
              <a:path w="5760720" h="103504">
                <a:moveTo>
                  <a:pt x="5724597" y="45339"/>
                </a:moveTo>
                <a:lnTo>
                  <a:pt x="0" y="45339"/>
                </a:lnTo>
                <a:lnTo>
                  <a:pt x="0" y="58039"/>
                </a:lnTo>
                <a:lnTo>
                  <a:pt x="5724597" y="58039"/>
                </a:lnTo>
                <a:lnTo>
                  <a:pt x="5735483" y="51689"/>
                </a:lnTo>
                <a:lnTo>
                  <a:pt x="5724597" y="45339"/>
                </a:lnTo>
                <a:close/>
              </a:path>
              <a:path w="5760720" h="103504">
                <a:moveTo>
                  <a:pt x="5749829" y="45339"/>
                </a:moveTo>
                <a:lnTo>
                  <a:pt x="5748528" y="45339"/>
                </a:lnTo>
                <a:lnTo>
                  <a:pt x="5748528" y="58039"/>
                </a:lnTo>
                <a:lnTo>
                  <a:pt x="5749829" y="58039"/>
                </a:lnTo>
                <a:lnTo>
                  <a:pt x="5760720" y="51689"/>
                </a:lnTo>
                <a:lnTo>
                  <a:pt x="5749829" y="45339"/>
                </a:lnTo>
                <a:close/>
              </a:path>
              <a:path w="5760720" h="103504">
                <a:moveTo>
                  <a:pt x="5744845" y="46228"/>
                </a:moveTo>
                <a:lnTo>
                  <a:pt x="5735483" y="51689"/>
                </a:lnTo>
                <a:lnTo>
                  <a:pt x="5744845" y="57150"/>
                </a:lnTo>
                <a:lnTo>
                  <a:pt x="5744845" y="46228"/>
                </a:lnTo>
                <a:close/>
              </a:path>
              <a:path w="5760720" h="103504">
                <a:moveTo>
                  <a:pt x="5748528" y="46228"/>
                </a:moveTo>
                <a:lnTo>
                  <a:pt x="5744845" y="46228"/>
                </a:lnTo>
                <a:lnTo>
                  <a:pt x="5744845" y="57150"/>
                </a:lnTo>
                <a:lnTo>
                  <a:pt x="5748528" y="57150"/>
                </a:lnTo>
                <a:lnTo>
                  <a:pt x="5748528" y="46228"/>
                </a:lnTo>
                <a:close/>
              </a:path>
              <a:path w="5760720" h="103504">
                <a:moveTo>
                  <a:pt x="5672074" y="0"/>
                </a:moveTo>
                <a:lnTo>
                  <a:pt x="5668137" y="1016"/>
                </a:lnTo>
                <a:lnTo>
                  <a:pt x="5664581" y="7112"/>
                </a:lnTo>
                <a:lnTo>
                  <a:pt x="5665597" y="10922"/>
                </a:lnTo>
                <a:lnTo>
                  <a:pt x="5735483" y="51689"/>
                </a:lnTo>
                <a:lnTo>
                  <a:pt x="5744845" y="46228"/>
                </a:lnTo>
                <a:lnTo>
                  <a:pt x="5748528" y="46228"/>
                </a:lnTo>
                <a:lnTo>
                  <a:pt x="5748528" y="45339"/>
                </a:lnTo>
                <a:lnTo>
                  <a:pt x="5749829" y="45339"/>
                </a:lnTo>
                <a:lnTo>
                  <a:pt x="56720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19" name="object 7"/>
          <p:cNvSpPr>
            <a:spLocks/>
          </p:cNvSpPr>
          <p:nvPr/>
        </p:nvSpPr>
        <p:spPr bwMode="auto">
          <a:xfrm>
            <a:off x="4787900" y="3867150"/>
            <a:ext cx="217488" cy="211138"/>
          </a:xfrm>
          <a:custGeom>
            <a:avLst/>
            <a:gdLst>
              <a:gd name="T0" fmla="*/ 109157 w 216535"/>
              <a:gd name="T1" fmla="*/ 0 h 210820"/>
              <a:gd name="T2" fmla="*/ 66644 w 216535"/>
              <a:gd name="T3" fmla="*/ 8292 h 210820"/>
              <a:gd name="T4" fmla="*/ 31949 w 216535"/>
              <a:gd name="T5" fmla="*/ 30906 h 210820"/>
              <a:gd name="T6" fmla="*/ 8570 w 216535"/>
              <a:gd name="T7" fmla="*/ 64434 h 210820"/>
              <a:gd name="T8" fmla="*/ 0 w 216535"/>
              <a:gd name="T9" fmla="*/ 105474 h 210820"/>
              <a:gd name="T10" fmla="*/ 8570 w 216535"/>
              <a:gd name="T11" fmla="*/ 146512 h 210820"/>
              <a:gd name="T12" fmla="*/ 31949 w 216535"/>
              <a:gd name="T13" fmla="*/ 180040 h 210820"/>
              <a:gd name="T14" fmla="*/ 66644 w 216535"/>
              <a:gd name="T15" fmla="*/ 202653 h 210820"/>
              <a:gd name="T16" fmla="*/ 109157 w 216535"/>
              <a:gd name="T17" fmla="*/ 210947 h 210820"/>
              <a:gd name="T18" fmla="*/ 151673 w 216535"/>
              <a:gd name="T19" fmla="*/ 202653 h 210820"/>
              <a:gd name="T20" fmla="*/ 186367 w 216535"/>
              <a:gd name="T21" fmla="*/ 180040 h 210820"/>
              <a:gd name="T22" fmla="*/ 209746 w 216535"/>
              <a:gd name="T23" fmla="*/ 146512 h 210820"/>
              <a:gd name="T24" fmla="*/ 218316 w 216535"/>
              <a:gd name="T25" fmla="*/ 105474 h 210820"/>
              <a:gd name="T26" fmla="*/ 209746 w 216535"/>
              <a:gd name="T27" fmla="*/ 64434 h 210820"/>
              <a:gd name="T28" fmla="*/ 186367 w 216535"/>
              <a:gd name="T29" fmla="*/ 30906 h 210820"/>
              <a:gd name="T30" fmla="*/ 151673 w 216535"/>
              <a:gd name="T31" fmla="*/ 8292 h 210820"/>
              <a:gd name="T32" fmla="*/ 109157 w 216535"/>
              <a:gd name="T33" fmla="*/ 0 h 2108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535" h="210820">
                <a:moveTo>
                  <a:pt x="108203" y="0"/>
                </a:moveTo>
                <a:lnTo>
                  <a:pt x="66061" y="8268"/>
                </a:lnTo>
                <a:lnTo>
                  <a:pt x="31670" y="30813"/>
                </a:lnTo>
                <a:lnTo>
                  <a:pt x="8495" y="64240"/>
                </a:lnTo>
                <a:lnTo>
                  <a:pt x="0" y="105156"/>
                </a:lnTo>
                <a:lnTo>
                  <a:pt x="8495" y="146071"/>
                </a:lnTo>
                <a:lnTo>
                  <a:pt x="31670" y="179498"/>
                </a:lnTo>
                <a:lnTo>
                  <a:pt x="66061" y="202043"/>
                </a:lnTo>
                <a:lnTo>
                  <a:pt x="108203" y="210312"/>
                </a:lnTo>
                <a:lnTo>
                  <a:pt x="150346" y="202043"/>
                </a:lnTo>
                <a:lnTo>
                  <a:pt x="184737" y="179498"/>
                </a:lnTo>
                <a:lnTo>
                  <a:pt x="207912" y="146071"/>
                </a:lnTo>
                <a:lnTo>
                  <a:pt x="216407" y="105156"/>
                </a:lnTo>
                <a:lnTo>
                  <a:pt x="207912" y="64240"/>
                </a:lnTo>
                <a:lnTo>
                  <a:pt x="184737" y="30813"/>
                </a:lnTo>
                <a:lnTo>
                  <a:pt x="150346" y="8268"/>
                </a:lnTo>
                <a:lnTo>
                  <a:pt x="10820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object 8">
            <a:extLst>
              <a:ext uri="{FF2B5EF4-FFF2-40B4-BE49-F238E27FC236}">
                <a16:creationId xmlns:a16="http://schemas.microsoft.com/office/drawing/2014/main" id="{D736B24D-4189-4ACB-808C-16098F871EDD}"/>
              </a:ext>
            </a:extLst>
          </p:cNvPr>
          <p:cNvSpPr txBox="1"/>
          <p:nvPr/>
        </p:nvSpPr>
        <p:spPr>
          <a:xfrm>
            <a:off x="4665925" y="4108867"/>
            <a:ext cx="461438" cy="307777"/>
          </a:xfrm>
          <a:prstGeom prst="rect">
            <a:avLst/>
          </a:prstGeom>
        </p:spPr>
        <p:txBody>
          <a:bodyPr wrap="square" lIns="0" tIns="0" rIns="0" bIns="0">
            <a:spAutoFit/>
          </a:bodyPr>
          <a:lstStyle/>
          <a:p>
            <a:pPr marL="12700">
              <a:defRPr/>
            </a:pPr>
            <a:r>
              <a:rPr sz="2000" spc="-15" dirty="0">
                <a:latin typeface="Times New Roman" panose="02020603050405020304" pitchFamily="18" charset="0"/>
                <a:ea typeface="微软雅黑" panose="020B0503020204020204" pitchFamily="34" charset="-122"/>
                <a:cs typeface="Trebuchet MS"/>
                <a:sym typeface="Times New Roman" panose="02020603050405020304" pitchFamily="18" charset="0"/>
              </a:rPr>
              <a:t>W*</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38921" name="object 9"/>
          <p:cNvSpPr>
            <a:spLocks/>
          </p:cNvSpPr>
          <p:nvPr/>
        </p:nvSpPr>
        <p:spPr bwMode="auto">
          <a:xfrm>
            <a:off x="2557463" y="2584450"/>
            <a:ext cx="212725" cy="211138"/>
          </a:xfrm>
          <a:custGeom>
            <a:avLst/>
            <a:gdLst>
              <a:gd name="T0" fmla="*/ 106045 w 213360"/>
              <a:gd name="T1" fmla="*/ 0 h 210819"/>
              <a:gd name="T2" fmla="*/ 64763 w 213360"/>
              <a:gd name="T3" fmla="*/ 8294 h 210819"/>
              <a:gd name="T4" fmla="*/ 31055 w 213360"/>
              <a:gd name="T5" fmla="*/ 30907 h 210819"/>
              <a:gd name="T6" fmla="*/ 8331 w 213360"/>
              <a:gd name="T7" fmla="*/ 64434 h 210819"/>
              <a:gd name="T8" fmla="*/ 0 w 213360"/>
              <a:gd name="T9" fmla="*/ 105474 h 210819"/>
              <a:gd name="T10" fmla="*/ 8332 w 213360"/>
              <a:gd name="T11" fmla="*/ 146513 h 210819"/>
              <a:gd name="T12" fmla="*/ 31056 w 213360"/>
              <a:gd name="T13" fmla="*/ 180042 h 210819"/>
              <a:gd name="T14" fmla="*/ 64763 w 213360"/>
              <a:gd name="T15" fmla="*/ 202655 h 210819"/>
              <a:gd name="T16" fmla="*/ 106045 w 213360"/>
              <a:gd name="T17" fmla="*/ 210949 h 210819"/>
              <a:gd name="T18" fmla="*/ 147327 w 213360"/>
              <a:gd name="T19" fmla="*/ 202655 h 210819"/>
              <a:gd name="T20" fmla="*/ 181035 w 213360"/>
              <a:gd name="T21" fmla="*/ 180042 h 210819"/>
              <a:gd name="T22" fmla="*/ 203759 w 213360"/>
              <a:gd name="T23" fmla="*/ 146513 h 210819"/>
              <a:gd name="T24" fmla="*/ 212091 w 213360"/>
              <a:gd name="T25" fmla="*/ 105474 h 210819"/>
              <a:gd name="T26" fmla="*/ 203759 w 213360"/>
              <a:gd name="T27" fmla="*/ 64434 h 210819"/>
              <a:gd name="T28" fmla="*/ 181035 w 213360"/>
              <a:gd name="T29" fmla="*/ 30907 h 210819"/>
              <a:gd name="T30" fmla="*/ 147327 w 213360"/>
              <a:gd name="T31" fmla="*/ 8294 h 210819"/>
              <a:gd name="T32" fmla="*/ 106045 w 213360"/>
              <a:gd name="T33" fmla="*/ 0 h 2108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3360" h="210819">
                <a:moveTo>
                  <a:pt x="106679" y="0"/>
                </a:moveTo>
                <a:lnTo>
                  <a:pt x="65150" y="8268"/>
                </a:lnTo>
                <a:lnTo>
                  <a:pt x="31241" y="30813"/>
                </a:lnTo>
                <a:lnTo>
                  <a:pt x="8381" y="64240"/>
                </a:lnTo>
                <a:lnTo>
                  <a:pt x="0" y="105156"/>
                </a:lnTo>
                <a:lnTo>
                  <a:pt x="8382" y="146071"/>
                </a:lnTo>
                <a:lnTo>
                  <a:pt x="31242" y="179498"/>
                </a:lnTo>
                <a:lnTo>
                  <a:pt x="65150" y="202043"/>
                </a:lnTo>
                <a:lnTo>
                  <a:pt x="106679" y="210312"/>
                </a:lnTo>
                <a:lnTo>
                  <a:pt x="148208" y="202043"/>
                </a:lnTo>
                <a:lnTo>
                  <a:pt x="182117" y="179498"/>
                </a:lnTo>
                <a:lnTo>
                  <a:pt x="204977" y="146071"/>
                </a:lnTo>
                <a:lnTo>
                  <a:pt x="213359" y="105156"/>
                </a:lnTo>
                <a:lnTo>
                  <a:pt x="204977" y="64240"/>
                </a:lnTo>
                <a:lnTo>
                  <a:pt x="182117" y="30813"/>
                </a:lnTo>
                <a:lnTo>
                  <a:pt x="148208" y="8268"/>
                </a:lnTo>
                <a:lnTo>
                  <a:pt x="106679"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object 10">
            <a:extLst>
              <a:ext uri="{FF2B5EF4-FFF2-40B4-BE49-F238E27FC236}">
                <a16:creationId xmlns:a16="http://schemas.microsoft.com/office/drawing/2014/main" id="{788768C8-9593-49C1-8DF9-382DCA08CF46}"/>
              </a:ext>
            </a:extLst>
          </p:cNvPr>
          <p:cNvSpPr txBox="1"/>
          <p:nvPr/>
        </p:nvSpPr>
        <p:spPr>
          <a:xfrm>
            <a:off x="2141812" y="2502178"/>
            <a:ext cx="352772" cy="307777"/>
          </a:xfrm>
          <a:prstGeom prst="rect">
            <a:avLst/>
          </a:prstGeom>
        </p:spPr>
        <p:txBody>
          <a:bodyPr wrap="square" lIns="0" tIns="0" rIns="0" bIns="0">
            <a:spAutoFit/>
          </a:bodyPr>
          <a:lstStyle/>
          <a:p>
            <a:pPr marL="12700">
              <a:defRPr/>
            </a:pPr>
            <a:r>
              <a:rPr sz="2000" spc="-15" dirty="0">
                <a:latin typeface="Times New Roman" panose="02020603050405020304" pitchFamily="18" charset="0"/>
                <a:ea typeface="微软雅黑" panose="020B0503020204020204" pitchFamily="34" charset="-122"/>
                <a:cs typeface="Trebuchet MS"/>
                <a:sym typeface="Times New Roman" panose="02020603050405020304" pitchFamily="18" charset="0"/>
              </a:rPr>
              <a:t>Wt</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38923" name="object 11"/>
          <p:cNvSpPr>
            <a:spLocks/>
          </p:cNvSpPr>
          <p:nvPr/>
        </p:nvSpPr>
        <p:spPr bwMode="auto">
          <a:xfrm>
            <a:off x="2770188" y="1189038"/>
            <a:ext cx="3243262" cy="1509712"/>
          </a:xfrm>
          <a:custGeom>
            <a:avLst/>
            <a:gdLst>
              <a:gd name="T0" fmla="*/ 3206946 w 3243579"/>
              <a:gd name="T1" fmla="*/ 19214 h 1508760"/>
              <a:gd name="T2" fmla="*/ 0 w 3243579"/>
              <a:gd name="T3" fmla="*/ 1498966 h 1508760"/>
              <a:gd name="T4" fmla="*/ 5332 w 3243579"/>
              <a:gd name="T5" fmla="*/ 1510537 h 1508760"/>
              <a:gd name="T6" fmla="*/ 3212383 w 3243579"/>
              <a:gd name="T7" fmla="*/ 30737 h 1508760"/>
              <a:gd name="T8" fmla="*/ 3219591 w 3243579"/>
              <a:gd name="T9" fmla="*/ 20443 h 1508760"/>
              <a:gd name="T10" fmla="*/ 3206946 w 3243579"/>
              <a:gd name="T11" fmla="*/ 19214 h 1508760"/>
              <a:gd name="T12" fmla="*/ 3235861 w 3243579"/>
              <a:gd name="T13" fmla="*/ 9282 h 1508760"/>
              <a:gd name="T14" fmla="*/ 3228470 w 3243579"/>
              <a:gd name="T15" fmla="*/ 9282 h 1508760"/>
              <a:gd name="T16" fmla="*/ 3233804 w 3243579"/>
              <a:gd name="T17" fmla="*/ 20853 h 1508760"/>
              <a:gd name="T18" fmla="*/ 3212383 w 3243579"/>
              <a:gd name="T19" fmla="*/ 30737 h 1508760"/>
              <a:gd name="T20" fmla="*/ 3175142 w 3243579"/>
              <a:gd name="T21" fmla="*/ 83925 h 1508760"/>
              <a:gd name="T22" fmla="*/ 3173110 w 3243579"/>
              <a:gd name="T23" fmla="*/ 86723 h 1508760"/>
              <a:gd name="T24" fmla="*/ 3173871 w 3243579"/>
              <a:gd name="T25" fmla="*/ 90664 h 1508760"/>
              <a:gd name="T26" fmla="*/ 3176791 w 3243579"/>
              <a:gd name="T27" fmla="*/ 92698 h 1508760"/>
              <a:gd name="T28" fmla="*/ 3179585 w 3243579"/>
              <a:gd name="T29" fmla="*/ 94734 h 1508760"/>
              <a:gd name="T30" fmla="*/ 3183522 w 3243579"/>
              <a:gd name="T31" fmla="*/ 94097 h 1508760"/>
              <a:gd name="T32" fmla="*/ 3242438 w 3243579"/>
              <a:gd name="T33" fmla="*/ 9917 h 1508760"/>
              <a:gd name="T34" fmla="*/ 3235861 w 3243579"/>
              <a:gd name="T35" fmla="*/ 9282 h 1508760"/>
              <a:gd name="T36" fmla="*/ 3219591 w 3243579"/>
              <a:gd name="T37" fmla="*/ 20443 h 1508760"/>
              <a:gd name="T38" fmla="*/ 3212383 w 3243579"/>
              <a:gd name="T39" fmla="*/ 30737 h 1508760"/>
              <a:gd name="T40" fmla="*/ 3232425 w 3243579"/>
              <a:gd name="T41" fmla="*/ 21490 h 1508760"/>
              <a:gd name="T42" fmla="*/ 3230375 w 3243579"/>
              <a:gd name="T43" fmla="*/ 21490 h 1508760"/>
              <a:gd name="T44" fmla="*/ 3219591 w 3243579"/>
              <a:gd name="T45" fmla="*/ 20443 h 1508760"/>
              <a:gd name="T46" fmla="*/ 3225805 w 3243579"/>
              <a:gd name="T47" fmla="*/ 11570 h 1508760"/>
              <a:gd name="T48" fmla="*/ 3219591 w 3243579"/>
              <a:gd name="T49" fmla="*/ 20443 h 1508760"/>
              <a:gd name="T50" fmla="*/ 3230375 w 3243579"/>
              <a:gd name="T51" fmla="*/ 21490 h 1508760"/>
              <a:gd name="T52" fmla="*/ 3225805 w 3243579"/>
              <a:gd name="T53" fmla="*/ 11570 h 1508760"/>
              <a:gd name="T54" fmla="*/ 3229525 w 3243579"/>
              <a:gd name="T55" fmla="*/ 11570 h 1508760"/>
              <a:gd name="T56" fmla="*/ 3225805 w 3243579"/>
              <a:gd name="T57" fmla="*/ 11570 h 1508760"/>
              <a:gd name="T58" fmla="*/ 3230375 w 3243579"/>
              <a:gd name="T59" fmla="*/ 21490 h 1508760"/>
              <a:gd name="T60" fmla="*/ 3232425 w 3243579"/>
              <a:gd name="T61" fmla="*/ 21490 h 1508760"/>
              <a:gd name="T62" fmla="*/ 3233804 w 3243579"/>
              <a:gd name="T63" fmla="*/ 20853 h 1508760"/>
              <a:gd name="T64" fmla="*/ 3229525 w 3243579"/>
              <a:gd name="T65" fmla="*/ 11570 h 1508760"/>
              <a:gd name="T66" fmla="*/ 3228470 w 3243579"/>
              <a:gd name="T67" fmla="*/ 9282 h 1508760"/>
              <a:gd name="T68" fmla="*/ 3206946 w 3243579"/>
              <a:gd name="T69" fmla="*/ 19214 h 1508760"/>
              <a:gd name="T70" fmla="*/ 3219591 w 3243579"/>
              <a:gd name="T71" fmla="*/ 20443 h 1508760"/>
              <a:gd name="T72" fmla="*/ 3225805 w 3243579"/>
              <a:gd name="T73" fmla="*/ 11570 h 1508760"/>
              <a:gd name="T74" fmla="*/ 3229525 w 3243579"/>
              <a:gd name="T75" fmla="*/ 11570 h 1508760"/>
              <a:gd name="T76" fmla="*/ 3228470 w 3243579"/>
              <a:gd name="T77" fmla="*/ 9282 h 1508760"/>
              <a:gd name="T78" fmla="*/ 3140350 w 3243579"/>
              <a:gd name="T79" fmla="*/ 0 h 1508760"/>
              <a:gd name="T80" fmla="*/ 3137175 w 3243579"/>
              <a:gd name="T81" fmla="*/ 2543 h 1508760"/>
              <a:gd name="T82" fmla="*/ 3136921 w 3243579"/>
              <a:gd name="T83" fmla="*/ 6103 h 1508760"/>
              <a:gd name="T84" fmla="*/ 3136540 w 3243579"/>
              <a:gd name="T85" fmla="*/ 9537 h 1508760"/>
              <a:gd name="T86" fmla="*/ 3139080 w 3243579"/>
              <a:gd name="T87" fmla="*/ 12716 h 1508760"/>
              <a:gd name="T88" fmla="*/ 3142636 w 3243579"/>
              <a:gd name="T89" fmla="*/ 12969 h 1508760"/>
              <a:gd name="T90" fmla="*/ 3206946 w 3243579"/>
              <a:gd name="T91" fmla="*/ 19214 h 1508760"/>
              <a:gd name="T92" fmla="*/ 3228470 w 3243579"/>
              <a:gd name="T93" fmla="*/ 9282 h 1508760"/>
              <a:gd name="T94" fmla="*/ 3235861 w 3243579"/>
              <a:gd name="T95" fmla="*/ 9282 h 1508760"/>
              <a:gd name="T96" fmla="*/ 3143779 w 3243579"/>
              <a:gd name="T97" fmla="*/ 380 h 1508760"/>
              <a:gd name="T98" fmla="*/ 3140350 w 3243579"/>
              <a:gd name="T99" fmla="*/ 0 h 150876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243579" h="1508760">
                <a:moveTo>
                  <a:pt x="3207572" y="19190"/>
                </a:moveTo>
                <a:lnTo>
                  <a:pt x="0" y="1497076"/>
                </a:lnTo>
                <a:lnTo>
                  <a:pt x="5334" y="1508632"/>
                </a:lnTo>
                <a:lnTo>
                  <a:pt x="3213011" y="30699"/>
                </a:lnTo>
                <a:lnTo>
                  <a:pt x="3220221" y="20417"/>
                </a:lnTo>
                <a:lnTo>
                  <a:pt x="3207572" y="19190"/>
                </a:lnTo>
                <a:close/>
              </a:path>
              <a:path w="3243579" h="1508760">
                <a:moveTo>
                  <a:pt x="3236493" y="9270"/>
                </a:moveTo>
                <a:lnTo>
                  <a:pt x="3229102" y="9270"/>
                </a:lnTo>
                <a:lnTo>
                  <a:pt x="3234436" y="20827"/>
                </a:lnTo>
                <a:lnTo>
                  <a:pt x="3213011" y="30699"/>
                </a:lnTo>
                <a:lnTo>
                  <a:pt x="3175762" y="83819"/>
                </a:lnTo>
                <a:lnTo>
                  <a:pt x="3173730" y="86613"/>
                </a:lnTo>
                <a:lnTo>
                  <a:pt x="3174491" y="90550"/>
                </a:lnTo>
                <a:lnTo>
                  <a:pt x="3177413" y="92582"/>
                </a:lnTo>
                <a:lnTo>
                  <a:pt x="3180207" y="94614"/>
                </a:lnTo>
                <a:lnTo>
                  <a:pt x="3184144" y="93979"/>
                </a:lnTo>
                <a:lnTo>
                  <a:pt x="3243072" y="9905"/>
                </a:lnTo>
                <a:lnTo>
                  <a:pt x="3236493" y="9270"/>
                </a:lnTo>
                <a:close/>
              </a:path>
              <a:path w="3243579" h="1508760">
                <a:moveTo>
                  <a:pt x="3220221" y="20417"/>
                </a:moveTo>
                <a:lnTo>
                  <a:pt x="3213011" y="30699"/>
                </a:lnTo>
                <a:lnTo>
                  <a:pt x="3233057" y="21462"/>
                </a:lnTo>
                <a:lnTo>
                  <a:pt x="3231007" y="21462"/>
                </a:lnTo>
                <a:lnTo>
                  <a:pt x="3220221" y="20417"/>
                </a:lnTo>
                <a:close/>
              </a:path>
              <a:path w="3243579" h="1508760">
                <a:moveTo>
                  <a:pt x="3226435" y="11556"/>
                </a:moveTo>
                <a:lnTo>
                  <a:pt x="3220221" y="20417"/>
                </a:lnTo>
                <a:lnTo>
                  <a:pt x="3231007" y="21462"/>
                </a:lnTo>
                <a:lnTo>
                  <a:pt x="3226435" y="11556"/>
                </a:lnTo>
                <a:close/>
              </a:path>
              <a:path w="3243579" h="1508760">
                <a:moveTo>
                  <a:pt x="3230157" y="11556"/>
                </a:moveTo>
                <a:lnTo>
                  <a:pt x="3226435" y="11556"/>
                </a:lnTo>
                <a:lnTo>
                  <a:pt x="3231007" y="21462"/>
                </a:lnTo>
                <a:lnTo>
                  <a:pt x="3233057" y="21462"/>
                </a:lnTo>
                <a:lnTo>
                  <a:pt x="3234436" y="20827"/>
                </a:lnTo>
                <a:lnTo>
                  <a:pt x="3230157" y="11556"/>
                </a:lnTo>
                <a:close/>
              </a:path>
              <a:path w="3243579" h="1508760">
                <a:moveTo>
                  <a:pt x="3229102" y="9270"/>
                </a:moveTo>
                <a:lnTo>
                  <a:pt x="3207572" y="19190"/>
                </a:lnTo>
                <a:lnTo>
                  <a:pt x="3220221" y="20417"/>
                </a:lnTo>
                <a:lnTo>
                  <a:pt x="3226435" y="11556"/>
                </a:lnTo>
                <a:lnTo>
                  <a:pt x="3230157" y="11556"/>
                </a:lnTo>
                <a:lnTo>
                  <a:pt x="3229102" y="9270"/>
                </a:lnTo>
                <a:close/>
              </a:path>
              <a:path w="3243579" h="1508760">
                <a:moveTo>
                  <a:pt x="3140964" y="0"/>
                </a:moveTo>
                <a:lnTo>
                  <a:pt x="3137789" y="2539"/>
                </a:lnTo>
                <a:lnTo>
                  <a:pt x="3137535" y="6095"/>
                </a:lnTo>
                <a:lnTo>
                  <a:pt x="3137154" y="9525"/>
                </a:lnTo>
                <a:lnTo>
                  <a:pt x="3139694" y="12700"/>
                </a:lnTo>
                <a:lnTo>
                  <a:pt x="3143250" y="12953"/>
                </a:lnTo>
                <a:lnTo>
                  <a:pt x="3207572" y="19190"/>
                </a:lnTo>
                <a:lnTo>
                  <a:pt x="3229102" y="9270"/>
                </a:lnTo>
                <a:lnTo>
                  <a:pt x="3236493" y="9270"/>
                </a:lnTo>
                <a:lnTo>
                  <a:pt x="3144393" y="380"/>
                </a:lnTo>
                <a:lnTo>
                  <a:pt x="31409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24" name="object 12"/>
          <p:cNvSpPr>
            <a:spLocks/>
          </p:cNvSpPr>
          <p:nvPr/>
        </p:nvSpPr>
        <p:spPr bwMode="auto">
          <a:xfrm>
            <a:off x="4956175" y="1196975"/>
            <a:ext cx="1062038" cy="2705100"/>
          </a:xfrm>
          <a:custGeom>
            <a:avLst/>
            <a:gdLst>
              <a:gd name="T0" fmla="*/ 9265 w 1062354"/>
              <a:gd name="T1" fmla="*/ 2599767 h 2704465"/>
              <a:gd name="T2" fmla="*/ 5711 w 1062354"/>
              <a:gd name="T3" fmla="*/ 2600275 h 2704465"/>
              <a:gd name="T4" fmla="*/ 2284 w 1062354"/>
              <a:gd name="T5" fmla="*/ 2600911 h 2704465"/>
              <a:gd name="T6" fmla="*/ 0 w 1062354"/>
              <a:gd name="T7" fmla="*/ 2604087 h 2704465"/>
              <a:gd name="T8" fmla="*/ 508 w 1062354"/>
              <a:gd name="T9" fmla="*/ 2607645 h 2704465"/>
              <a:gd name="T10" fmla="*/ 16373 w 1062354"/>
              <a:gd name="T11" fmla="*/ 2705481 h 2704465"/>
              <a:gd name="T12" fmla="*/ 28253 w 1062354"/>
              <a:gd name="T13" fmla="*/ 2695952 h 2704465"/>
              <a:gd name="T14" fmla="*/ 26781 w 1062354"/>
              <a:gd name="T15" fmla="*/ 2695952 h 2704465"/>
              <a:gd name="T16" fmla="*/ 14978 w 1062354"/>
              <a:gd name="T17" fmla="*/ 2691378 h 2704465"/>
              <a:gd name="T18" fmla="*/ 23406 w 1062354"/>
              <a:gd name="T19" fmla="*/ 2669448 h 2704465"/>
              <a:gd name="T20" fmla="*/ 13073 w 1062354"/>
              <a:gd name="T21" fmla="*/ 2605613 h 2704465"/>
              <a:gd name="T22" fmla="*/ 12438 w 1062354"/>
              <a:gd name="T23" fmla="*/ 2602055 h 2704465"/>
              <a:gd name="T24" fmla="*/ 9265 w 1062354"/>
              <a:gd name="T25" fmla="*/ 2599767 h 2704465"/>
              <a:gd name="T26" fmla="*/ 23406 w 1062354"/>
              <a:gd name="T27" fmla="*/ 2669448 h 2704465"/>
              <a:gd name="T28" fmla="*/ 14978 w 1062354"/>
              <a:gd name="T29" fmla="*/ 2691378 h 2704465"/>
              <a:gd name="T30" fmla="*/ 26781 w 1062354"/>
              <a:gd name="T31" fmla="*/ 2695952 h 2704465"/>
              <a:gd name="T32" fmla="*/ 28051 w 1062354"/>
              <a:gd name="T33" fmla="*/ 2692648 h 2704465"/>
              <a:gd name="T34" fmla="*/ 27162 w 1062354"/>
              <a:gd name="T35" fmla="*/ 2692648 h 2704465"/>
              <a:gd name="T36" fmla="*/ 16881 w 1062354"/>
              <a:gd name="T37" fmla="*/ 2688709 h 2704465"/>
              <a:gd name="T38" fmla="*/ 25415 w 1062354"/>
              <a:gd name="T39" fmla="*/ 2681867 h 2704465"/>
              <a:gd name="T40" fmla="*/ 23406 w 1062354"/>
              <a:gd name="T41" fmla="*/ 2669448 h 2704465"/>
              <a:gd name="T42" fmla="*/ 88467 w 1062354"/>
              <a:gd name="T43" fmla="*/ 2631406 h 2704465"/>
              <a:gd name="T44" fmla="*/ 85675 w 1062354"/>
              <a:gd name="T45" fmla="*/ 2633565 h 2704465"/>
              <a:gd name="T46" fmla="*/ 35216 w 1062354"/>
              <a:gd name="T47" fmla="*/ 2674013 h 2704465"/>
              <a:gd name="T48" fmla="*/ 26781 w 1062354"/>
              <a:gd name="T49" fmla="*/ 2695952 h 2704465"/>
              <a:gd name="T50" fmla="*/ 28253 w 1062354"/>
              <a:gd name="T51" fmla="*/ 2695952 h 2704465"/>
              <a:gd name="T52" fmla="*/ 93669 w 1062354"/>
              <a:gd name="T53" fmla="*/ 2643476 h 2704465"/>
              <a:gd name="T54" fmla="*/ 96462 w 1062354"/>
              <a:gd name="T55" fmla="*/ 2641316 h 2704465"/>
              <a:gd name="T56" fmla="*/ 96842 w 1062354"/>
              <a:gd name="T57" fmla="*/ 2637250 h 2704465"/>
              <a:gd name="T58" fmla="*/ 92401 w 1062354"/>
              <a:gd name="T59" fmla="*/ 2631787 h 2704465"/>
              <a:gd name="T60" fmla="*/ 88467 w 1062354"/>
              <a:gd name="T61" fmla="*/ 2631406 h 2704465"/>
              <a:gd name="T62" fmla="*/ 25415 w 1062354"/>
              <a:gd name="T63" fmla="*/ 2681867 h 2704465"/>
              <a:gd name="T64" fmla="*/ 16881 w 1062354"/>
              <a:gd name="T65" fmla="*/ 2688709 h 2704465"/>
              <a:gd name="T66" fmla="*/ 27162 w 1062354"/>
              <a:gd name="T67" fmla="*/ 2692648 h 2704465"/>
              <a:gd name="T68" fmla="*/ 25415 w 1062354"/>
              <a:gd name="T69" fmla="*/ 2681867 h 2704465"/>
              <a:gd name="T70" fmla="*/ 35216 w 1062354"/>
              <a:gd name="T71" fmla="*/ 2674013 h 2704465"/>
              <a:gd name="T72" fmla="*/ 25415 w 1062354"/>
              <a:gd name="T73" fmla="*/ 2681867 h 2704465"/>
              <a:gd name="T74" fmla="*/ 27162 w 1062354"/>
              <a:gd name="T75" fmla="*/ 2692648 h 2704465"/>
              <a:gd name="T76" fmla="*/ 28051 w 1062354"/>
              <a:gd name="T77" fmla="*/ 2692648 h 2704465"/>
              <a:gd name="T78" fmla="*/ 35216 w 1062354"/>
              <a:gd name="T79" fmla="*/ 2674013 h 2704465"/>
              <a:gd name="T80" fmla="*/ 1049539 w 1062354"/>
              <a:gd name="T81" fmla="*/ 0 h 2704465"/>
              <a:gd name="T82" fmla="*/ 23406 w 1062354"/>
              <a:gd name="T83" fmla="*/ 2669448 h 2704465"/>
              <a:gd name="T84" fmla="*/ 25415 w 1062354"/>
              <a:gd name="T85" fmla="*/ 2681867 h 2704465"/>
              <a:gd name="T86" fmla="*/ 35216 w 1062354"/>
              <a:gd name="T87" fmla="*/ 2674013 h 2704465"/>
              <a:gd name="T88" fmla="*/ 1061469 w 1062354"/>
              <a:gd name="T89" fmla="*/ 4574 h 2704465"/>
              <a:gd name="T90" fmla="*/ 1049539 w 1062354"/>
              <a:gd name="T91" fmla="*/ 0 h 27044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2354" h="2704465">
                <a:moveTo>
                  <a:pt x="9271" y="2598547"/>
                </a:moveTo>
                <a:lnTo>
                  <a:pt x="5715" y="2599055"/>
                </a:lnTo>
                <a:lnTo>
                  <a:pt x="2286" y="2599690"/>
                </a:lnTo>
                <a:lnTo>
                  <a:pt x="0" y="2602865"/>
                </a:lnTo>
                <a:lnTo>
                  <a:pt x="508" y="2606421"/>
                </a:lnTo>
                <a:lnTo>
                  <a:pt x="16383" y="2704211"/>
                </a:lnTo>
                <a:lnTo>
                  <a:pt x="28269" y="2694686"/>
                </a:lnTo>
                <a:lnTo>
                  <a:pt x="26797" y="2694686"/>
                </a:lnTo>
                <a:lnTo>
                  <a:pt x="14986" y="2690114"/>
                </a:lnTo>
                <a:lnTo>
                  <a:pt x="23420" y="2668195"/>
                </a:lnTo>
                <a:lnTo>
                  <a:pt x="13081" y="2604389"/>
                </a:lnTo>
                <a:lnTo>
                  <a:pt x="12446" y="2600833"/>
                </a:lnTo>
                <a:lnTo>
                  <a:pt x="9271" y="2598547"/>
                </a:lnTo>
                <a:close/>
              </a:path>
              <a:path w="1062354" h="2704465">
                <a:moveTo>
                  <a:pt x="23420" y="2668195"/>
                </a:moveTo>
                <a:lnTo>
                  <a:pt x="14986" y="2690114"/>
                </a:lnTo>
                <a:lnTo>
                  <a:pt x="26797" y="2694686"/>
                </a:lnTo>
                <a:lnTo>
                  <a:pt x="28067" y="2691384"/>
                </a:lnTo>
                <a:lnTo>
                  <a:pt x="27178" y="2691384"/>
                </a:lnTo>
                <a:lnTo>
                  <a:pt x="16891" y="2687447"/>
                </a:lnTo>
                <a:lnTo>
                  <a:pt x="25431" y="2680608"/>
                </a:lnTo>
                <a:lnTo>
                  <a:pt x="23420" y="2668195"/>
                </a:lnTo>
                <a:close/>
              </a:path>
              <a:path w="1062354" h="2704465">
                <a:moveTo>
                  <a:pt x="88519" y="2630170"/>
                </a:moveTo>
                <a:lnTo>
                  <a:pt x="85725" y="2632329"/>
                </a:lnTo>
                <a:lnTo>
                  <a:pt x="35236" y="2672757"/>
                </a:lnTo>
                <a:lnTo>
                  <a:pt x="26797" y="2694686"/>
                </a:lnTo>
                <a:lnTo>
                  <a:pt x="28269" y="2694686"/>
                </a:lnTo>
                <a:lnTo>
                  <a:pt x="93725" y="2642235"/>
                </a:lnTo>
                <a:lnTo>
                  <a:pt x="96520" y="2640076"/>
                </a:lnTo>
                <a:lnTo>
                  <a:pt x="96900" y="2636012"/>
                </a:lnTo>
                <a:lnTo>
                  <a:pt x="92456" y="2630551"/>
                </a:lnTo>
                <a:lnTo>
                  <a:pt x="88519" y="2630170"/>
                </a:lnTo>
                <a:close/>
              </a:path>
              <a:path w="1062354" h="2704465">
                <a:moveTo>
                  <a:pt x="25431" y="2680608"/>
                </a:moveTo>
                <a:lnTo>
                  <a:pt x="16891" y="2687447"/>
                </a:lnTo>
                <a:lnTo>
                  <a:pt x="27178" y="2691384"/>
                </a:lnTo>
                <a:lnTo>
                  <a:pt x="25431" y="2680608"/>
                </a:lnTo>
                <a:close/>
              </a:path>
              <a:path w="1062354" h="2704465">
                <a:moveTo>
                  <a:pt x="35236" y="2672757"/>
                </a:moveTo>
                <a:lnTo>
                  <a:pt x="25431" y="2680608"/>
                </a:lnTo>
                <a:lnTo>
                  <a:pt x="27178" y="2691384"/>
                </a:lnTo>
                <a:lnTo>
                  <a:pt x="28067" y="2691384"/>
                </a:lnTo>
                <a:lnTo>
                  <a:pt x="35236" y="2672757"/>
                </a:lnTo>
                <a:close/>
              </a:path>
              <a:path w="1062354" h="2704465">
                <a:moveTo>
                  <a:pt x="1050163" y="0"/>
                </a:moveTo>
                <a:lnTo>
                  <a:pt x="23420" y="2668195"/>
                </a:lnTo>
                <a:lnTo>
                  <a:pt x="25431" y="2680608"/>
                </a:lnTo>
                <a:lnTo>
                  <a:pt x="35236" y="2672757"/>
                </a:lnTo>
                <a:lnTo>
                  <a:pt x="1062101" y="4572"/>
                </a:lnTo>
                <a:lnTo>
                  <a:pt x="10501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25" name="object 13"/>
          <p:cNvSpPr>
            <a:spLocks/>
          </p:cNvSpPr>
          <p:nvPr/>
        </p:nvSpPr>
        <p:spPr bwMode="auto">
          <a:xfrm>
            <a:off x="2738438" y="2760663"/>
            <a:ext cx="2082800" cy="1143000"/>
          </a:xfrm>
          <a:custGeom>
            <a:avLst/>
            <a:gdLst>
              <a:gd name="T0" fmla="*/ 2047817 w 2082800"/>
              <a:gd name="T1" fmla="*/ 1127565 h 1143635"/>
              <a:gd name="T2" fmla="*/ 1979676 w 2082800"/>
              <a:gd name="T3" fmla="*/ 1129552 h 1143635"/>
              <a:gd name="T4" fmla="*/ 1976882 w 2082800"/>
              <a:gd name="T5" fmla="*/ 1132470 h 1143635"/>
              <a:gd name="T6" fmla="*/ 1977136 w 2082800"/>
              <a:gd name="T7" fmla="*/ 1139448 h 1143635"/>
              <a:gd name="T8" fmla="*/ 1980057 w 2082800"/>
              <a:gd name="T9" fmla="*/ 1142238 h 1143635"/>
              <a:gd name="T10" fmla="*/ 2082546 w 2082800"/>
              <a:gd name="T11" fmla="*/ 1139320 h 1143635"/>
              <a:gd name="T12" fmla="*/ 2082239 w 2082800"/>
              <a:gd name="T13" fmla="*/ 1138812 h 1143635"/>
              <a:gd name="T14" fmla="*/ 2068449 w 2082800"/>
              <a:gd name="T15" fmla="*/ 1138812 h 1143635"/>
              <a:gd name="T16" fmla="*/ 2047817 w 2082800"/>
              <a:gd name="T17" fmla="*/ 1127565 h 1143635"/>
              <a:gd name="T18" fmla="*/ 2060393 w 2082800"/>
              <a:gd name="T19" fmla="*/ 1127203 h 1143635"/>
              <a:gd name="T20" fmla="*/ 2047817 w 2082800"/>
              <a:gd name="T21" fmla="*/ 1127565 h 1143635"/>
              <a:gd name="T22" fmla="*/ 2068449 w 2082800"/>
              <a:gd name="T23" fmla="*/ 1138812 h 1143635"/>
              <a:gd name="T24" fmla="*/ 2069710 w 2082800"/>
              <a:gd name="T25" fmla="*/ 1136529 h 1143635"/>
              <a:gd name="T26" fmla="*/ 2066036 w 2082800"/>
              <a:gd name="T27" fmla="*/ 1136529 h 1143635"/>
              <a:gd name="T28" fmla="*/ 2060393 w 2082800"/>
              <a:gd name="T29" fmla="*/ 1127203 h 1143635"/>
              <a:gd name="T30" fmla="*/ 2025650 w 2082800"/>
              <a:gd name="T31" fmla="*/ 1050646 h 1143635"/>
              <a:gd name="T32" fmla="*/ 2022602 w 2082800"/>
              <a:gd name="T33" fmla="*/ 1052421 h 1143635"/>
              <a:gd name="T34" fmla="*/ 2019681 w 2082800"/>
              <a:gd name="T35" fmla="*/ 1054198 h 1143635"/>
              <a:gd name="T36" fmla="*/ 2018664 w 2082800"/>
              <a:gd name="T37" fmla="*/ 1058131 h 1143635"/>
              <a:gd name="T38" fmla="*/ 2020443 w 2082800"/>
              <a:gd name="T39" fmla="*/ 1061174 h 1143635"/>
              <a:gd name="T40" fmla="*/ 2053943 w 2082800"/>
              <a:gd name="T41" fmla="*/ 1116544 h 1143635"/>
              <a:gd name="T42" fmla="*/ 2074545 w 2082800"/>
              <a:gd name="T43" fmla="*/ 1127775 h 1143635"/>
              <a:gd name="T44" fmla="*/ 2068449 w 2082800"/>
              <a:gd name="T45" fmla="*/ 1138812 h 1143635"/>
              <a:gd name="T46" fmla="*/ 2082239 w 2082800"/>
              <a:gd name="T47" fmla="*/ 1138812 h 1143635"/>
              <a:gd name="T48" fmla="*/ 2031364 w 2082800"/>
              <a:gd name="T49" fmla="*/ 1054579 h 1143635"/>
              <a:gd name="T50" fmla="*/ 2029587 w 2082800"/>
              <a:gd name="T51" fmla="*/ 1051533 h 1143635"/>
              <a:gd name="T52" fmla="*/ 2025650 w 2082800"/>
              <a:gd name="T53" fmla="*/ 1050646 h 1143635"/>
              <a:gd name="T54" fmla="*/ 2071370 w 2082800"/>
              <a:gd name="T55" fmla="*/ 1126888 h 1143635"/>
              <a:gd name="T56" fmla="*/ 2060393 w 2082800"/>
              <a:gd name="T57" fmla="*/ 1127203 h 1143635"/>
              <a:gd name="T58" fmla="*/ 2066036 w 2082800"/>
              <a:gd name="T59" fmla="*/ 1136529 h 1143635"/>
              <a:gd name="T60" fmla="*/ 2071370 w 2082800"/>
              <a:gd name="T61" fmla="*/ 1126888 h 1143635"/>
              <a:gd name="T62" fmla="*/ 2072916 w 2082800"/>
              <a:gd name="T63" fmla="*/ 1126888 h 1143635"/>
              <a:gd name="T64" fmla="*/ 2071370 w 2082800"/>
              <a:gd name="T65" fmla="*/ 1126888 h 1143635"/>
              <a:gd name="T66" fmla="*/ 2066036 w 2082800"/>
              <a:gd name="T67" fmla="*/ 1136529 h 1143635"/>
              <a:gd name="T68" fmla="*/ 2069710 w 2082800"/>
              <a:gd name="T69" fmla="*/ 1136529 h 1143635"/>
              <a:gd name="T70" fmla="*/ 2074545 w 2082800"/>
              <a:gd name="T71" fmla="*/ 1127775 h 1143635"/>
              <a:gd name="T72" fmla="*/ 2072916 w 2082800"/>
              <a:gd name="T73" fmla="*/ 1126888 h 1143635"/>
              <a:gd name="T74" fmla="*/ 6096 w 2082800"/>
              <a:gd name="T75" fmla="*/ 0 h 1143635"/>
              <a:gd name="T76" fmla="*/ 0 w 2082800"/>
              <a:gd name="T77" fmla="*/ 11163 h 1143635"/>
              <a:gd name="T78" fmla="*/ 2047817 w 2082800"/>
              <a:gd name="T79" fmla="*/ 1127565 h 1143635"/>
              <a:gd name="T80" fmla="*/ 2060393 w 2082800"/>
              <a:gd name="T81" fmla="*/ 1127203 h 1143635"/>
              <a:gd name="T82" fmla="*/ 2053943 w 2082800"/>
              <a:gd name="T83" fmla="*/ 1116544 h 1143635"/>
              <a:gd name="T84" fmla="*/ 6096 w 2082800"/>
              <a:gd name="T85" fmla="*/ 0 h 1143635"/>
              <a:gd name="T86" fmla="*/ 2053943 w 2082800"/>
              <a:gd name="T87" fmla="*/ 1116544 h 1143635"/>
              <a:gd name="T88" fmla="*/ 2060393 w 2082800"/>
              <a:gd name="T89" fmla="*/ 1127203 h 1143635"/>
              <a:gd name="T90" fmla="*/ 2071370 w 2082800"/>
              <a:gd name="T91" fmla="*/ 1126888 h 1143635"/>
              <a:gd name="T92" fmla="*/ 2072916 w 2082800"/>
              <a:gd name="T93" fmla="*/ 1126888 h 1143635"/>
              <a:gd name="T94" fmla="*/ 2053943 w 2082800"/>
              <a:gd name="T95" fmla="*/ 1116544 h 1143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82800" h="1143635">
                <a:moveTo>
                  <a:pt x="2047817" y="1128818"/>
                </a:moveTo>
                <a:lnTo>
                  <a:pt x="1979676" y="1130808"/>
                </a:lnTo>
                <a:lnTo>
                  <a:pt x="1976882" y="1133728"/>
                </a:lnTo>
                <a:lnTo>
                  <a:pt x="1977136" y="1140714"/>
                </a:lnTo>
                <a:lnTo>
                  <a:pt x="1980057" y="1143508"/>
                </a:lnTo>
                <a:lnTo>
                  <a:pt x="2082546" y="1140586"/>
                </a:lnTo>
                <a:lnTo>
                  <a:pt x="2082239" y="1140078"/>
                </a:lnTo>
                <a:lnTo>
                  <a:pt x="2068449" y="1140078"/>
                </a:lnTo>
                <a:lnTo>
                  <a:pt x="2047817" y="1128818"/>
                </a:lnTo>
                <a:close/>
              </a:path>
              <a:path w="2082800" h="1143635">
                <a:moveTo>
                  <a:pt x="2060393" y="1128456"/>
                </a:moveTo>
                <a:lnTo>
                  <a:pt x="2047817" y="1128818"/>
                </a:lnTo>
                <a:lnTo>
                  <a:pt x="2068449" y="1140078"/>
                </a:lnTo>
                <a:lnTo>
                  <a:pt x="2069710" y="1137792"/>
                </a:lnTo>
                <a:lnTo>
                  <a:pt x="2066036" y="1137792"/>
                </a:lnTo>
                <a:lnTo>
                  <a:pt x="2060393" y="1128456"/>
                </a:lnTo>
                <a:close/>
              </a:path>
              <a:path w="2082800" h="1143635">
                <a:moveTo>
                  <a:pt x="2025650" y="1051814"/>
                </a:moveTo>
                <a:lnTo>
                  <a:pt x="2022602" y="1053591"/>
                </a:lnTo>
                <a:lnTo>
                  <a:pt x="2019681" y="1055370"/>
                </a:lnTo>
                <a:lnTo>
                  <a:pt x="2018664" y="1059307"/>
                </a:lnTo>
                <a:lnTo>
                  <a:pt x="2020443" y="1062354"/>
                </a:lnTo>
                <a:lnTo>
                  <a:pt x="2053943" y="1117785"/>
                </a:lnTo>
                <a:lnTo>
                  <a:pt x="2074545" y="1129029"/>
                </a:lnTo>
                <a:lnTo>
                  <a:pt x="2068449" y="1140078"/>
                </a:lnTo>
                <a:lnTo>
                  <a:pt x="2082239" y="1140078"/>
                </a:lnTo>
                <a:lnTo>
                  <a:pt x="2031364" y="1055751"/>
                </a:lnTo>
                <a:lnTo>
                  <a:pt x="2029587" y="1052702"/>
                </a:lnTo>
                <a:lnTo>
                  <a:pt x="2025650" y="1051814"/>
                </a:lnTo>
                <a:close/>
              </a:path>
              <a:path w="2082800" h="1143635">
                <a:moveTo>
                  <a:pt x="2071370" y="1128140"/>
                </a:moveTo>
                <a:lnTo>
                  <a:pt x="2060393" y="1128456"/>
                </a:lnTo>
                <a:lnTo>
                  <a:pt x="2066036" y="1137792"/>
                </a:lnTo>
                <a:lnTo>
                  <a:pt x="2071370" y="1128140"/>
                </a:lnTo>
                <a:close/>
              </a:path>
              <a:path w="2082800" h="1143635">
                <a:moveTo>
                  <a:pt x="2072916" y="1128140"/>
                </a:moveTo>
                <a:lnTo>
                  <a:pt x="2071370" y="1128140"/>
                </a:lnTo>
                <a:lnTo>
                  <a:pt x="2066036" y="1137792"/>
                </a:lnTo>
                <a:lnTo>
                  <a:pt x="2069710" y="1137792"/>
                </a:lnTo>
                <a:lnTo>
                  <a:pt x="2074545" y="1129029"/>
                </a:lnTo>
                <a:lnTo>
                  <a:pt x="2072916" y="1128140"/>
                </a:lnTo>
                <a:close/>
              </a:path>
              <a:path w="2082800" h="1143635">
                <a:moveTo>
                  <a:pt x="6096" y="0"/>
                </a:moveTo>
                <a:lnTo>
                  <a:pt x="0" y="11175"/>
                </a:lnTo>
                <a:lnTo>
                  <a:pt x="2047817" y="1128818"/>
                </a:lnTo>
                <a:lnTo>
                  <a:pt x="2060393" y="1128456"/>
                </a:lnTo>
                <a:lnTo>
                  <a:pt x="2053943" y="1117785"/>
                </a:lnTo>
                <a:lnTo>
                  <a:pt x="6096" y="0"/>
                </a:lnTo>
                <a:close/>
              </a:path>
              <a:path w="2082800" h="1143635">
                <a:moveTo>
                  <a:pt x="2053943" y="1117785"/>
                </a:moveTo>
                <a:lnTo>
                  <a:pt x="2060393" y="1128456"/>
                </a:lnTo>
                <a:lnTo>
                  <a:pt x="2071370" y="1128140"/>
                </a:lnTo>
                <a:lnTo>
                  <a:pt x="2072916" y="1128140"/>
                </a:lnTo>
                <a:lnTo>
                  <a:pt x="2053943" y="1117785"/>
                </a:lnTo>
                <a:close/>
              </a:path>
            </a:pathLst>
          </a:custGeom>
          <a:solidFill>
            <a:srgbClr val="006FC1"/>
          </a:solidFill>
          <a:ln w="9525">
            <a:solidFill>
              <a:srgbClr val="13548C"/>
            </a:solidFill>
            <a:round/>
            <a:headEnd/>
            <a:tailEnd/>
          </a:ln>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标题 3">
            <a:extLst>
              <a:ext uri="{FF2B5EF4-FFF2-40B4-BE49-F238E27FC236}">
                <a16:creationId xmlns:a16="http://schemas.microsoft.com/office/drawing/2014/main" id="{5BFFB72B-BD4D-4DA3-A7A4-00FE0664B30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逻辑回归数值优化</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087410330"/>
      </p:ext>
    </p:extLst>
  </p:cSld>
  <p:clrMapOvr>
    <a:masterClrMapping/>
  </p:clrMapOvr>
  <p:transition spd="med">
    <p:split orient="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B2B7E210-BC3A-4EE6-9C94-2C44D1A45CD1}"/>
              </a:ext>
            </a:extLst>
          </p:cNvPr>
          <p:cNvSpPr txBox="1"/>
          <p:nvPr/>
        </p:nvSpPr>
        <p:spPr>
          <a:xfrm>
            <a:off x="1188065" y="1434008"/>
            <a:ext cx="436920" cy="307777"/>
          </a:xfrm>
          <a:prstGeom prst="rect">
            <a:avLst/>
          </a:prstGeom>
        </p:spPr>
        <p:txBody>
          <a:bodyPr wrap="square" lIns="0" tIns="0" rIns="0" bIns="0">
            <a:spAutoFit/>
          </a:bodyPr>
          <a:lstStyle/>
          <a:p>
            <a:pPr marL="12700" algn="ctr">
              <a:defRPr/>
            </a:pPr>
            <a:r>
              <a:rPr sz="2000" spc="-10" dirty="0">
                <a:latin typeface="Times New Roman" panose="02020603050405020304" pitchFamily="18" charset="0"/>
                <a:ea typeface="微软雅黑" panose="020B0503020204020204" pitchFamily="34" charset="-122"/>
                <a:cs typeface="Trebuchet MS"/>
                <a:sym typeface="Times New Roman" panose="02020603050405020304" pitchFamily="18" charset="0"/>
              </a:rPr>
              <a:t>w1</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4" name="object 4">
            <a:extLst>
              <a:ext uri="{FF2B5EF4-FFF2-40B4-BE49-F238E27FC236}">
                <a16:creationId xmlns:a16="http://schemas.microsoft.com/office/drawing/2014/main" id="{8F4435D2-F884-42FE-9F60-6EA070A1BF31}"/>
              </a:ext>
            </a:extLst>
          </p:cNvPr>
          <p:cNvSpPr txBox="1"/>
          <p:nvPr/>
        </p:nvSpPr>
        <p:spPr>
          <a:xfrm>
            <a:off x="6909865" y="5062760"/>
            <a:ext cx="544338" cy="307777"/>
          </a:xfrm>
          <a:prstGeom prst="rect">
            <a:avLst/>
          </a:prstGeom>
        </p:spPr>
        <p:txBody>
          <a:bodyPr wrap="square" lIns="0" tIns="0" rIns="0" bIns="0">
            <a:spAutoFit/>
          </a:bodyPr>
          <a:lstStyle/>
          <a:p>
            <a:pPr marL="12700">
              <a:defRPr/>
            </a:pPr>
            <a:r>
              <a:rPr sz="2000" spc="-10" dirty="0">
                <a:latin typeface="Times New Roman" panose="02020603050405020304" pitchFamily="18" charset="0"/>
                <a:ea typeface="微软雅黑" panose="020B0503020204020204" pitchFamily="34" charset="-122"/>
                <a:cs typeface="Trebuchet MS"/>
                <a:sym typeface="Times New Roman" panose="02020603050405020304" pitchFamily="18" charset="0"/>
              </a:rPr>
              <a:t>w2</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38917" name="object 5"/>
          <p:cNvSpPr>
            <a:spLocks/>
          </p:cNvSpPr>
          <p:nvPr/>
        </p:nvSpPr>
        <p:spPr bwMode="auto">
          <a:xfrm>
            <a:off x="1355725" y="1846263"/>
            <a:ext cx="103188" cy="3384550"/>
          </a:xfrm>
          <a:custGeom>
            <a:avLst/>
            <a:gdLst>
              <a:gd name="T0" fmla="*/ 51372 w 103505"/>
              <a:gd name="T1" fmla="*/ 25109 h 3384550"/>
              <a:gd name="T2" fmla="*/ 45062 w 103505"/>
              <a:gd name="T3" fmla="*/ 35995 h 3384550"/>
              <a:gd name="T4" fmla="*/ 45062 w 103505"/>
              <a:gd name="T5" fmla="*/ 3384423 h 3384550"/>
              <a:gd name="T6" fmla="*/ 57684 w 103505"/>
              <a:gd name="T7" fmla="*/ 3384423 h 3384550"/>
              <a:gd name="T8" fmla="*/ 57684 w 103505"/>
              <a:gd name="T9" fmla="*/ 35995 h 3384550"/>
              <a:gd name="T10" fmla="*/ 51372 w 103505"/>
              <a:gd name="T11" fmla="*/ 25109 h 3384550"/>
              <a:gd name="T12" fmla="*/ 51373 w 103505"/>
              <a:gd name="T13" fmla="*/ 0 h 3384550"/>
              <a:gd name="T14" fmla="*/ 0 w 103505"/>
              <a:gd name="T15" fmla="*/ 88646 h 3384550"/>
              <a:gd name="T16" fmla="*/ 1009 w 103505"/>
              <a:gd name="T17" fmla="*/ 92456 h 3384550"/>
              <a:gd name="T18" fmla="*/ 7068 w 103505"/>
              <a:gd name="T19" fmla="*/ 96012 h 3384550"/>
              <a:gd name="T20" fmla="*/ 10855 w 103505"/>
              <a:gd name="T21" fmla="*/ 94996 h 3384550"/>
              <a:gd name="T22" fmla="*/ 45062 w 103505"/>
              <a:gd name="T23" fmla="*/ 35995 h 3384550"/>
              <a:gd name="T24" fmla="*/ 45062 w 103505"/>
              <a:gd name="T25" fmla="*/ 12573 h 3384550"/>
              <a:gd name="T26" fmla="*/ 58659 w 103505"/>
              <a:gd name="T27" fmla="*/ 12573 h 3384550"/>
              <a:gd name="T28" fmla="*/ 51373 w 103505"/>
              <a:gd name="T29" fmla="*/ 0 h 3384550"/>
              <a:gd name="T30" fmla="*/ 58659 w 103505"/>
              <a:gd name="T31" fmla="*/ 12573 h 3384550"/>
              <a:gd name="T32" fmla="*/ 57684 w 103505"/>
              <a:gd name="T33" fmla="*/ 12573 h 3384550"/>
              <a:gd name="T34" fmla="*/ 57684 w 103505"/>
              <a:gd name="T35" fmla="*/ 35995 h 3384550"/>
              <a:gd name="T36" fmla="*/ 91891 w 103505"/>
              <a:gd name="T37" fmla="*/ 94996 h 3384550"/>
              <a:gd name="T38" fmla="*/ 95676 w 103505"/>
              <a:gd name="T39" fmla="*/ 96012 h 3384550"/>
              <a:gd name="T40" fmla="*/ 101736 w 103505"/>
              <a:gd name="T41" fmla="*/ 92456 h 3384550"/>
              <a:gd name="T42" fmla="*/ 102745 w 103505"/>
              <a:gd name="T43" fmla="*/ 88646 h 3384550"/>
              <a:gd name="T44" fmla="*/ 58659 w 103505"/>
              <a:gd name="T45" fmla="*/ 12573 h 3384550"/>
              <a:gd name="T46" fmla="*/ 57684 w 103505"/>
              <a:gd name="T47" fmla="*/ 12573 h 3384550"/>
              <a:gd name="T48" fmla="*/ 45062 w 103505"/>
              <a:gd name="T49" fmla="*/ 12573 h 3384550"/>
              <a:gd name="T50" fmla="*/ 45062 w 103505"/>
              <a:gd name="T51" fmla="*/ 35995 h 3384550"/>
              <a:gd name="T52" fmla="*/ 51373 w 103505"/>
              <a:gd name="T53" fmla="*/ 25109 h 3384550"/>
              <a:gd name="T54" fmla="*/ 45945 w 103505"/>
              <a:gd name="T55" fmla="*/ 15748 h 3384550"/>
              <a:gd name="T56" fmla="*/ 57684 w 103505"/>
              <a:gd name="T57" fmla="*/ 15748 h 3384550"/>
              <a:gd name="T58" fmla="*/ 57684 w 103505"/>
              <a:gd name="T59" fmla="*/ 12573 h 3384550"/>
              <a:gd name="T60" fmla="*/ 57684 w 103505"/>
              <a:gd name="T61" fmla="*/ 15748 h 3384550"/>
              <a:gd name="T62" fmla="*/ 56801 w 103505"/>
              <a:gd name="T63" fmla="*/ 15748 h 3384550"/>
              <a:gd name="T64" fmla="*/ 51372 w 103505"/>
              <a:gd name="T65" fmla="*/ 25109 h 3384550"/>
              <a:gd name="T66" fmla="*/ 57684 w 103505"/>
              <a:gd name="T67" fmla="*/ 35995 h 3384550"/>
              <a:gd name="T68" fmla="*/ 57684 w 103505"/>
              <a:gd name="T69" fmla="*/ 15748 h 3384550"/>
              <a:gd name="T70" fmla="*/ 56801 w 103505"/>
              <a:gd name="T71" fmla="*/ 15748 h 3384550"/>
              <a:gd name="T72" fmla="*/ 45945 w 103505"/>
              <a:gd name="T73" fmla="*/ 15748 h 3384550"/>
              <a:gd name="T74" fmla="*/ 51372 w 103505"/>
              <a:gd name="T75" fmla="*/ 25109 h 3384550"/>
              <a:gd name="T76" fmla="*/ 56801 w 103505"/>
              <a:gd name="T77" fmla="*/ 15748 h 3384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505" h="3384550">
                <a:moveTo>
                  <a:pt x="51688" y="25109"/>
                </a:moveTo>
                <a:lnTo>
                  <a:pt x="45339" y="35995"/>
                </a:lnTo>
                <a:lnTo>
                  <a:pt x="45339" y="3384423"/>
                </a:lnTo>
                <a:lnTo>
                  <a:pt x="58039" y="3384423"/>
                </a:lnTo>
                <a:lnTo>
                  <a:pt x="58039" y="35995"/>
                </a:lnTo>
                <a:lnTo>
                  <a:pt x="51688" y="25109"/>
                </a:lnTo>
                <a:close/>
              </a:path>
              <a:path w="103505" h="3384550">
                <a:moveTo>
                  <a:pt x="51689" y="0"/>
                </a:moveTo>
                <a:lnTo>
                  <a:pt x="0" y="88646"/>
                </a:lnTo>
                <a:lnTo>
                  <a:pt x="1015" y="92456"/>
                </a:lnTo>
                <a:lnTo>
                  <a:pt x="7112" y="96012"/>
                </a:lnTo>
                <a:lnTo>
                  <a:pt x="10921" y="94996"/>
                </a:lnTo>
                <a:lnTo>
                  <a:pt x="45339" y="35995"/>
                </a:lnTo>
                <a:lnTo>
                  <a:pt x="45339" y="12573"/>
                </a:lnTo>
                <a:lnTo>
                  <a:pt x="59020" y="12573"/>
                </a:lnTo>
                <a:lnTo>
                  <a:pt x="51689" y="0"/>
                </a:lnTo>
                <a:close/>
              </a:path>
              <a:path w="103505" h="3384550">
                <a:moveTo>
                  <a:pt x="59020" y="12573"/>
                </a:moveTo>
                <a:lnTo>
                  <a:pt x="58039" y="12573"/>
                </a:lnTo>
                <a:lnTo>
                  <a:pt x="58039" y="35995"/>
                </a:lnTo>
                <a:lnTo>
                  <a:pt x="92456" y="94996"/>
                </a:lnTo>
                <a:lnTo>
                  <a:pt x="96265" y="96012"/>
                </a:lnTo>
                <a:lnTo>
                  <a:pt x="102362" y="92456"/>
                </a:lnTo>
                <a:lnTo>
                  <a:pt x="103378" y="88646"/>
                </a:lnTo>
                <a:lnTo>
                  <a:pt x="59020" y="12573"/>
                </a:lnTo>
                <a:close/>
              </a:path>
              <a:path w="103505" h="3384550">
                <a:moveTo>
                  <a:pt x="58039" y="12573"/>
                </a:moveTo>
                <a:lnTo>
                  <a:pt x="45339" y="12573"/>
                </a:lnTo>
                <a:lnTo>
                  <a:pt x="45339" y="35995"/>
                </a:lnTo>
                <a:lnTo>
                  <a:pt x="51689" y="25109"/>
                </a:lnTo>
                <a:lnTo>
                  <a:pt x="46228" y="15748"/>
                </a:lnTo>
                <a:lnTo>
                  <a:pt x="58039" y="15748"/>
                </a:lnTo>
                <a:lnTo>
                  <a:pt x="58039" y="12573"/>
                </a:lnTo>
                <a:close/>
              </a:path>
              <a:path w="103505" h="3384550">
                <a:moveTo>
                  <a:pt x="58039" y="15748"/>
                </a:moveTo>
                <a:lnTo>
                  <a:pt x="57150" y="15748"/>
                </a:lnTo>
                <a:lnTo>
                  <a:pt x="51688" y="25109"/>
                </a:lnTo>
                <a:lnTo>
                  <a:pt x="58039" y="35995"/>
                </a:lnTo>
                <a:lnTo>
                  <a:pt x="58039" y="15748"/>
                </a:lnTo>
                <a:close/>
              </a:path>
              <a:path w="103505" h="3384550">
                <a:moveTo>
                  <a:pt x="57150" y="15748"/>
                </a:moveTo>
                <a:lnTo>
                  <a:pt x="46228" y="15748"/>
                </a:lnTo>
                <a:lnTo>
                  <a:pt x="51688" y="25109"/>
                </a:lnTo>
                <a:lnTo>
                  <a:pt x="57150" y="157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18" name="object 6"/>
          <p:cNvSpPr>
            <a:spLocks/>
          </p:cNvSpPr>
          <p:nvPr/>
        </p:nvSpPr>
        <p:spPr bwMode="auto">
          <a:xfrm>
            <a:off x="1406525" y="5180013"/>
            <a:ext cx="5436000" cy="103187"/>
          </a:xfrm>
          <a:custGeom>
            <a:avLst/>
            <a:gdLst>
              <a:gd name="T0" fmla="*/ 5736117 w 5760720"/>
              <a:gd name="T1" fmla="*/ 51373 h 103504"/>
              <a:gd name="T2" fmla="*/ 5666223 w 5760720"/>
              <a:gd name="T3" fmla="*/ 91891 h 103504"/>
              <a:gd name="T4" fmla="*/ 5665207 w 5760720"/>
              <a:gd name="T5" fmla="*/ 95677 h 103504"/>
              <a:gd name="T6" fmla="*/ 5668763 w 5760720"/>
              <a:gd name="T7" fmla="*/ 101735 h 103504"/>
              <a:gd name="T8" fmla="*/ 5672700 w 5760720"/>
              <a:gd name="T9" fmla="*/ 102745 h 103504"/>
              <a:gd name="T10" fmla="*/ 5750463 w 5760720"/>
              <a:gd name="T11" fmla="*/ 57684 h 103504"/>
              <a:gd name="T12" fmla="*/ 5749162 w 5760720"/>
              <a:gd name="T13" fmla="*/ 57684 h 103504"/>
              <a:gd name="T14" fmla="*/ 5749162 w 5760720"/>
              <a:gd name="T15" fmla="*/ 56801 h 103504"/>
              <a:gd name="T16" fmla="*/ 5745479 w 5760720"/>
              <a:gd name="T17" fmla="*/ 56801 h 103504"/>
              <a:gd name="T18" fmla="*/ 5736117 w 5760720"/>
              <a:gd name="T19" fmla="*/ 51373 h 103504"/>
              <a:gd name="T20" fmla="*/ 5725229 w 5760720"/>
              <a:gd name="T21" fmla="*/ 45062 h 103504"/>
              <a:gd name="T22" fmla="*/ 0 w 5760720"/>
              <a:gd name="T23" fmla="*/ 45062 h 103504"/>
              <a:gd name="T24" fmla="*/ 0 w 5760720"/>
              <a:gd name="T25" fmla="*/ 57684 h 103504"/>
              <a:gd name="T26" fmla="*/ 5725229 w 5760720"/>
              <a:gd name="T27" fmla="*/ 57684 h 103504"/>
              <a:gd name="T28" fmla="*/ 5736117 w 5760720"/>
              <a:gd name="T29" fmla="*/ 51373 h 103504"/>
              <a:gd name="T30" fmla="*/ 5725229 w 5760720"/>
              <a:gd name="T31" fmla="*/ 45062 h 103504"/>
              <a:gd name="T32" fmla="*/ 5750463 w 5760720"/>
              <a:gd name="T33" fmla="*/ 45062 h 103504"/>
              <a:gd name="T34" fmla="*/ 5749162 w 5760720"/>
              <a:gd name="T35" fmla="*/ 45062 h 103504"/>
              <a:gd name="T36" fmla="*/ 5749162 w 5760720"/>
              <a:gd name="T37" fmla="*/ 57684 h 103504"/>
              <a:gd name="T38" fmla="*/ 5750463 w 5760720"/>
              <a:gd name="T39" fmla="*/ 57684 h 103504"/>
              <a:gd name="T40" fmla="*/ 5761356 w 5760720"/>
              <a:gd name="T41" fmla="*/ 51373 h 103504"/>
              <a:gd name="T42" fmla="*/ 5750463 w 5760720"/>
              <a:gd name="T43" fmla="*/ 45062 h 103504"/>
              <a:gd name="T44" fmla="*/ 5745479 w 5760720"/>
              <a:gd name="T45" fmla="*/ 45945 h 103504"/>
              <a:gd name="T46" fmla="*/ 5736117 w 5760720"/>
              <a:gd name="T47" fmla="*/ 51373 h 103504"/>
              <a:gd name="T48" fmla="*/ 5745479 w 5760720"/>
              <a:gd name="T49" fmla="*/ 56801 h 103504"/>
              <a:gd name="T50" fmla="*/ 5745479 w 5760720"/>
              <a:gd name="T51" fmla="*/ 45945 h 103504"/>
              <a:gd name="T52" fmla="*/ 5749162 w 5760720"/>
              <a:gd name="T53" fmla="*/ 45945 h 103504"/>
              <a:gd name="T54" fmla="*/ 5745479 w 5760720"/>
              <a:gd name="T55" fmla="*/ 45945 h 103504"/>
              <a:gd name="T56" fmla="*/ 5745479 w 5760720"/>
              <a:gd name="T57" fmla="*/ 56801 h 103504"/>
              <a:gd name="T58" fmla="*/ 5749162 w 5760720"/>
              <a:gd name="T59" fmla="*/ 56801 h 103504"/>
              <a:gd name="T60" fmla="*/ 5749162 w 5760720"/>
              <a:gd name="T61" fmla="*/ 45945 h 103504"/>
              <a:gd name="T62" fmla="*/ 5672700 w 5760720"/>
              <a:gd name="T63" fmla="*/ 0 h 103504"/>
              <a:gd name="T64" fmla="*/ 5668763 w 5760720"/>
              <a:gd name="T65" fmla="*/ 1010 h 103504"/>
              <a:gd name="T66" fmla="*/ 5665207 w 5760720"/>
              <a:gd name="T67" fmla="*/ 7068 h 103504"/>
              <a:gd name="T68" fmla="*/ 5666223 w 5760720"/>
              <a:gd name="T69" fmla="*/ 10856 h 103504"/>
              <a:gd name="T70" fmla="*/ 5736117 w 5760720"/>
              <a:gd name="T71" fmla="*/ 51373 h 103504"/>
              <a:gd name="T72" fmla="*/ 5745479 w 5760720"/>
              <a:gd name="T73" fmla="*/ 45945 h 103504"/>
              <a:gd name="T74" fmla="*/ 5749162 w 5760720"/>
              <a:gd name="T75" fmla="*/ 45945 h 103504"/>
              <a:gd name="T76" fmla="*/ 5749162 w 5760720"/>
              <a:gd name="T77" fmla="*/ 45062 h 103504"/>
              <a:gd name="T78" fmla="*/ 5750463 w 5760720"/>
              <a:gd name="T79" fmla="*/ 45062 h 103504"/>
              <a:gd name="T80" fmla="*/ 5672700 w 5760720"/>
              <a:gd name="T81" fmla="*/ 0 h 1035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760720" h="103504">
                <a:moveTo>
                  <a:pt x="5735483" y="51689"/>
                </a:moveTo>
                <a:lnTo>
                  <a:pt x="5665597" y="92456"/>
                </a:lnTo>
                <a:lnTo>
                  <a:pt x="5664581" y="96266"/>
                </a:lnTo>
                <a:lnTo>
                  <a:pt x="5668137" y="102362"/>
                </a:lnTo>
                <a:lnTo>
                  <a:pt x="5672074" y="103378"/>
                </a:lnTo>
                <a:lnTo>
                  <a:pt x="5749829" y="58039"/>
                </a:lnTo>
                <a:lnTo>
                  <a:pt x="5748528" y="58039"/>
                </a:lnTo>
                <a:lnTo>
                  <a:pt x="5748528" y="57150"/>
                </a:lnTo>
                <a:lnTo>
                  <a:pt x="5744845" y="57150"/>
                </a:lnTo>
                <a:lnTo>
                  <a:pt x="5735483" y="51689"/>
                </a:lnTo>
                <a:close/>
              </a:path>
              <a:path w="5760720" h="103504">
                <a:moveTo>
                  <a:pt x="5724597" y="45339"/>
                </a:moveTo>
                <a:lnTo>
                  <a:pt x="0" y="45339"/>
                </a:lnTo>
                <a:lnTo>
                  <a:pt x="0" y="58039"/>
                </a:lnTo>
                <a:lnTo>
                  <a:pt x="5724597" y="58039"/>
                </a:lnTo>
                <a:lnTo>
                  <a:pt x="5735483" y="51689"/>
                </a:lnTo>
                <a:lnTo>
                  <a:pt x="5724597" y="45339"/>
                </a:lnTo>
                <a:close/>
              </a:path>
              <a:path w="5760720" h="103504">
                <a:moveTo>
                  <a:pt x="5749829" y="45339"/>
                </a:moveTo>
                <a:lnTo>
                  <a:pt x="5748528" y="45339"/>
                </a:lnTo>
                <a:lnTo>
                  <a:pt x="5748528" y="58039"/>
                </a:lnTo>
                <a:lnTo>
                  <a:pt x="5749829" y="58039"/>
                </a:lnTo>
                <a:lnTo>
                  <a:pt x="5760720" y="51689"/>
                </a:lnTo>
                <a:lnTo>
                  <a:pt x="5749829" y="45339"/>
                </a:lnTo>
                <a:close/>
              </a:path>
              <a:path w="5760720" h="103504">
                <a:moveTo>
                  <a:pt x="5744845" y="46228"/>
                </a:moveTo>
                <a:lnTo>
                  <a:pt x="5735483" y="51689"/>
                </a:lnTo>
                <a:lnTo>
                  <a:pt x="5744845" y="57150"/>
                </a:lnTo>
                <a:lnTo>
                  <a:pt x="5744845" y="46228"/>
                </a:lnTo>
                <a:close/>
              </a:path>
              <a:path w="5760720" h="103504">
                <a:moveTo>
                  <a:pt x="5748528" y="46228"/>
                </a:moveTo>
                <a:lnTo>
                  <a:pt x="5744845" y="46228"/>
                </a:lnTo>
                <a:lnTo>
                  <a:pt x="5744845" y="57150"/>
                </a:lnTo>
                <a:lnTo>
                  <a:pt x="5748528" y="57150"/>
                </a:lnTo>
                <a:lnTo>
                  <a:pt x="5748528" y="46228"/>
                </a:lnTo>
                <a:close/>
              </a:path>
              <a:path w="5760720" h="103504">
                <a:moveTo>
                  <a:pt x="5672074" y="0"/>
                </a:moveTo>
                <a:lnTo>
                  <a:pt x="5668137" y="1016"/>
                </a:lnTo>
                <a:lnTo>
                  <a:pt x="5664581" y="7112"/>
                </a:lnTo>
                <a:lnTo>
                  <a:pt x="5665597" y="10922"/>
                </a:lnTo>
                <a:lnTo>
                  <a:pt x="5735483" y="51689"/>
                </a:lnTo>
                <a:lnTo>
                  <a:pt x="5744845" y="46228"/>
                </a:lnTo>
                <a:lnTo>
                  <a:pt x="5748528" y="46228"/>
                </a:lnTo>
                <a:lnTo>
                  <a:pt x="5748528" y="45339"/>
                </a:lnTo>
                <a:lnTo>
                  <a:pt x="5749829" y="45339"/>
                </a:lnTo>
                <a:lnTo>
                  <a:pt x="56720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19" name="object 7"/>
          <p:cNvSpPr>
            <a:spLocks/>
          </p:cNvSpPr>
          <p:nvPr/>
        </p:nvSpPr>
        <p:spPr bwMode="auto">
          <a:xfrm>
            <a:off x="4787900" y="3867150"/>
            <a:ext cx="217488" cy="211138"/>
          </a:xfrm>
          <a:custGeom>
            <a:avLst/>
            <a:gdLst>
              <a:gd name="T0" fmla="*/ 109157 w 216535"/>
              <a:gd name="T1" fmla="*/ 0 h 210820"/>
              <a:gd name="T2" fmla="*/ 66644 w 216535"/>
              <a:gd name="T3" fmla="*/ 8292 h 210820"/>
              <a:gd name="T4" fmla="*/ 31949 w 216535"/>
              <a:gd name="T5" fmla="*/ 30906 h 210820"/>
              <a:gd name="T6" fmla="*/ 8570 w 216535"/>
              <a:gd name="T7" fmla="*/ 64434 h 210820"/>
              <a:gd name="T8" fmla="*/ 0 w 216535"/>
              <a:gd name="T9" fmla="*/ 105474 h 210820"/>
              <a:gd name="T10" fmla="*/ 8570 w 216535"/>
              <a:gd name="T11" fmla="*/ 146512 h 210820"/>
              <a:gd name="T12" fmla="*/ 31949 w 216535"/>
              <a:gd name="T13" fmla="*/ 180040 h 210820"/>
              <a:gd name="T14" fmla="*/ 66644 w 216535"/>
              <a:gd name="T15" fmla="*/ 202653 h 210820"/>
              <a:gd name="T16" fmla="*/ 109157 w 216535"/>
              <a:gd name="T17" fmla="*/ 210947 h 210820"/>
              <a:gd name="T18" fmla="*/ 151673 w 216535"/>
              <a:gd name="T19" fmla="*/ 202653 h 210820"/>
              <a:gd name="T20" fmla="*/ 186367 w 216535"/>
              <a:gd name="T21" fmla="*/ 180040 h 210820"/>
              <a:gd name="T22" fmla="*/ 209746 w 216535"/>
              <a:gd name="T23" fmla="*/ 146512 h 210820"/>
              <a:gd name="T24" fmla="*/ 218316 w 216535"/>
              <a:gd name="T25" fmla="*/ 105474 h 210820"/>
              <a:gd name="T26" fmla="*/ 209746 w 216535"/>
              <a:gd name="T27" fmla="*/ 64434 h 210820"/>
              <a:gd name="T28" fmla="*/ 186367 w 216535"/>
              <a:gd name="T29" fmla="*/ 30906 h 210820"/>
              <a:gd name="T30" fmla="*/ 151673 w 216535"/>
              <a:gd name="T31" fmla="*/ 8292 h 210820"/>
              <a:gd name="T32" fmla="*/ 109157 w 216535"/>
              <a:gd name="T33" fmla="*/ 0 h 2108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535" h="210820">
                <a:moveTo>
                  <a:pt x="108203" y="0"/>
                </a:moveTo>
                <a:lnTo>
                  <a:pt x="66061" y="8268"/>
                </a:lnTo>
                <a:lnTo>
                  <a:pt x="31670" y="30813"/>
                </a:lnTo>
                <a:lnTo>
                  <a:pt x="8495" y="64240"/>
                </a:lnTo>
                <a:lnTo>
                  <a:pt x="0" y="105156"/>
                </a:lnTo>
                <a:lnTo>
                  <a:pt x="8495" y="146071"/>
                </a:lnTo>
                <a:lnTo>
                  <a:pt x="31670" y="179498"/>
                </a:lnTo>
                <a:lnTo>
                  <a:pt x="66061" y="202043"/>
                </a:lnTo>
                <a:lnTo>
                  <a:pt x="108203" y="210312"/>
                </a:lnTo>
                <a:lnTo>
                  <a:pt x="150346" y="202043"/>
                </a:lnTo>
                <a:lnTo>
                  <a:pt x="184737" y="179498"/>
                </a:lnTo>
                <a:lnTo>
                  <a:pt x="207912" y="146071"/>
                </a:lnTo>
                <a:lnTo>
                  <a:pt x="216407" y="105156"/>
                </a:lnTo>
                <a:lnTo>
                  <a:pt x="207912" y="64240"/>
                </a:lnTo>
                <a:lnTo>
                  <a:pt x="184737" y="30813"/>
                </a:lnTo>
                <a:lnTo>
                  <a:pt x="150346" y="8268"/>
                </a:lnTo>
                <a:lnTo>
                  <a:pt x="10820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object 8">
            <a:extLst>
              <a:ext uri="{FF2B5EF4-FFF2-40B4-BE49-F238E27FC236}">
                <a16:creationId xmlns:a16="http://schemas.microsoft.com/office/drawing/2014/main" id="{D736B24D-4189-4ACB-808C-16098F871EDD}"/>
              </a:ext>
            </a:extLst>
          </p:cNvPr>
          <p:cNvSpPr txBox="1"/>
          <p:nvPr/>
        </p:nvSpPr>
        <p:spPr>
          <a:xfrm>
            <a:off x="4665925" y="4108867"/>
            <a:ext cx="461438" cy="307777"/>
          </a:xfrm>
          <a:prstGeom prst="rect">
            <a:avLst/>
          </a:prstGeom>
        </p:spPr>
        <p:txBody>
          <a:bodyPr wrap="square" lIns="0" tIns="0" rIns="0" bIns="0">
            <a:spAutoFit/>
          </a:bodyPr>
          <a:lstStyle/>
          <a:p>
            <a:pPr marL="12700">
              <a:defRPr/>
            </a:pPr>
            <a:r>
              <a:rPr sz="2000" spc="-15" dirty="0">
                <a:latin typeface="Times New Roman" panose="02020603050405020304" pitchFamily="18" charset="0"/>
                <a:ea typeface="微软雅黑" panose="020B0503020204020204" pitchFamily="34" charset="-122"/>
                <a:cs typeface="Trebuchet MS"/>
                <a:sym typeface="Times New Roman" panose="02020603050405020304" pitchFamily="18" charset="0"/>
              </a:rPr>
              <a:t>W*</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38921" name="object 9"/>
          <p:cNvSpPr>
            <a:spLocks/>
          </p:cNvSpPr>
          <p:nvPr/>
        </p:nvSpPr>
        <p:spPr bwMode="auto">
          <a:xfrm>
            <a:off x="2557463" y="2584450"/>
            <a:ext cx="212725" cy="211138"/>
          </a:xfrm>
          <a:custGeom>
            <a:avLst/>
            <a:gdLst>
              <a:gd name="T0" fmla="*/ 106045 w 213360"/>
              <a:gd name="T1" fmla="*/ 0 h 210819"/>
              <a:gd name="T2" fmla="*/ 64763 w 213360"/>
              <a:gd name="T3" fmla="*/ 8294 h 210819"/>
              <a:gd name="T4" fmla="*/ 31055 w 213360"/>
              <a:gd name="T5" fmla="*/ 30907 h 210819"/>
              <a:gd name="T6" fmla="*/ 8331 w 213360"/>
              <a:gd name="T7" fmla="*/ 64434 h 210819"/>
              <a:gd name="T8" fmla="*/ 0 w 213360"/>
              <a:gd name="T9" fmla="*/ 105474 h 210819"/>
              <a:gd name="T10" fmla="*/ 8332 w 213360"/>
              <a:gd name="T11" fmla="*/ 146513 h 210819"/>
              <a:gd name="T12" fmla="*/ 31056 w 213360"/>
              <a:gd name="T13" fmla="*/ 180042 h 210819"/>
              <a:gd name="T14" fmla="*/ 64763 w 213360"/>
              <a:gd name="T15" fmla="*/ 202655 h 210819"/>
              <a:gd name="T16" fmla="*/ 106045 w 213360"/>
              <a:gd name="T17" fmla="*/ 210949 h 210819"/>
              <a:gd name="T18" fmla="*/ 147327 w 213360"/>
              <a:gd name="T19" fmla="*/ 202655 h 210819"/>
              <a:gd name="T20" fmla="*/ 181035 w 213360"/>
              <a:gd name="T21" fmla="*/ 180042 h 210819"/>
              <a:gd name="T22" fmla="*/ 203759 w 213360"/>
              <a:gd name="T23" fmla="*/ 146513 h 210819"/>
              <a:gd name="T24" fmla="*/ 212091 w 213360"/>
              <a:gd name="T25" fmla="*/ 105474 h 210819"/>
              <a:gd name="T26" fmla="*/ 203759 w 213360"/>
              <a:gd name="T27" fmla="*/ 64434 h 210819"/>
              <a:gd name="T28" fmla="*/ 181035 w 213360"/>
              <a:gd name="T29" fmla="*/ 30907 h 210819"/>
              <a:gd name="T30" fmla="*/ 147327 w 213360"/>
              <a:gd name="T31" fmla="*/ 8294 h 210819"/>
              <a:gd name="T32" fmla="*/ 106045 w 213360"/>
              <a:gd name="T33" fmla="*/ 0 h 2108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3360" h="210819">
                <a:moveTo>
                  <a:pt x="106679" y="0"/>
                </a:moveTo>
                <a:lnTo>
                  <a:pt x="65150" y="8268"/>
                </a:lnTo>
                <a:lnTo>
                  <a:pt x="31241" y="30813"/>
                </a:lnTo>
                <a:lnTo>
                  <a:pt x="8381" y="64240"/>
                </a:lnTo>
                <a:lnTo>
                  <a:pt x="0" y="105156"/>
                </a:lnTo>
                <a:lnTo>
                  <a:pt x="8382" y="146071"/>
                </a:lnTo>
                <a:lnTo>
                  <a:pt x="31242" y="179498"/>
                </a:lnTo>
                <a:lnTo>
                  <a:pt x="65150" y="202043"/>
                </a:lnTo>
                <a:lnTo>
                  <a:pt x="106679" y="210312"/>
                </a:lnTo>
                <a:lnTo>
                  <a:pt x="148208" y="202043"/>
                </a:lnTo>
                <a:lnTo>
                  <a:pt x="182117" y="179498"/>
                </a:lnTo>
                <a:lnTo>
                  <a:pt x="204977" y="146071"/>
                </a:lnTo>
                <a:lnTo>
                  <a:pt x="213359" y="105156"/>
                </a:lnTo>
                <a:lnTo>
                  <a:pt x="204977" y="64240"/>
                </a:lnTo>
                <a:lnTo>
                  <a:pt x="182117" y="30813"/>
                </a:lnTo>
                <a:lnTo>
                  <a:pt x="148208" y="8268"/>
                </a:lnTo>
                <a:lnTo>
                  <a:pt x="106679"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object 10">
            <a:extLst>
              <a:ext uri="{FF2B5EF4-FFF2-40B4-BE49-F238E27FC236}">
                <a16:creationId xmlns:a16="http://schemas.microsoft.com/office/drawing/2014/main" id="{788768C8-9593-49C1-8DF9-382DCA08CF46}"/>
              </a:ext>
            </a:extLst>
          </p:cNvPr>
          <p:cNvSpPr txBox="1"/>
          <p:nvPr/>
        </p:nvSpPr>
        <p:spPr>
          <a:xfrm>
            <a:off x="2141812" y="2502178"/>
            <a:ext cx="352772" cy="307777"/>
          </a:xfrm>
          <a:prstGeom prst="rect">
            <a:avLst/>
          </a:prstGeom>
        </p:spPr>
        <p:txBody>
          <a:bodyPr wrap="square" lIns="0" tIns="0" rIns="0" bIns="0">
            <a:spAutoFit/>
          </a:bodyPr>
          <a:lstStyle/>
          <a:p>
            <a:pPr marL="12700">
              <a:defRPr/>
            </a:pPr>
            <a:r>
              <a:rPr sz="2000" spc="-15" dirty="0">
                <a:latin typeface="Times New Roman" panose="02020603050405020304" pitchFamily="18" charset="0"/>
                <a:ea typeface="微软雅黑" panose="020B0503020204020204" pitchFamily="34" charset="-122"/>
                <a:cs typeface="Trebuchet MS"/>
                <a:sym typeface="Times New Roman" panose="02020603050405020304" pitchFamily="18" charset="0"/>
              </a:rPr>
              <a:t>Wt</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38923" name="object 11"/>
          <p:cNvSpPr>
            <a:spLocks/>
          </p:cNvSpPr>
          <p:nvPr/>
        </p:nvSpPr>
        <p:spPr bwMode="auto">
          <a:xfrm>
            <a:off x="2770188" y="1189038"/>
            <a:ext cx="3243262" cy="1509712"/>
          </a:xfrm>
          <a:custGeom>
            <a:avLst/>
            <a:gdLst>
              <a:gd name="T0" fmla="*/ 3206946 w 3243579"/>
              <a:gd name="T1" fmla="*/ 19214 h 1508760"/>
              <a:gd name="T2" fmla="*/ 0 w 3243579"/>
              <a:gd name="T3" fmla="*/ 1498966 h 1508760"/>
              <a:gd name="T4" fmla="*/ 5332 w 3243579"/>
              <a:gd name="T5" fmla="*/ 1510537 h 1508760"/>
              <a:gd name="T6" fmla="*/ 3212383 w 3243579"/>
              <a:gd name="T7" fmla="*/ 30737 h 1508760"/>
              <a:gd name="T8" fmla="*/ 3219591 w 3243579"/>
              <a:gd name="T9" fmla="*/ 20443 h 1508760"/>
              <a:gd name="T10" fmla="*/ 3206946 w 3243579"/>
              <a:gd name="T11" fmla="*/ 19214 h 1508760"/>
              <a:gd name="T12" fmla="*/ 3235861 w 3243579"/>
              <a:gd name="T13" fmla="*/ 9282 h 1508760"/>
              <a:gd name="T14" fmla="*/ 3228470 w 3243579"/>
              <a:gd name="T15" fmla="*/ 9282 h 1508760"/>
              <a:gd name="T16" fmla="*/ 3233804 w 3243579"/>
              <a:gd name="T17" fmla="*/ 20853 h 1508760"/>
              <a:gd name="T18" fmla="*/ 3212383 w 3243579"/>
              <a:gd name="T19" fmla="*/ 30737 h 1508760"/>
              <a:gd name="T20" fmla="*/ 3175142 w 3243579"/>
              <a:gd name="T21" fmla="*/ 83925 h 1508760"/>
              <a:gd name="T22" fmla="*/ 3173110 w 3243579"/>
              <a:gd name="T23" fmla="*/ 86723 h 1508760"/>
              <a:gd name="T24" fmla="*/ 3173871 w 3243579"/>
              <a:gd name="T25" fmla="*/ 90664 h 1508760"/>
              <a:gd name="T26" fmla="*/ 3176791 w 3243579"/>
              <a:gd name="T27" fmla="*/ 92698 h 1508760"/>
              <a:gd name="T28" fmla="*/ 3179585 w 3243579"/>
              <a:gd name="T29" fmla="*/ 94734 h 1508760"/>
              <a:gd name="T30" fmla="*/ 3183522 w 3243579"/>
              <a:gd name="T31" fmla="*/ 94097 h 1508760"/>
              <a:gd name="T32" fmla="*/ 3242438 w 3243579"/>
              <a:gd name="T33" fmla="*/ 9917 h 1508760"/>
              <a:gd name="T34" fmla="*/ 3235861 w 3243579"/>
              <a:gd name="T35" fmla="*/ 9282 h 1508760"/>
              <a:gd name="T36" fmla="*/ 3219591 w 3243579"/>
              <a:gd name="T37" fmla="*/ 20443 h 1508760"/>
              <a:gd name="T38" fmla="*/ 3212383 w 3243579"/>
              <a:gd name="T39" fmla="*/ 30737 h 1508760"/>
              <a:gd name="T40" fmla="*/ 3232425 w 3243579"/>
              <a:gd name="T41" fmla="*/ 21490 h 1508760"/>
              <a:gd name="T42" fmla="*/ 3230375 w 3243579"/>
              <a:gd name="T43" fmla="*/ 21490 h 1508760"/>
              <a:gd name="T44" fmla="*/ 3219591 w 3243579"/>
              <a:gd name="T45" fmla="*/ 20443 h 1508760"/>
              <a:gd name="T46" fmla="*/ 3225805 w 3243579"/>
              <a:gd name="T47" fmla="*/ 11570 h 1508760"/>
              <a:gd name="T48" fmla="*/ 3219591 w 3243579"/>
              <a:gd name="T49" fmla="*/ 20443 h 1508760"/>
              <a:gd name="T50" fmla="*/ 3230375 w 3243579"/>
              <a:gd name="T51" fmla="*/ 21490 h 1508760"/>
              <a:gd name="T52" fmla="*/ 3225805 w 3243579"/>
              <a:gd name="T53" fmla="*/ 11570 h 1508760"/>
              <a:gd name="T54" fmla="*/ 3229525 w 3243579"/>
              <a:gd name="T55" fmla="*/ 11570 h 1508760"/>
              <a:gd name="T56" fmla="*/ 3225805 w 3243579"/>
              <a:gd name="T57" fmla="*/ 11570 h 1508760"/>
              <a:gd name="T58" fmla="*/ 3230375 w 3243579"/>
              <a:gd name="T59" fmla="*/ 21490 h 1508760"/>
              <a:gd name="T60" fmla="*/ 3232425 w 3243579"/>
              <a:gd name="T61" fmla="*/ 21490 h 1508760"/>
              <a:gd name="T62" fmla="*/ 3233804 w 3243579"/>
              <a:gd name="T63" fmla="*/ 20853 h 1508760"/>
              <a:gd name="T64" fmla="*/ 3229525 w 3243579"/>
              <a:gd name="T65" fmla="*/ 11570 h 1508760"/>
              <a:gd name="T66" fmla="*/ 3228470 w 3243579"/>
              <a:gd name="T67" fmla="*/ 9282 h 1508760"/>
              <a:gd name="T68" fmla="*/ 3206946 w 3243579"/>
              <a:gd name="T69" fmla="*/ 19214 h 1508760"/>
              <a:gd name="T70" fmla="*/ 3219591 w 3243579"/>
              <a:gd name="T71" fmla="*/ 20443 h 1508760"/>
              <a:gd name="T72" fmla="*/ 3225805 w 3243579"/>
              <a:gd name="T73" fmla="*/ 11570 h 1508760"/>
              <a:gd name="T74" fmla="*/ 3229525 w 3243579"/>
              <a:gd name="T75" fmla="*/ 11570 h 1508760"/>
              <a:gd name="T76" fmla="*/ 3228470 w 3243579"/>
              <a:gd name="T77" fmla="*/ 9282 h 1508760"/>
              <a:gd name="T78" fmla="*/ 3140350 w 3243579"/>
              <a:gd name="T79" fmla="*/ 0 h 1508760"/>
              <a:gd name="T80" fmla="*/ 3137175 w 3243579"/>
              <a:gd name="T81" fmla="*/ 2543 h 1508760"/>
              <a:gd name="T82" fmla="*/ 3136921 w 3243579"/>
              <a:gd name="T83" fmla="*/ 6103 h 1508760"/>
              <a:gd name="T84" fmla="*/ 3136540 w 3243579"/>
              <a:gd name="T85" fmla="*/ 9537 h 1508760"/>
              <a:gd name="T86" fmla="*/ 3139080 w 3243579"/>
              <a:gd name="T87" fmla="*/ 12716 h 1508760"/>
              <a:gd name="T88" fmla="*/ 3142636 w 3243579"/>
              <a:gd name="T89" fmla="*/ 12969 h 1508760"/>
              <a:gd name="T90" fmla="*/ 3206946 w 3243579"/>
              <a:gd name="T91" fmla="*/ 19214 h 1508760"/>
              <a:gd name="T92" fmla="*/ 3228470 w 3243579"/>
              <a:gd name="T93" fmla="*/ 9282 h 1508760"/>
              <a:gd name="T94" fmla="*/ 3235861 w 3243579"/>
              <a:gd name="T95" fmla="*/ 9282 h 1508760"/>
              <a:gd name="T96" fmla="*/ 3143779 w 3243579"/>
              <a:gd name="T97" fmla="*/ 380 h 1508760"/>
              <a:gd name="T98" fmla="*/ 3140350 w 3243579"/>
              <a:gd name="T99" fmla="*/ 0 h 150876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243579" h="1508760">
                <a:moveTo>
                  <a:pt x="3207572" y="19190"/>
                </a:moveTo>
                <a:lnTo>
                  <a:pt x="0" y="1497076"/>
                </a:lnTo>
                <a:lnTo>
                  <a:pt x="5334" y="1508632"/>
                </a:lnTo>
                <a:lnTo>
                  <a:pt x="3213011" y="30699"/>
                </a:lnTo>
                <a:lnTo>
                  <a:pt x="3220221" y="20417"/>
                </a:lnTo>
                <a:lnTo>
                  <a:pt x="3207572" y="19190"/>
                </a:lnTo>
                <a:close/>
              </a:path>
              <a:path w="3243579" h="1508760">
                <a:moveTo>
                  <a:pt x="3236493" y="9270"/>
                </a:moveTo>
                <a:lnTo>
                  <a:pt x="3229102" y="9270"/>
                </a:lnTo>
                <a:lnTo>
                  <a:pt x="3234436" y="20827"/>
                </a:lnTo>
                <a:lnTo>
                  <a:pt x="3213011" y="30699"/>
                </a:lnTo>
                <a:lnTo>
                  <a:pt x="3175762" y="83819"/>
                </a:lnTo>
                <a:lnTo>
                  <a:pt x="3173730" y="86613"/>
                </a:lnTo>
                <a:lnTo>
                  <a:pt x="3174491" y="90550"/>
                </a:lnTo>
                <a:lnTo>
                  <a:pt x="3177413" y="92582"/>
                </a:lnTo>
                <a:lnTo>
                  <a:pt x="3180207" y="94614"/>
                </a:lnTo>
                <a:lnTo>
                  <a:pt x="3184144" y="93979"/>
                </a:lnTo>
                <a:lnTo>
                  <a:pt x="3243072" y="9905"/>
                </a:lnTo>
                <a:lnTo>
                  <a:pt x="3236493" y="9270"/>
                </a:lnTo>
                <a:close/>
              </a:path>
              <a:path w="3243579" h="1508760">
                <a:moveTo>
                  <a:pt x="3220221" y="20417"/>
                </a:moveTo>
                <a:lnTo>
                  <a:pt x="3213011" y="30699"/>
                </a:lnTo>
                <a:lnTo>
                  <a:pt x="3233057" y="21462"/>
                </a:lnTo>
                <a:lnTo>
                  <a:pt x="3231007" y="21462"/>
                </a:lnTo>
                <a:lnTo>
                  <a:pt x="3220221" y="20417"/>
                </a:lnTo>
                <a:close/>
              </a:path>
              <a:path w="3243579" h="1508760">
                <a:moveTo>
                  <a:pt x="3226435" y="11556"/>
                </a:moveTo>
                <a:lnTo>
                  <a:pt x="3220221" y="20417"/>
                </a:lnTo>
                <a:lnTo>
                  <a:pt x="3231007" y="21462"/>
                </a:lnTo>
                <a:lnTo>
                  <a:pt x="3226435" y="11556"/>
                </a:lnTo>
                <a:close/>
              </a:path>
              <a:path w="3243579" h="1508760">
                <a:moveTo>
                  <a:pt x="3230157" y="11556"/>
                </a:moveTo>
                <a:lnTo>
                  <a:pt x="3226435" y="11556"/>
                </a:lnTo>
                <a:lnTo>
                  <a:pt x="3231007" y="21462"/>
                </a:lnTo>
                <a:lnTo>
                  <a:pt x="3233057" y="21462"/>
                </a:lnTo>
                <a:lnTo>
                  <a:pt x="3234436" y="20827"/>
                </a:lnTo>
                <a:lnTo>
                  <a:pt x="3230157" y="11556"/>
                </a:lnTo>
                <a:close/>
              </a:path>
              <a:path w="3243579" h="1508760">
                <a:moveTo>
                  <a:pt x="3229102" y="9270"/>
                </a:moveTo>
                <a:lnTo>
                  <a:pt x="3207572" y="19190"/>
                </a:lnTo>
                <a:lnTo>
                  <a:pt x="3220221" y="20417"/>
                </a:lnTo>
                <a:lnTo>
                  <a:pt x="3226435" y="11556"/>
                </a:lnTo>
                <a:lnTo>
                  <a:pt x="3230157" y="11556"/>
                </a:lnTo>
                <a:lnTo>
                  <a:pt x="3229102" y="9270"/>
                </a:lnTo>
                <a:close/>
              </a:path>
              <a:path w="3243579" h="1508760">
                <a:moveTo>
                  <a:pt x="3140964" y="0"/>
                </a:moveTo>
                <a:lnTo>
                  <a:pt x="3137789" y="2539"/>
                </a:lnTo>
                <a:lnTo>
                  <a:pt x="3137535" y="6095"/>
                </a:lnTo>
                <a:lnTo>
                  <a:pt x="3137154" y="9525"/>
                </a:lnTo>
                <a:lnTo>
                  <a:pt x="3139694" y="12700"/>
                </a:lnTo>
                <a:lnTo>
                  <a:pt x="3143250" y="12953"/>
                </a:lnTo>
                <a:lnTo>
                  <a:pt x="3207572" y="19190"/>
                </a:lnTo>
                <a:lnTo>
                  <a:pt x="3229102" y="9270"/>
                </a:lnTo>
                <a:lnTo>
                  <a:pt x="3236493" y="9270"/>
                </a:lnTo>
                <a:lnTo>
                  <a:pt x="3144393" y="380"/>
                </a:lnTo>
                <a:lnTo>
                  <a:pt x="31409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24" name="object 12"/>
          <p:cNvSpPr>
            <a:spLocks/>
          </p:cNvSpPr>
          <p:nvPr/>
        </p:nvSpPr>
        <p:spPr bwMode="auto">
          <a:xfrm>
            <a:off x="4956175" y="1196975"/>
            <a:ext cx="1062038" cy="2705100"/>
          </a:xfrm>
          <a:custGeom>
            <a:avLst/>
            <a:gdLst>
              <a:gd name="T0" fmla="*/ 9265 w 1062354"/>
              <a:gd name="T1" fmla="*/ 2599767 h 2704465"/>
              <a:gd name="T2" fmla="*/ 5711 w 1062354"/>
              <a:gd name="T3" fmla="*/ 2600275 h 2704465"/>
              <a:gd name="T4" fmla="*/ 2284 w 1062354"/>
              <a:gd name="T5" fmla="*/ 2600911 h 2704465"/>
              <a:gd name="T6" fmla="*/ 0 w 1062354"/>
              <a:gd name="T7" fmla="*/ 2604087 h 2704465"/>
              <a:gd name="T8" fmla="*/ 508 w 1062354"/>
              <a:gd name="T9" fmla="*/ 2607645 h 2704465"/>
              <a:gd name="T10" fmla="*/ 16373 w 1062354"/>
              <a:gd name="T11" fmla="*/ 2705481 h 2704465"/>
              <a:gd name="T12" fmla="*/ 28253 w 1062354"/>
              <a:gd name="T13" fmla="*/ 2695952 h 2704465"/>
              <a:gd name="T14" fmla="*/ 26781 w 1062354"/>
              <a:gd name="T15" fmla="*/ 2695952 h 2704465"/>
              <a:gd name="T16" fmla="*/ 14978 w 1062354"/>
              <a:gd name="T17" fmla="*/ 2691378 h 2704465"/>
              <a:gd name="T18" fmla="*/ 23406 w 1062354"/>
              <a:gd name="T19" fmla="*/ 2669448 h 2704465"/>
              <a:gd name="T20" fmla="*/ 13073 w 1062354"/>
              <a:gd name="T21" fmla="*/ 2605613 h 2704465"/>
              <a:gd name="T22" fmla="*/ 12438 w 1062354"/>
              <a:gd name="T23" fmla="*/ 2602055 h 2704465"/>
              <a:gd name="T24" fmla="*/ 9265 w 1062354"/>
              <a:gd name="T25" fmla="*/ 2599767 h 2704465"/>
              <a:gd name="T26" fmla="*/ 23406 w 1062354"/>
              <a:gd name="T27" fmla="*/ 2669448 h 2704465"/>
              <a:gd name="T28" fmla="*/ 14978 w 1062354"/>
              <a:gd name="T29" fmla="*/ 2691378 h 2704465"/>
              <a:gd name="T30" fmla="*/ 26781 w 1062354"/>
              <a:gd name="T31" fmla="*/ 2695952 h 2704465"/>
              <a:gd name="T32" fmla="*/ 28051 w 1062354"/>
              <a:gd name="T33" fmla="*/ 2692648 h 2704465"/>
              <a:gd name="T34" fmla="*/ 27162 w 1062354"/>
              <a:gd name="T35" fmla="*/ 2692648 h 2704465"/>
              <a:gd name="T36" fmla="*/ 16881 w 1062354"/>
              <a:gd name="T37" fmla="*/ 2688709 h 2704465"/>
              <a:gd name="T38" fmla="*/ 25415 w 1062354"/>
              <a:gd name="T39" fmla="*/ 2681867 h 2704465"/>
              <a:gd name="T40" fmla="*/ 23406 w 1062354"/>
              <a:gd name="T41" fmla="*/ 2669448 h 2704465"/>
              <a:gd name="T42" fmla="*/ 88467 w 1062354"/>
              <a:gd name="T43" fmla="*/ 2631406 h 2704465"/>
              <a:gd name="T44" fmla="*/ 85675 w 1062354"/>
              <a:gd name="T45" fmla="*/ 2633565 h 2704465"/>
              <a:gd name="T46" fmla="*/ 35216 w 1062354"/>
              <a:gd name="T47" fmla="*/ 2674013 h 2704465"/>
              <a:gd name="T48" fmla="*/ 26781 w 1062354"/>
              <a:gd name="T49" fmla="*/ 2695952 h 2704465"/>
              <a:gd name="T50" fmla="*/ 28253 w 1062354"/>
              <a:gd name="T51" fmla="*/ 2695952 h 2704465"/>
              <a:gd name="T52" fmla="*/ 93669 w 1062354"/>
              <a:gd name="T53" fmla="*/ 2643476 h 2704465"/>
              <a:gd name="T54" fmla="*/ 96462 w 1062354"/>
              <a:gd name="T55" fmla="*/ 2641316 h 2704465"/>
              <a:gd name="T56" fmla="*/ 96842 w 1062354"/>
              <a:gd name="T57" fmla="*/ 2637250 h 2704465"/>
              <a:gd name="T58" fmla="*/ 92401 w 1062354"/>
              <a:gd name="T59" fmla="*/ 2631787 h 2704465"/>
              <a:gd name="T60" fmla="*/ 88467 w 1062354"/>
              <a:gd name="T61" fmla="*/ 2631406 h 2704465"/>
              <a:gd name="T62" fmla="*/ 25415 w 1062354"/>
              <a:gd name="T63" fmla="*/ 2681867 h 2704465"/>
              <a:gd name="T64" fmla="*/ 16881 w 1062354"/>
              <a:gd name="T65" fmla="*/ 2688709 h 2704465"/>
              <a:gd name="T66" fmla="*/ 27162 w 1062354"/>
              <a:gd name="T67" fmla="*/ 2692648 h 2704465"/>
              <a:gd name="T68" fmla="*/ 25415 w 1062354"/>
              <a:gd name="T69" fmla="*/ 2681867 h 2704465"/>
              <a:gd name="T70" fmla="*/ 35216 w 1062354"/>
              <a:gd name="T71" fmla="*/ 2674013 h 2704465"/>
              <a:gd name="T72" fmla="*/ 25415 w 1062354"/>
              <a:gd name="T73" fmla="*/ 2681867 h 2704465"/>
              <a:gd name="T74" fmla="*/ 27162 w 1062354"/>
              <a:gd name="T75" fmla="*/ 2692648 h 2704465"/>
              <a:gd name="T76" fmla="*/ 28051 w 1062354"/>
              <a:gd name="T77" fmla="*/ 2692648 h 2704465"/>
              <a:gd name="T78" fmla="*/ 35216 w 1062354"/>
              <a:gd name="T79" fmla="*/ 2674013 h 2704465"/>
              <a:gd name="T80" fmla="*/ 1049539 w 1062354"/>
              <a:gd name="T81" fmla="*/ 0 h 2704465"/>
              <a:gd name="T82" fmla="*/ 23406 w 1062354"/>
              <a:gd name="T83" fmla="*/ 2669448 h 2704465"/>
              <a:gd name="T84" fmla="*/ 25415 w 1062354"/>
              <a:gd name="T85" fmla="*/ 2681867 h 2704465"/>
              <a:gd name="T86" fmla="*/ 35216 w 1062354"/>
              <a:gd name="T87" fmla="*/ 2674013 h 2704465"/>
              <a:gd name="T88" fmla="*/ 1061469 w 1062354"/>
              <a:gd name="T89" fmla="*/ 4574 h 2704465"/>
              <a:gd name="T90" fmla="*/ 1049539 w 1062354"/>
              <a:gd name="T91" fmla="*/ 0 h 27044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2354" h="2704465">
                <a:moveTo>
                  <a:pt x="9271" y="2598547"/>
                </a:moveTo>
                <a:lnTo>
                  <a:pt x="5715" y="2599055"/>
                </a:lnTo>
                <a:lnTo>
                  <a:pt x="2286" y="2599690"/>
                </a:lnTo>
                <a:lnTo>
                  <a:pt x="0" y="2602865"/>
                </a:lnTo>
                <a:lnTo>
                  <a:pt x="508" y="2606421"/>
                </a:lnTo>
                <a:lnTo>
                  <a:pt x="16383" y="2704211"/>
                </a:lnTo>
                <a:lnTo>
                  <a:pt x="28269" y="2694686"/>
                </a:lnTo>
                <a:lnTo>
                  <a:pt x="26797" y="2694686"/>
                </a:lnTo>
                <a:lnTo>
                  <a:pt x="14986" y="2690114"/>
                </a:lnTo>
                <a:lnTo>
                  <a:pt x="23420" y="2668195"/>
                </a:lnTo>
                <a:lnTo>
                  <a:pt x="13081" y="2604389"/>
                </a:lnTo>
                <a:lnTo>
                  <a:pt x="12446" y="2600833"/>
                </a:lnTo>
                <a:lnTo>
                  <a:pt x="9271" y="2598547"/>
                </a:lnTo>
                <a:close/>
              </a:path>
              <a:path w="1062354" h="2704465">
                <a:moveTo>
                  <a:pt x="23420" y="2668195"/>
                </a:moveTo>
                <a:lnTo>
                  <a:pt x="14986" y="2690114"/>
                </a:lnTo>
                <a:lnTo>
                  <a:pt x="26797" y="2694686"/>
                </a:lnTo>
                <a:lnTo>
                  <a:pt x="28067" y="2691384"/>
                </a:lnTo>
                <a:lnTo>
                  <a:pt x="27178" y="2691384"/>
                </a:lnTo>
                <a:lnTo>
                  <a:pt x="16891" y="2687447"/>
                </a:lnTo>
                <a:lnTo>
                  <a:pt x="25431" y="2680608"/>
                </a:lnTo>
                <a:lnTo>
                  <a:pt x="23420" y="2668195"/>
                </a:lnTo>
                <a:close/>
              </a:path>
              <a:path w="1062354" h="2704465">
                <a:moveTo>
                  <a:pt x="88519" y="2630170"/>
                </a:moveTo>
                <a:lnTo>
                  <a:pt x="85725" y="2632329"/>
                </a:lnTo>
                <a:lnTo>
                  <a:pt x="35236" y="2672757"/>
                </a:lnTo>
                <a:lnTo>
                  <a:pt x="26797" y="2694686"/>
                </a:lnTo>
                <a:lnTo>
                  <a:pt x="28269" y="2694686"/>
                </a:lnTo>
                <a:lnTo>
                  <a:pt x="93725" y="2642235"/>
                </a:lnTo>
                <a:lnTo>
                  <a:pt x="96520" y="2640076"/>
                </a:lnTo>
                <a:lnTo>
                  <a:pt x="96900" y="2636012"/>
                </a:lnTo>
                <a:lnTo>
                  <a:pt x="92456" y="2630551"/>
                </a:lnTo>
                <a:lnTo>
                  <a:pt x="88519" y="2630170"/>
                </a:lnTo>
                <a:close/>
              </a:path>
              <a:path w="1062354" h="2704465">
                <a:moveTo>
                  <a:pt x="25431" y="2680608"/>
                </a:moveTo>
                <a:lnTo>
                  <a:pt x="16891" y="2687447"/>
                </a:lnTo>
                <a:lnTo>
                  <a:pt x="27178" y="2691384"/>
                </a:lnTo>
                <a:lnTo>
                  <a:pt x="25431" y="2680608"/>
                </a:lnTo>
                <a:close/>
              </a:path>
              <a:path w="1062354" h="2704465">
                <a:moveTo>
                  <a:pt x="35236" y="2672757"/>
                </a:moveTo>
                <a:lnTo>
                  <a:pt x="25431" y="2680608"/>
                </a:lnTo>
                <a:lnTo>
                  <a:pt x="27178" y="2691384"/>
                </a:lnTo>
                <a:lnTo>
                  <a:pt x="28067" y="2691384"/>
                </a:lnTo>
                <a:lnTo>
                  <a:pt x="35236" y="2672757"/>
                </a:lnTo>
                <a:close/>
              </a:path>
              <a:path w="1062354" h="2704465">
                <a:moveTo>
                  <a:pt x="1050163" y="0"/>
                </a:moveTo>
                <a:lnTo>
                  <a:pt x="23420" y="2668195"/>
                </a:lnTo>
                <a:lnTo>
                  <a:pt x="25431" y="2680608"/>
                </a:lnTo>
                <a:lnTo>
                  <a:pt x="35236" y="2672757"/>
                </a:lnTo>
                <a:lnTo>
                  <a:pt x="1062101" y="4572"/>
                </a:lnTo>
                <a:lnTo>
                  <a:pt x="10501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25" name="object 13"/>
          <p:cNvSpPr>
            <a:spLocks/>
          </p:cNvSpPr>
          <p:nvPr/>
        </p:nvSpPr>
        <p:spPr bwMode="auto">
          <a:xfrm>
            <a:off x="2738438" y="2760663"/>
            <a:ext cx="2082800" cy="1143000"/>
          </a:xfrm>
          <a:custGeom>
            <a:avLst/>
            <a:gdLst>
              <a:gd name="T0" fmla="*/ 2047817 w 2082800"/>
              <a:gd name="T1" fmla="*/ 1127565 h 1143635"/>
              <a:gd name="T2" fmla="*/ 1979676 w 2082800"/>
              <a:gd name="T3" fmla="*/ 1129552 h 1143635"/>
              <a:gd name="T4" fmla="*/ 1976882 w 2082800"/>
              <a:gd name="T5" fmla="*/ 1132470 h 1143635"/>
              <a:gd name="T6" fmla="*/ 1977136 w 2082800"/>
              <a:gd name="T7" fmla="*/ 1139448 h 1143635"/>
              <a:gd name="T8" fmla="*/ 1980057 w 2082800"/>
              <a:gd name="T9" fmla="*/ 1142238 h 1143635"/>
              <a:gd name="T10" fmla="*/ 2082546 w 2082800"/>
              <a:gd name="T11" fmla="*/ 1139320 h 1143635"/>
              <a:gd name="T12" fmla="*/ 2082239 w 2082800"/>
              <a:gd name="T13" fmla="*/ 1138812 h 1143635"/>
              <a:gd name="T14" fmla="*/ 2068449 w 2082800"/>
              <a:gd name="T15" fmla="*/ 1138812 h 1143635"/>
              <a:gd name="T16" fmla="*/ 2047817 w 2082800"/>
              <a:gd name="T17" fmla="*/ 1127565 h 1143635"/>
              <a:gd name="T18" fmla="*/ 2060393 w 2082800"/>
              <a:gd name="T19" fmla="*/ 1127203 h 1143635"/>
              <a:gd name="T20" fmla="*/ 2047817 w 2082800"/>
              <a:gd name="T21" fmla="*/ 1127565 h 1143635"/>
              <a:gd name="T22" fmla="*/ 2068449 w 2082800"/>
              <a:gd name="T23" fmla="*/ 1138812 h 1143635"/>
              <a:gd name="T24" fmla="*/ 2069710 w 2082800"/>
              <a:gd name="T25" fmla="*/ 1136529 h 1143635"/>
              <a:gd name="T26" fmla="*/ 2066036 w 2082800"/>
              <a:gd name="T27" fmla="*/ 1136529 h 1143635"/>
              <a:gd name="T28" fmla="*/ 2060393 w 2082800"/>
              <a:gd name="T29" fmla="*/ 1127203 h 1143635"/>
              <a:gd name="T30" fmla="*/ 2025650 w 2082800"/>
              <a:gd name="T31" fmla="*/ 1050646 h 1143635"/>
              <a:gd name="T32" fmla="*/ 2022602 w 2082800"/>
              <a:gd name="T33" fmla="*/ 1052421 h 1143635"/>
              <a:gd name="T34" fmla="*/ 2019681 w 2082800"/>
              <a:gd name="T35" fmla="*/ 1054198 h 1143635"/>
              <a:gd name="T36" fmla="*/ 2018664 w 2082800"/>
              <a:gd name="T37" fmla="*/ 1058131 h 1143635"/>
              <a:gd name="T38" fmla="*/ 2020443 w 2082800"/>
              <a:gd name="T39" fmla="*/ 1061174 h 1143635"/>
              <a:gd name="T40" fmla="*/ 2053943 w 2082800"/>
              <a:gd name="T41" fmla="*/ 1116544 h 1143635"/>
              <a:gd name="T42" fmla="*/ 2074545 w 2082800"/>
              <a:gd name="T43" fmla="*/ 1127775 h 1143635"/>
              <a:gd name="T44" fmla="*/ 2068449 w 2082800"/>
              <a:gd name="T45" fmla="*/ 1138812 h 1143635"/>
              <a:gd name="T46" fmla="*/ 2082239 w 2082800"/>
              <a:gd name="T47" fmla="*/ 1138812 h 1143635"/>
              <a:gd name="T48" fmla="*/ 2031364 w 2082800"/>
              <a:gd name="T49" fmla="*/ 1054579 h 1143635"/>
              <a:gd name="T50" fmla="*/ 2029587 w 2082800"/>
              <a:gd name="T51" fmla="*/ 1051533 h 1143635"/>
              <a:gd name="T52" fmla="*/ 2025650 w 2082800"/>
              <a:gd name="T53" fmla="*/ 1050646 h 1143635"/>
              <a:gd name="T54" fmla="*/ 2071370 w 2082800"/>
              <a:gd name="T55" fmla="*/ 1126888 h 1143635"/>
              <a:gd name="T56" fmla="*/ 2060393 w 2082800"/>
              <a:gd name="T57" fmla="*/ 1127203 h 1143635"/>
              <a:gd name="T58" fmla="*/ 2066036 w 2082800"/>
              <a:gd name="T59" fmla="*/ 1136529 h 1143635"/>
              <a:gd name="T60" fmla="*/ 2071370 w 2082800"/>
              <a:gd name="T61" fmla="*/ 1126888 h 1143635"/>
              <a:gd name="T62" fmla="*/ 2072916 w 2082800"/>
              <a:gd name="T63" fmla="*/ 1126888 h 1143635"/>
              <a:gd name="T64" fmla="*/ 2071370 w 2082800"/>
              <a:gd name="T65" fmla="*/ 1126888 h 1143635"/>
              <a:gd name="T66" fmla="*/ 2066036 w 2082800"/>
              <a:gd name="T67" fmla="*/ 1136529 h 1143635"/>
              <a:gd name="T68" fmla="*/ 2069710 w 2082800"/>
              <a:gd name="T69" fmla="*/ 1136529 h 1143635"/>
              <a:gd name="T70" fmla="*/ 2074545 w 2082800"/>
              <a:gd name="T71" fmla="*/ 1127775 h 1143635"/>
              <a:gd name="T72" fmla="*/ 2072916 w 2082800"/>
              <a:gd name="T73" fmla="*/ 1126888 h 1143635"/>
              <a:gd name="T74" fmla="*/ 6096 w 2082800"/>
              <a:gd name="T75" fmla="*/ 0 h 1143635"/>
              <a:gd name="T76" fmla="*/ 0 w 2082800"/>
              <a:gd name="T77" fmla="*/ 11163 h 1143635"/>
              <a:gd name="T78" fmla="*/ 2047817 w 2082800"/>
              <a:gd name="T79" fmla="*/ 1127565 h 1143635"/>
              <a:gd name="T80" fmla="*/ 2060393 w 2082800"/>
              <a:gd name="T81" fmla="*/ 1127203 h 1143635"/>
              <a:gd name="T82" fmla="*/ 2053943 w 2082800"/>
              <a:gd name="T83" fmla="*/ 1116544 h 1143635"/>
              <a:gd name="T84" fmla="*/ 6096 w 2082800"/>
              <a:gd name="T85" fmla="*/ 0 h 1143635"/>
              <a:gd name="T86" fmla="*/ 2053943 w 2082800"/>
              <a:gd name="T87" fmla="*/ 1116544 h 1143635"/>
              <a:gd name="T88" fmla="*/ 2060393 w 2082800"/>
              <a:gd name="T89" fmla="*/ 1127203 h 1143635"/>
              <a:gd name="T90" fmla="*/ 2071370 w 2082800"/>
              <a:gd name="T91" fmla="*/ 1126888 h 1143635"/>
              <a:gd name="T92" fmla="*/ 2072916 w 2082800"/>
              <a:gd name="T93" fmla="*/ 1126888 h 1143635"/>
              <a:gd name="T94" fmla="*/ 2053943 w 2082800"/>
              <a:gd name="T95" fmla="*/ 1116544 h 1143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82800" h="1143635">
                <a:moveTo>
                  <a:pt x="2047817" y="1128818"/>
                </a:moveTo>
                <a:lnTo>
                  <a:pt x="1979676" y="1130808"/>
                </a:lnTo>
                <a:lnTo>
                  <a:pt x="1976882" y="1133728"/>
                </a:lnTo>
                <a:lnTo>
                  <a:pt x="1977136" y="1140714"/>
                </a:lnTo>
                <a:lnTo>
                  <a:pt x="1980057" y="1143508"/>
                </a:lnTo>
                <a:lnTo>
                  <a:pt x="2082546" y="1140586"/>
                </a:lnTo>
                <a:lnTo>
                  <a:pt x="2082239" y="1140078"/>
                </a:lnTo>
                <a:lnTo>
                  <a:pt x="2068449" y="1140078"/>
                </a:lnTo>
                <a:lnTo>
                  <a:pt x="2047817" y="1128818"/>
                </a:lnTo>
                <a:close/>
              </a:path>
              <a:path w="2082800" h="1143635">
                <a:moveTo>
                  <a:pt x="2060393" y="1128456"/>
                </a:moveTo>
                <a:lnTo>
                  <a:pt x="2047817" y="1128818"/>
                </a:lnTo>
                <a:lnTo>
                  <a:pt x="2068449" y="1140078"/>
                </a:lnTo>
                <a:lnTo>
                  <a:pt x="2069710" y="1137792"/>
                </a:lnTo>
                <a:lnTo>
                  <a:pt x="2066036" y="1137792"/>
                </a:lnTo>
                <a:lnTo>
                  <a:pt x="2060393" y="1128456"/>
                </a:lnTo>
                <a:close/>
              </a:path>
              <a:path w="2082800" h="1143635">
                <a:moveTo>
                  <a:pt x="2025650" y="1051814"/>
                </a:moveTo>
                <a:lnTo>
                  <a:pt x="2022602" y="1053591"/>
                </a:lnTo>
                <a:lnTo>
                  <a:pt x="2019681" y="1055370"/>
                </a:lnTo>
                <a:lnTo>
                  <a:pt x="2018664" y="1059307"/>
                </a:lnTo>
                <a:lnTo>
                  <a:pt x="2020443" y="1062354"/>
                </a:lnTo>
                <a:lnTo>
                  <a:pt x="2053943" y="1117785"/>
                </a:lnTo>
                <a:lnTo>
                  <a:pt x="2074545" y="1129029"/>
                </a:lnTo>
                <a:lnTo>
                  <a:pt x="2068449" y="1140078"/>
                </a:lnTo>
                <a:lnTo>
                  <a:pt x="2082239" y="1140078"/>
                </a:lnTo>
                <a:lnTo>
                  <a:pt x="2031364" y="1055751"/>
                </a:lnTo>
                <a:lnTo>
                  <a:pt x="2029587" y="1052702"/>
                </a:lnTo>
                <a:lnTo>
                  <a:pt x="2025650" y="1051814"/>
                </a:lnTo>
                <a:close/>
              </a:path>
              <a:path w="2082800" h="1143635">
                <a:moveTo>
                  <a:pt x="2071370" y="1128140"/>
                </a:moveTo>
                <a:lnTo>
                  <a:pt x="2060393" y="1128456"/>
                </a:lnTo>
                <a:lnTo>
                  <a:pt x="2066036" y="1137792"/>
                </a:lnTo>
                <a:lnTo>
                  <a:pt x="2071370" y="1128140"/>
                </a:lnTo>
                <a:close/>
              </a:path>
              <a:path w="2082800" h="1143635">
                <a:moveTo>
                  <a:pt x="2072916" y="1128140"/>
                </a:moveTo>
                <a:lnTo>
                  <a:pt x="2071370" y="1128140"/>
                </a:lnTo>
                <a:lnTo>
                  <a:pt x="2066036" y="1137792"/>
                </a:lnTo>
                <a:lnTo>
                  <a:pt x="2069710" y="1137792"/>
                </a:lnTo>
                <a:lnTo>
                  <a:pt x="2074545" y="1129029"/>
                </a:lnTo>
                <a:lnTo>
                  <a:pt x="2072916" y="1128140"/>
                </a:lnTo>
                <a:close/>
              </a:path>
              <a:path w="2082800" h="1143635">
                <a:moveTo>
                  <a:pt x="6096" y="0"/>
                </a:moveTo>
                <a:lnTo>
                  <a:pt x="0" y="11175"/>
                </a:lnTo>
                <a:lnTo>
                  <a:pt x="2047817" y="1128818"/>
                </a:lnTo>
                <a:lnTo>
                  <a:pt x="2060393" y="1128456"/>
                </a:lnTo>
                <a:lnTo>
                  <a:pt x="2053943" y="1117785"/>
                </a:lnTo>
                <a:lnTo>
                  <a:pt x="6096" y="0"/>
                </a:lnTo>
                <a:close/>
              </a:path>
              <a:path w="2082800" h="1143635">
                <a:moveTo>
                  <a:pt x="2053943" y="1117785"/>
                </a:moveTo>
                <a:lnTo>
                  <a:pt x="2060393" y="1128456"/>
                </a:lnTo>
                <a:lnTo>
                  <a:pt x="2071370" y="1128140"/>
                </a:lnTo>
                <a:lnTo>
                  <a:pt x="2072916" y="1128140"/>
                </a:lnTo>
                <a:lnTo>
                  <a:pt x="2053943" y="1117785"/>
                </a:lnTo>
                <a:close/>
              </a:path>
            </a:pathLst>
          </a:custGeom>
          <a:solidFill>
            <a:srgbClr val="006FC1"/>
          </a:solidFill>
          <a:ln w="9525">
            <a:solidFill>
              <a:srgbClr val="13548C"/>
            </a:solidFill>
            <a:round/>
            <a:headEnd/>
            <a:tailEnd/>
          </a:ln>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object 3"/>
          <p:cNvSpPr txBox="1">
            <a:spLocks noChangeArrowheads="1"/>
          </p:cNvSpPr>
          <p:nvPr/>
        </p:nvSpPr>
        <p:spPr bwMode="auto">
          <a:xfrm>
            <a:off x="467544" y="5616123"/>
            <a:ext cx="8016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457200">
              <a:defRPr>
                <a:solidFill>
                  <a:schemeClr val="tx1"/>
                </a:solidFill>
                <a:latin typeface="Tahoma" pitchFamily="34" charset="0"/>
                <a:ea typeface="宋体" charset="-122"/>
              </a:defRPr>
            </a:lvl1pPr>
            <a:lvl2pPr marL="742950" indent="-285750">
              <a:defRPr>
                <a:solidFill>
                  <a:schemeClr val="tx1"/>
                </a:solidFill>
                <a:latin typeface="Tahoma" pitchFamily="34" charset="0"/>
                <a:ea typeface="宋体" charset="-122"/>
              </a:defRPr>
            </a:lvl2pPr>
            <a:lvl3pPr marL="1143000" indent="-228600">
              <a:defRPr>
                <a:solidFill>
                  <a:schemeClr val="tx1"/>
                </a:solidFill>
                <a:latin typeface="Tahoma" pitchFamily="34" charset="0"/>
                <a:ea typeface="宋体" charset="-122"/>
              </a:defRPr>
            </a:lvl3pPr>
            <a:lvl4pPr marL="1600200" indent="-228600">
              <a:defRPr>
                <a:solidFill>
                  <a:schemeClr val="tx1"/>
                </a:solidFill>
                <a:latin typeface="Tahoma" pitchFamily="34" charset="0"/>
                <a:ea typeface="宋体" charset="-122"/>
              </a:defRPr>
            </a:lvl4pPr>
            <a:lvl5pPr marL="2057400" indent="-22860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marL="0" indent="0" algn="ctr"/>
            <a:r>
              <a:rPr lang="zh-CN" altLang="zh-CN" sz="2400" dirty="0">
                <a:latin typeface="Times New Roman" panose="02020603050405020304" pitchFamily="18" charset="0"/>
                <a:ea typeface="微软雅黑" pitchFamily="34" charset="-122"/>
                <a:sym typeface="Times New Roman" panose="02020603050405020304" pitchFamily="18" charset="0"/>
              </a:rPr>
              <a:t>解决方法，尽可能让x的各个维度取值上有正有负</a:t>
            </a:r>
          </a:p>
        </p:txBody>
      </p:sp>
      <p:sp>
        <p:nvSpPr>
          <p:cNvPr id="18" name="标题 3">
            <a:extLst>
              <a:ext uri="{FF2B5EF4-FFF2-40B4-BE49-F238E27FC236}">
                <a16:creationId xmlns:a16="http://schemas.microsoft.com/office/drawing/2014/main" id="{5BFFB72B-BD4D-4DA3-A7A4-00FE0664B30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逻辑回归数值优化</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9" name="object 4">
            <a:extLst>
              <a:ext uri="{FF2B5EF4-FFF2-40B4-BE49-F238E27FC236}">
                <a16:creationId xmlns:a16="http://schemas.microsoft.com/office/drawing/2014/main" id="{8530A8BD-C8A7-4BB7-B72D-54164BAC7FB8}"/>
              </a:ext>
            </a:extLst>
          </p:cNvPr>
          <p:cNvGraphicFramePr>
            <a:graphicFrameLocks noGrp="1"/>
          </p:cNvGraphicFramePr>
          <p:nvPr/>
        </p:nvGraphicFramePr>
        <p:xfrm>
          <a:off x="5750755" y="2965062"/>
          <a:ext cx="3203895" cy="1804175"/>
        </p:xfrm>
        <a:graphic>
          <a:graphicData uri="http://schemas.openxmlformats.org/drawingml/2006/table">
            <a:tbl>
              <a:tblPr/>
              <a:tblGrid>
                <a:gridCol w="1067965">
                  <a:extLst>
                    <a:ext uri="{9D8B030D-6E8A-4147-A177-3AD203B41FA5}">
                      <a16:colId xmlns:a16="http://schemas.microsoft.com/office/drawing/2014/main" val="3784669893"/>
                    </a:ext>
                  </a:extLst>
                </a:gridCol>
                <a:gridCol w="1067965">
                  <a:extLst>
                    <a:ext uri="{9D8B030D-6E8A-4147-A177-3AD203B41FA5}">
                      <a16:colId xmlns:a16="http://schemas.microsoft.com/office/drawing/2014/main" val="4031121156"/>
                    </a:ext>
                  </a:extLst>
                </a:gridCol>
                <a:gridCol w="1067965">
                  <a:extLst>
                    <a:ext uri="{9D8B030D-6E8A-4147-A177-3AD203B41FA5}">
                      <a16:colId xmlns:a16="http://schemas.microsoft.com/office/drawing/2014/main" val="1812703042"/>
                    </a:ext>
                  </a:extLst>
                </a:gridCol>
              </a:tblGrid>
              <a:tr h="360835">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416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416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416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360835">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1.33</a:t>
                      </a:r>
                    </a:p>
                  </a:txBody>
                  <a:tcPr marL="0" marR="0" marT="19223"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10.7</a:t>
                      </a:r>
                    </a:p>
                  </a:txBody>
                  <a:tcPr marL="0" marR="0" marT="19223"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19223"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360835">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2</a:t>
                      </a:r>
                    </a:p>
                  </a:txBody>
                  <a:tcPr marL="0" marR="0" marT="3109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13.15</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360835">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0.67</a:t>
                      </a:r>
                    </a:p>
                  </a:txBody>
                  <a:tcPr marL="0" marR="0" marT="30531"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11.80</a:t>
                      </a:r>
                    </a:p>
                  </a:txBody>
                  <a:tcPr marL="0" marR="0" marT="30531"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0531"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360835">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109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11.59</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91221097"/>
                  </a:ext>
                </a:extLst>
              </a:tr>
            </a:tbl>
          </a:graphicData>
        </a:graphic>
      </p:graphicFrame>
    </p:spTree>
    <p:extLst>
      <p:ext uri="{BB962C8B-B14F-4D97-AF65-F5344CB8AC3E}">
        <p14:creationId xmlns:p14="http://schemas.microsoft.com/office/powerpoint/2010/main" val="1536249714"/>
      </p:ext>
    </p:extLst>
  </p:cSld>
  <p:clrMapOvr>
    <a:masterClrMapping/>
  </p:clrMapOvr>
  <p:transition spd="med">
    <p:split orient="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B2B7E210-BC3A-4EE6-9C94-2C44D1A45CD1}"/>
              </a:ext>
            </a:extLst>
          </p:cNvPr>
          <p:cNvSpPr txBox="1"/>
          <p:nvPr/>
        </p:nvSpPr>
        <p:spPr>
          <a:xfrm>
            <a:off x="1188065" y="1434008"/>
            <a:ext cx="436920" cy="307777"/>
          </a:xfrm>
          <a:prstGeom prst="rect">
            <a:avLst/>
          </a:prstGeom>
        </p:spPr>
        <p:txBody>
          <a:bodyPr wrap="square" lIns="0" tIns="0" rIns="0" bIns="0">
            <a:spAutoFit/>
          </a:bodyPr>
          <a:lstStyle/>
          <a:p>
            <a:pPr marL="12700" algn="ctr">
              <a:defRPr/>
            </a:pPr>
            <a:r>
              <a:rPr sz="2000" spc="-10" dirty="0">
                <a:latin typeface="Times New Roman" panose="02020603050405020304" pitchFamily="18" charset="0"/>
                <a:ea typeface="微软雅黑" panose="020B0503020204020204" pitchFamily="34" charset="-122"/>
                <a:cs typeface="Trebuchet MS"/>
                <a:sym typeface="Times New Roman" panose="02020603050405020304" pitchFamily="18" charset="0"/>
              </a:rPr>
              <a:t>w1</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4" name="object 4">
            <a:extLst>
              <a:ext uri="{FF2B5EF4-FFF2-40B4-BE49-F238E27FC236}">
                <a16:creationId xmlns:a16="http://schemas.microsoft.com/office/drawing/2014/main" id="{8F4435D2-F884-42FE-9F60-6EA070A1BF31}"/>
              </a:ext>
            </a:extLst>
          </p:cNvPr>
          <p:cNvSpPr txBox="1"/>
          <p:nvPr/>
        </p:nvSpPr>
        <p:spPr>
          <a:xfrm>
            <a:off x="6909865" y="5062760"/>
            <a:ext cx="544338" cy="307777"/>
          </a:xfrm>
          <a:prstGeom prst="rect">
            <a:avLst/>
          </a:prstGeom>
        </p:spPr>
        <p:txBody>
          <a:bodyPr wrap="square" lIns="0" tIns="0" rIns="0" bIns="0">
            <a:spAutoFit/>
          </a:bodyPr>
          <a:lstStyle/>
          <a:p>
            <a:pPr marL="12700">
              <a:defRPr/>
            </a:pPr>
            <a:r>
              <a:rPr sz="2000" spc="-10" dirty="0">
                <a:latin typeface="Times New Roman" panose="02020603050405020304" pitchFamily="18" charset="0"/>
                <a:ea typeface="微软雅黑" panose="020B0503020204020204" pitchFamily="34" charset="-122"/>
                <a:cs typeface="Trebuchet MS"/>
                <a:sym typeface="Times New Roman" panose="02020603050405020304" pitchFamily="18" charset="0"/>
              </a:rPr>
              <a:t>w2</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38917" name="object 5"/>
          <p:cNvSpPr>
            <a:spLocks/>
          </p:cNvSpPr>
          <p:nvPr/>
        </p:nvSpPr>
        <p:spPr bwMode="auto">
          <a:xfrm>
            <a:off x="1355725" y="1846263"/>
            <a:ext cx="103188" cy="3384550"/>
          </a:xfrm>
          <a:custGeom>
            <a:avLst/>
            <a:gdLst>
              <a:gd name="T0" fmla="*/ 51372 w 103505"/>
              <a:gd name="T1" fmla="*/ 25109 h 3384550"/>
              <a:gd name="T2" fmla="*/ 45062 w 103505"/>
              <a:gd name="T3" fmla="*/ 35995 h 3384550"/>
              <a:gd name="T4" fmla="*/ 45062 w 103505"/>
              <a:gd name="T5" fmla="*/ 3384423 h 3384550"/>
              <a:gd name="T6" fmla="*/ 57684 w 103505"/>
              <a:gd name="T7" fmla="*/ 3384423 h 3384550"/>
              <a:gd name="T8" fmla="*/ 57684 w 103505"/>
              <a:gd name="T9" fmla="*/ 35995 h 3384550"/>
              <a:gd name="T10" fmla="*/ 51372 w 103505"/>
              <a:gd name="T11" fmla="*/ 25109 h 3384550"/>
              <a:gd name="T12" fmla="*/ 51373 w 103505"/>
              <a:gd name="T13" fmla="*/ 0 h 3384550"/>
              <a:gd name="T14" fmla="*/ 0 w 103505"/>
              <a:gd name="T15" fmla="*/ 88646 h 3384550"/>
              <a:gd name="T16" fmla="*/ 1009 w 103505"/>
              <a:gd name="T17" fmla="*/ 92456 h 3384550"/>
              <a:gd name="T18" fmla="*/ 7068 w 103505"/>
              <a:gd name="T19" fmla="*/ 96012 h 3384550"/>
              <a:gd name="T20" fmla="*/ 10855 w 103505"/>
              <a:gd name="T21" fmla="*/ 94996 h 3384550"/>
              <a:gd name="T22" fmla="*/ 45062 w 103505"/>
              <a:gd name="T23" fmla="*/ 35995 h 3384550"/>
              <a:gd name="T24" fmla="*/ 45062 w 103505"/>
              <a:gd name="T25" fmla="*/ 12573 h 3384550"/>
              <a:gd name="T26" fmla="*/ 58659 w 103505"/>
              <a:gd name="T27" fmla="*/ 12573 h 3384550"/>
              <a:gd name="T28" fmla="*/ 51373 w 103505"/>
              <a:gd name="T29" fmla="*/ 0 h 3384550"/>
              <a:gd name="T30" fmla="*/ 58659 w 103505"/>
              <a:gd name="T31" fmla="*/ 12573 h 3384550"/>
              <a:gd name="T32" fmla="*/ 57684 w 103505"/>
              <a:gd name="T33" fmla="*/ 12573 h 3384550"/>
              <a:gd name="T34" fmla="*/ 57684 w 103505"/>
              <a:gd name="T35" fmla="*/ 35995 h 3384550"/>
              <a:gd name="T36" fmla="*/ 91891 w 103505"/>
              <a:gd name="T37" fmla="*/ 94996 h 3384550"/>
              <a:gd name="T38" fmla="*/ 95676 w 103505"/>
              <a:gd name="T39" fmla="*/ 96012 h 3384550"/>
              <a:gd name="T40" fmla="*/ 101736 w 103505"/>
              <a:gd name="T41" fmla="*/ 92456 h 3384550"/>
              <a:gd name="T42" fmla="*/ 102745 w 103505"/>
              <a:gd name="T43" fmla="*/ 88646 h 3384550"/>
              <a:gd name="T44" fmla="*/ 58659 w 103505"/>
              <a:gd name="T45" fmla="*/ 12573 h 3384550"/>
              <a:gd name="T46" fmla="*/ 57684 w 103505"/>
              <a:gd name="T47" fmla="*/ 12573 h 3384550"/>
              <a:gd name="T48" fmla="*/ 45062 w 103505"/>
              <a:gd name="T49" fmla="*/ 12573 h 3384550"/>
              <a:gd name="T50" fmla="*/ 45062 w 103505"/>
              <a:gd name="T51" fmla="*/ 35995 h 3384550"/>
              <a:gd name="T52" fmla="*/ 51373 w 103505"/>
              <a:gd name="T53" fmla="*/ 25109 h 3384550"/>
              <a:gd name="T54" fmla="*/ 45945 w 103505"/>
              <a:gd name="T55" fmla="*/ 15748 h 3384550"/>
              <a:gd name="T56" fmla="*/ 57684 w 103505"/>
              <a:gd name="T57" fmla="*/ 15748 h 3384550"/>
              <a:gd name="T58" fmla="*/ 57684 w 103505"/>
              <a:gd name="T59" fmla="*/ 12573 h 3384550"/>
              <a:gd name="T60" fmla="*/ 57684 w 103505"/>
              <a:gd name="T61" fmla="*/ 15748 h 3384550"/>
              <a:gd name="T62" fmla="*/ 56801 w 103505"/>
              <a:gd name="T63" fmla="*/ 15748 h 3384550"/>
              <a:gd name="T64" fmla="*/ 51372 w 103505"/>
              <a:gd name="T65" fmla="*/ 25109 h 3384550"/>
              <a:gd name="T66" fmla="*/ 57684 w 103505"/>
              <a:gd name="T67" fmla="*/ 35995 h 3384550"/>
              <a:gd name="T68" fmla="*/ 57684 w 103505"/>
              <a:gd name="T69" fmla="*/ 15748 h 3384550"/>
              <a:gd name="T70" fmla="*/ 56801 w 103505"/>
              <a:gd name="T71" fmla="*/ 15748 h 3384550"/>
              <a:gd name="T72" fmla="*/ 45945 w 103505"/>
              <a:gd name="T73" fmla="*/ 15748 h 3384550"/>
              <a:gd name="T74" fmla="*/ 51372 w 103505"/>
              <a:gd name="T75" fmla="*/ 25109 h 3384550"/>
              <a:gd name="T76" fmla="*/ 56801 w 103505"/>
              <a:gd name="T77" fmla="*/ 15748 h 3384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505" h="3384550">
                <a:moveTo>
                  <a:pt x="51688" y="25109"/>
                </a:moveTo>
                <a:lnTo>
                  <a:pt x="45339" y="35995"/>
                </a:lnTo>
                <a:lnTo>
                  <a:pt x="45339" y="3384423"/>
                </a:lnTo>
                <a:lnTo>
                  <a:pt x="58039" y="3384423"/>
                </a:lnTo>
                <a:lnTo>
                  <a:pt x="58039" y="35995"/>
                </a:lnTo>
                <a:lnTo>
                  <a:pt x="51688" y="25109"/>
                </a:lnTo>
                <a:close/>
              </a:path>
              <a:path w="103505" h="3384550">
                <a:moveTo>
                  <a:pt x="51689" y="0"/>
                </a:moveTo>
                <a:lnTo>
                  <a:pt x="0" y="88646"/>
                </a:lnTo>
                <a:lnTo>
                  <a:pt x="1015" y="92456"/>
                </a:lnTo>
                <a:lnTo>
                  <a:pt x="7112" y="96012"/>
                </a:lnTo>
                <a:lnTo>
                  <a:pt x="10921" y="94996"/>
                </a:lnTo>
                <a:lnTo>
                  <a:pt x="45339" y="35995"/>
                </a:lnTo>
                <a:lnTo>
                  <a:pt x="45339" y="12573"/>
                </a:lnTo>
                <a:lnTo>
                  <a:pt x="59020" y="12573"/>
                </a:lnTo>
                <a:lnTo>
                  <a:pt x="51689" y="0"/>
                </a:lnTo>
                <a:close/>
              </a:path>
              <a:path w="103505" h="3384550">
                <a:moveTo>
                  <a:pt x="59020" y="12573"/>
                </a:moveTo>
                <a:lnTo>
                  <a:pt x="58039" y="12573"/>
                </a:lnTo>
                <a:lnTo>
                  <a:pt x="58039" y="35995"/>
                </a:lnTo>
                <a:lnTo>
                  <a:pt x="92456" y="94996"/>
                </a:lnTo>
                <a:lnTo>
                  <a:pt x="96265" y="96012"/>
                </a:lnTo>
                <a:lnTo>
                  <a:pt x="102362" y="92456"/>
                </a:lnTo>
                <a:lnTo>
                  <a:pt x="103378" y="88646"/>
                </a:lnTo>
                <a:lnTo>
                  <a:pt x="59020" y="12573"/>
                </a:lnTo>
                <a:close/>
              </a:path>
              <a:path w="103505" h="3384550">
                <a:moveTo>
                  <a:pt x="58039" y="12573"/>
                </a:moveTo>
                <a:lnTo>
                  <a:pt x="45339" y="12573"/>
                </a:lnTo>
                <a:lnTo>
                  <a:pt x="45339" y="35995"/>
                </a:lnTo>
                <a:lnTo>
                  <a:pt x="51689" y="25109"/>
                </a:lnTo>
                <a:lnTo>
                  <a:pt x="46228" y="15748"/>
                </a:lnTo>
                <a:lnTo>
                  <a:pt x="58039" y="15748"/>
                </a:lnTo>
                <a:lnTo>
                  <a:pt x="58039" y="12573"/>
                </a:lnTo>
                <a:close/>
              </a:path>
              <a:path w="103505" h="3384550">
                <a:moveTo>
                  <a:pt x="58039" y="15748"/>
                </a:moveTo>
                <a:lnTo>
                  <a:pt x="57150" y="15748"/>
                </a:lnTo>
                <a:lnTo>
                  <a:pt x="51688" y="25109"/>
                </a:lnTo>
                <a:lnTo>
                  <a:pt x="58039" y="35995"/>
                </a:lnTo>
                <a:lnTo>
                  <a:pt x="58039" y="15748"/>
                </a:lnTo>
                <a:close/>
              </a:path>
              <a:path w="103505" h="3384550">
                <a:moveTo>
                  <a:pt x="57150" y="15748"/>
                </a:moveTo>
                <a:lnTo>
                  <a:pt x="46228" y="15748"/>
                </a:lnTo>
                <a:lnTo>
                  <a:pt x="51688" y="25109"/>
                </a:lnTo>
                <a:lnTo>
                  <a:pt x="57150" y="157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18" name="object 6"/>
          <p:cNvSpPr>
            <a:spLocks/>
          </p:cNvSpPr>
          <p:nvPr/>
        </p:nvSpPr>
        <p:spPr bwMode="auto">
          <a:xfrm>
            <a:off x="1406525" y="5180013"/>
            <a:ext cx="5436000" cy="103187"/>
          </a:xfrm>
          <a:custGeom>
            <a:avLst/>
            <a:gdLst>
              <a:gd name="T0" fmla="*/ 5736117 w 5760720"/>
              <a:gd name="T1" fmla="*/ 51373 h 103504"/>
              <a:gd name="T2" fmla="*/ 5666223 w 5760720"/>
              <a:gd name="T3" fmla="*/ 91891 h 103504"/>
              <a:gd name="T4" fmla="*/ 5665207 w 5760720"/>
              <a:gd name="T5" fmla="*/ 95677 h 103504"/>
              <a:gd name="T6" fmla="*/ 5668763 w 5760720"/>
              <a:gd name="T7" fmla="*/ 101735 h 103504"/>
              <a:gd name="T8" fmla="*/ 5672700 w 5760720"/>
              <a:gd name="T9" fmla="*/ 102745 h 103504"/>
              <a:gd name="T10" fmla="*/ 5750463 w 5760720"/>
              <a:gd name="T11" fmla="*/ 57684 h 103504"/>
              <a:gd name="T12" fmla="*/ 5749162 w 5760720"/>
              <a:gd name="T13" fmla="*/ 57684 h 103504"/>
              <a:gd name="T14" fmla="*/ 5749162 w 5760720"/>
              <a:gd name="T15" fmla="*/ 56801 h 103504"/>
              <a:gd name="T16" fmla="*/ 5745479 w 5760720"/>
              <a:gd name="T17" fmla="*/ 56801 h 103504"/>
              <a:gd name="T18" fmla="*/ 5736117 w 5760720"/>
              <a:gd name="T19" fmla="*/ 51373 h 103504"/>
              <a:gd name="T20" fmla="*/ 5725229 w 5760720"/>
              <a:gd name="T21" fmla="*/ 45062 h 103504"/>
              <a:gd name="T22" fmla="*/ 0 w 5760720"/>
              <a:gd name="T23" fmla="*/ 45062 h 103504"/>
              <a:gd name="T24" fmla="*/ 0 w 5760720"/>
              <a:gd name="T25" fmla="*/ 57684 h 103504"/>
              <a:gd name="T26" fmla="*/ 5725229 w 5760720"/>
              <a:gd name="T27" fmla="*/ 57684 h 103504"/>
              <a:gd name="T28" fmla="*/ 5736117 w 5760720"/>
              <a:gd name="T29" fmla="*/ 51373 h 103504"/>
              <a:gd name="T30" fmla="*/ 5725229 w 5760720"/>
              <a:gd name="T31" fmla="*/ 45062 h 103504"/>
              <a:gd name="T32" fmla="*/ 5750463 w 5760720"/>
              <a:gd name="T33" fmla="*/ 45062 h 103504"/>
              <a:gd name="T34" fmla="*/ 5749162 w 5760720"/>
              <a:gd name="T35" fmla="*/ 45062 h 103504"/>
              <a:gd name="T36" fmla="*/ 5749162 w 5760720"/>
              <a:gd name="T37" fmla="*/ 57684 h 103504"/>
              <a:gd name="T38" fmla="*/ 5750463 w 5760720"/>
              <a:gd name="T39" fmla="*/ 57684 h 103504"/>
              <a:gd name="T40" fmla="*/ 5761356 w 5760720"/>
              <a:gd name="T41" fmla="*/ 51373 h 103504"/>
              <a:gd name="T42" fmla="*/ 5750463 w 5760720"/>
              <a:gd name="T43" fmla="*/ 45062 h 103504"/>
              <a:gd name="T44" fmla="*/ 5745479 w 5760720"/>
              <a:gd name="T45" fmla="*/ 45945 h 103504"/>
              <a:gd name="T46" fmla="*/ 5736117 w 5760720"/>
              <a:gd name="T47" fmla="*/ 51373 h 103504"/>
              <a:gd name="T48" fmla="*/ 5745479 w 5760720"/>
              <a:gd name="T49" fmla="*/ 56801 h 103504"/>
              <a:gd name="T50" fmla="*/ 5745479 w 5760720"/>
              <a:gd name="T51" fmla="*/ 45945 h 103504"/>
              <a:gd name="T52" fmla="*/ 5749162 w 5760720"/>
              <a:gd name="T53" fmla="*/ 45945 h 103504"/>
              <a:gd name="T54" fmla="*/ 5745479 w 5760720"/>
              <a:gd name="T55" fmla="*/ 45945 h 103504"/>
              <a:gd name="T56" fmla="*/ 5745479 w 5760720"/>
              <a:gd name="T57" fmla="*/ 56801 h 103504"/>
              <a:gd name="T58" fmla="*/ 5749162 w 5760720"/>
              <a:gd name="T59" fmla="*/ 56801 h 103504"/>
              <a:gd name="T60" fmla="*/ 5749162 w 5760720"/>
              <a:gd name="T61" fmla="*/ 45945 h 103504"/>
              <a:gd name="T62" fmla="*/ 5672700 w 5760720"/>
              <a:gd name="T63" fmla="*/ 0 h 103504"/>
              <a:gd name="T64" fmla="*/ 5668763 w 5760720"/>
              <a:gd name="T65" fmla="*/ 1010 h 103504"/>
              <a:gd name="T66" fmla="*/ 5665207 w 5760720"/>
              <a:gd name="T67" fmla="*/ 7068 h 103504"/>
              <a:gd name="T68" fmla="*/ 5666223 w 5760720"/>
              <a:gd name="T69" fmla="*/ 10856 h 103504"/>
              <a:gd name="T70" fmla="*/ 5736117 w 5760720"/>
              <a:gd name="T71" fmla="*/ 51373 h 103504"/>
              <a:gd name="T72" fmla="*/ 5745479 w 5760720"/>
              <a:gd name="T73" fmla="*/ 45945 h 103504"/>
              <a:gd name="T74" fmla="*/ 5749162 w 5760720"/>
              <a:gd name="T75" fmla="*/ 45945 h 103504"/>
              <a:gd name="T76" fmla="*/ 5749162 w 5760720"/>
              <a:gd name="T77" fmla="*/ 45062 h 103504"/>
              <a:gd name="T78" fmla="*/ 5750463 w 5760720"/>
              <a:gd name="T79" fmla="*/ 45062 h 103504"/>
              <a:gd name="T80" fmla="*/ 5672700 w 5760720"/>
              <a:gd name="T81" fmla="*/ 0 h 1035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760720" h="103504">
                <a:moveTo>
                  <a:pt x="5735483" y="51689"/>
                </a:moveTo>
                <a:lnTo>
                  <a:pt x="5665597" y="92456"/>
                </a:lnTo>
                <a:lnTo>
                  <a:pt x="5664581" y="96266"/>
                </a:lnTo>
                <a:lnTo>
                  <a:pt x="5668137" y="102362"/>
                </a:lnTo>
                <a:lnTo>
                  <a:pt x="5672074" y="103378"/>
                </a:lnTo>
                <a:lnTo>
                  <a:pt x="5749829" y="58039"/>
                </a:lnTo>
                <a:lnTo>
                  <a:pt x="5748528" y="58039"/>
                </a:lnTo>
                <a:lnTo>
                  <a:pt x="5748528" y="57150"/>
                </a:lnTo>
                <a:lnTo>
                  <a:pt x="5744845" y="57150"/>
                </a:lnTo>
                <a:lnTo>
                  <a:pt x="5735483" y="51689"/>
                </a:lnTo>
                <a:close/>
              </a:path>
              <a:path w="5760720" h="103504">
                <a:moveTo>
                  <a:pt x="5724597" y="45339"/>
                </a:moveTo>
                <a:lnTo>
                  <a:pt x="0" y="45339"/>
                </a:lnTo>
                <a:lnTo>
                  <a:pt x="0" y="58039"/>
                </a:lnTo>
                <a:lnTo>
                  <a:pt x="5724597" y="58039"/>
                </a:lnTo>
                <a:lnTo>
                  <a:pt x="5735483" y="51689"/>
                </a:lnTo>
                <a:lnTo>
                  <a:pt x="5724597" y="45339"/>
                </a:lnTo>
                <a:close/>
              </a:path>
              <a:path w="5760720" h="103504">
                <a:moveTo>
                  <a:pt x="5749829" y="45339"/>
                </a:moveTo>
                <a:lnTo>
                  <a:pt x="5748528" y="45339"/>
                </a:lnTo>
                <a:lnTo>
                  <a:pt x="5748528" y="58039"/>
                </a:lnTo>
                <a:lnTo>
                  <a:pt x="5749829" y="58039"/>
                </a:lnTo>
                <a:lnTo>
                  <a:pt x="5760720" y="51689"/>
                </a:lnTo>
                <a:lnTo>
                  <a:pt x="5749829" y="45339"/>
                </a:lnTo>
                <a:close/>
              </a:path>
              <a:path w="5760720" h="103504">
                <a:moveTo>
                  <a:pt x="5744845" y="46228"/>
                </a:moveTo>
                <a:lnTo>
                  <a:pt x="5735483" y="51689"/>
                </a:lnTo>
                <a:lnTo>
                  <a:pt x="5744845" y="57150"/>
                </a:lnTo>
                <a:lnTo>
                  <a:pt x="5744845" y="46228"/>
                </a:lnTo>
                <a:close/>
              </a:path>
              <a:path w="5760720" h="103504">
                <a:moveTo>
                  <a:pt x="5748528" y="46228"/>
                </a:moveTo>
                <a:lnTo>
                  <a:pt x="5744845" y="46228"/>
                </a:lnTo>
                <a:lnTo>
                  <a:pt x="5744845" y="57150"/>
                </a:lnTo>
                <a:lnTo>
                  <a:pt x="5748528" y="57150"/>
                </a:lnTo>
                <a:lnTo>
                  <a:pt x="5748528" y="46228"/>
                </a:lnTo>
                <a:close/>
              </a:path>
              <a:path w="5760720" h="103504">
                <a:moveTo>
                  <a:pt x="5672074" y="0"/>
                </a:moveTo>
                <a:lnTo>
                  <a:pt x="5668137" y="1016"/>
                </a:lnTo>
                <a:lnTo>
                  <a:pt x="5664581" y="7112"/>
                </a:lnTo>
                <a:lnTo>
                  <a:pt x="5665597" y="10922"/>
                </a:lnTo>
                <a:lnTo>
                  <a:pt x="5735483" y="51689"/>
                </a:lnTo>
                <a:lnTo>
                  <a:pt x="5744845" y="46228"/>
                </a:lnTo>
                <a:lnTo>
                  <a:pt x="5748528" y="46228"/>
                </a:lnTo>
                <a:lnTo>
                  <a:pt x="5748528" y="45339"/>
                </a:lnTo>
                <a:lnTo>
                  <a:pt x="5749829" y="45339"/>
                </a:lnTo>
                <a:lnTo>
                  <a:pt x="56720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19" name="object 7"/>
          <p:cNvSpPr>
            <a:spLocks/>
          </p:cNvSpPr>
          <p:nvPr/>
        </p:nvSpPr>
        <p:spPr bwMode="auto">
          <a:xfrm>
            <a:off x="4787900" y="3867150"/>
            <a:ext cx="217488" cy="211138"/>
          </a:xfrm>
          <a:custGeom>
            <a:avLst/>
            <a:gdLst>
              <a:gd name="T0" fmla="*/ 109157 w 216535"/>
              <a:gd name="T1" fmla="*/ 0 h 210820"/>
              <a:gd name="T2" fmla="*/ 66644 w 216535"/>
              <a:gd name="T3" fmla="*/ 8292 h 210820"/>
              <a:gd name="T4" fmla="*/ 31949 w 216535"/>
              <a:gd name="T5" fmla="*/ 30906 h 210820"/>
              <a:gd name="T6" fmla="*/ 8570 w 216535"/>
              <a:gd name="T7" fmla="*/ 64434 h 210820"/>
              <a:gd name="T8" fmla="*/ 0 w 216535"/>
              <a:gd name="T9" fmla="*/ 105474 h 210820"/>
              <a:gd name="T10" fmla="*/ 8570 w 216535"/>
              <a:gd name="T11" fmla="*/ 146512 h 210820"/>
              <a:gd name="T12" fmla="*/ 31949 w 216535"/>
              <a:gd name="T13" fmla="*/ 180040 h 210820"/>
              <a:gd name="T14" fmla="*/ 66644 w 216535"/>
              <a:gd name="T15" fmla="*/ 202653 h 210820"/>
              <a:gd name="T16" fmla="*/ 109157 w 216535"/>
              <a:gd name="T17" fmla="*/ 210947 h 210820"/>
              <a:gd name="T18" fmla="*/ 151673 w 216535"/>
              <a:gd name="T19" fmla="*/ 202653 h 210820"/>
              <a:gd name="T20" fmla="*/ 186367 w 216535"/>
              <a:gd name="T21" fmla="*/ 180040 h 210820"/>
              <a:gd name="T22" fmla="*/ 209746 w 216535"/>
              <a:gd name="T23" fmla="*/ 146512 h 210820"/>
              <a:gd name="T24" fmla="*/ 218316 w 216535"/>
              <a:gd name="T25" fmla="*/ 105474 h 210820"/>
              <a:gd name="T26" fmla="*/ 209746 w 216535"/>
              <a:gd name="T27" fmla="*/ 64434 h 210820"/>
              <a:gd name="T28" fmla="*/ 186367 w 216535"/>
              <a:gd name="T29" fmla="*/ 30906 h 210820"/>
              <a:gd name="T30" fmla="*/ 151673 w 216535"/>
              <a:gd name="T31" fmla="*/ 8292 h 210820"/>
              <a:gd name="T32" fmla="*/ 109157 w 216535"/>
              <a:gd name="T33" fmla="*/ 0 h 2108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535" h="210820">
                <a:moveTo>
                  <a:pt x="108203" y="0"/>
                </a:moveTo>
                <a:lnTo>
                  <a:pt x="66061" y="8268"/>
                </a:lnTo>
                <a:lnTo>
                  <a:pt x="31670" y="30813"/>
                </a:lnTo>
                <a:lnTo>
                  <a:pt x="8495" y="64240"/>
                </a:lnTo>
                <a:lnTo>
                  <a:pt x="0" y="105156"/>
                </a:lnTo>
                <a:lnTo>
                  <a:pt x="8495" y="146071"/>
                </a:lnTo>
                <a:lnTo>
                  <a:pt x="31670" y="179498"/>
                </a:lnTo>
                <a:lnTo>
                  <a:pt x="66061" y="202043"/>
                </a:lnTo>
                <a:lnTo>
                  <a:pt x="108203" y="210312"/>
                </a:lnTo>
                <a:lnTo>
                  <a:pt x="150346" y="202043"/>
                </a:lnTo>
                <a:lnTo>
                  <a:pt x="184737" y="179498"/>
                </a:lnTo>
                <a:lnTo>
                  <a:pt x="207912" y="146071"/>
                </a:lnTo>
                <a:lnTo>
                  <a:pt x="216407" y="105156"/>
                </a:lnTo>
                <a:lnTo>
                  <a:pt x="207912" y="64240"/>
                </a:lnTo>
                <a:lnTo>
                  <a:pt x="184737" y="30813"/>
                </a:lnTo>
                <a:lnTo>
                  <a:pt x="150346" y="8268"/>
                </a:lnTo>
                <a:lnTo>
                  <a:pt x="10820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object 8">
            <a:extLst>
              <a:ext uri="{FF2B5EF4-FFF2-40B4-BE49-F238E27FC236}">
                <a16:creationId xmlns:a16="http://schemas.microsoft.com/office/drawing/2014/main" id="{D736B24D-4189-4ACB-808C-16098F871EDD}"/>
              </a:ext>
            </a:extLst>
          </p:cNvPr>
          <p:cNvSpPr txBox="1"/>
          <p:nvPr/>
        </p:nvSpPr>
        <p:spPr>
          <a:xfrm>
            <a:off x="4665925" y="4108867"/>
            <a:ext cx="461438" cy="307777"/>
          </a:xfrm>
          <a:prstGeom prst="rect">
            <a:avLst/>
          </a:prstGeom>
        </p:spPr>
        <p:txBody>
          <a:bodyPr wrap="square" lIns="0" tIns="0" rIns="0" bIns="0">
            <a:spAutoFit/>
          </a:bodyPr>
          <a:lstStyle/>
          <a:p>
            <a:pPr marL="12700">
              <a:defRPr/>
            </a:pPr>
            <a:r>
              <a:rPr sz="2000" spc="-15" dirty="0">
                <a:latin typeface="Times New Roman" panose="02020603050405020304" pitchFamily="18" charset="0"/>
                <a:ea typeface="微软雅黑" panose="020B0503020204020204" pitchFamily="34" charset="-122"/>
                <a:cs typeface="Trebuchet MS"/>
                <a:sym typeface="Times New Roman" panose="02020603050405020304" pitchFamily="18" charset="0"/>
              </a:rPr>
              <a:t>W*</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38921" name="object 9"/>
          <p:cNvSpPr>
            <a:spLocks/>
          </p:cNvSpPr>
          <p:nvPr/>
        </p:nvSpPr>
        <p:spPr bwMode="auto">
          <a:xfrm>
            <a:off x="2557463" y="2584450"/>
            <a:ext cx="212725" cy="211138"/>
          </a:xfrm>
          <a:custGeom>
            <a:avLst/>
            <a:gdLst>
              <a:gd name="T0" fmla="*/ 106045 w 213360"/>
              <a:gd name="T1" fmla="*/ 0 h 210819"/>
              <a:gd name="T2" fmla="*/ 64763 w 213360"/>
              <a:gd name="T3" fmla="*/ 8294 h 210819"/>
              <a:gd name="T4" fmla="*/ 31055 w 213360"/>
              <a:gd name="T5" fmla="*/ 30907 h 210819"/>
              <a:gd name="T6" fmla="*/ 8331 w 213360"/>
              <a:gd name="T7" fmla="*/ 64434 h 210819"/>
              <a:gd name="T8" fmla="*/ 0 w 213360"/>
              <a:gd name="T9" fmla="*/ 105474 h 210819"/>
              <a:gd name="T10" fmla="*/ 8332 w 213360"/>
              <a:gd name="T11" fmla="*/ 146513 h 210819"/>
              <a:gd name="T12" fmla="*/ 31056 w 213360"/>
              <a:gd name="T13" fmla="*/ 180042 h 210819"/>
              <a:gd name="T14" fmla="*/ 64763 w 213360"/>
              <a:gd name="T15" fmla="*/ 202655 h 210819"/>
              <a:gd name="T16" fmla="*/ 106045 w 213360"/>
              <a:gd name="T17" fmla="*/ 210949 h 210819"/>
              <a:gd name="T18" fmla="*/ 147327 w 213360"/>
              <a:gd name="T19" fmla="*/ 202655 h 210819"/>
              <a:gd name="T20" fmla="*/ 181035 w 213360"/>
              <a:gd name="T21" fmla="*/ 180042 h 210819"/>
              <a:gd name="T22" fmla="*/ 203759 w 213360"/>
              <a:gd name="T23" fmla="*/ 146513 h 210819"/>
              <a:gd name="T24" fmla="*/ 212091 w 213360"/>
              <a:gd name="T25" fmla="*/ 105474 h 210819"/>
              <a:gd name="T26" fmla="*/ 203759 w 213360"/>
              <a:gd name="T27" fmla="*/ 64434 h 210819"/>
              <a:gd name="T28" fmla="*/ 181035 w 213360"/>
              <a:gd name="T29" fmla="*/ 30907 h 210819"/>
              <a:gd name="T30" fmla="*/ 147327 w 213360"/>
              <a:gd name="T31" fmla="*/ 8294 h 210819"/>
              <a:gd name="T32" fmla="*/ 106045 w 213360"/>
              <a:gd name="T33" fmla="*/ 0 h 2108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3360" h="210819">
                <a:moveTo>
                  <a:pt x="106679" y="0"/>
                </a:moveTo>
                <a:lnTo>
                  <a:pt x="65150" y="8268"/>
                </a:lnTo>
                <a:lnTo>
                  <a:pt x="31241" y="30813"/>
                </a:lnTo>
                <a:lnTo>
                  <a:pt x="8381" y="64240"/>
                </a:lnTo>
                <a:lnTo>
                  <a:pt x="0" y="105156"/>
                </a:lnTo>
                <a:lnTo>
                  <a:pt x="8382" y="146071"/>
                </a:lnTo>
                <a:lnTo>
                  <a:pt x="31242" y="179498"/>
                </a:lnTo>
                <a:lnTo>
                  <a:pt x="65150" y="202043"/>
                </a:lnTo>
                <a:lnTo>
                  <a:pt x="106679" y="210312"/>
                </a:lnTo>
                <a:lnTo>
                  <a:pt x="148208" y="202043"/>
                </a:lnTo>
                <a:lnTo>
                  <a:pt x="182117" y="179498"/>
                </a:lnTo>
                <a:lnTo>
                  <a:pt x="204977" y="146071"/>
                </a:lnTo>
                <a:lnTo>
                  <a:pt x="213359" y="105156"/>
                </a:lnTo>
                <a:lnTo>
                  <a:pt x="204977" y="64240"/>
                </a:lnTo>
                <a:lnTo>
                  <a:pt x="182117" y="30813"/>
                </a:lnTo>
                <a:lnTo>
                  <a:pt x="148208" y="8268"/>
                </a:lnTo>
                <a:lnTo>
                  <a:pt x="106679"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object 10">
            <a:extLst>
              <a:ext uri="{FF2B5EF4-FFF2-40B4-BE49-F238E27FC236}">
                <a16:creationId xmlns:a16="http://schemas.microsoft.com/office/drawing/2014/main" id="{788768C8-9593-49C1-8DF9-382DCA08CF46}"/>
              </a:ext>
            </a:extLst>
          </p:cNvPr>
          <p:cNvSpPr txBox="1"/>
          <p:nvPr/>
        </p:nvSpPr>
        <p:spPr>
          <a:xfrm>
            <a:off x="2141812" y="2502178"/>
            <a:ext cx="352772" cy="307777"/>
          </a:xfrm>
          <a:prstGeom prst="rect">
            <a:avLst/>
          </a:prstGeom>
        </p:spPr>
        <p:txBody>
          <a:bodyPr wrap="square" lIns="0" tIns="0" rIns="0" bIns="0">
            <a:spAutoFit/>
          </a:bodyPr>
          <a:lstStyle/>
          <a:p>
            <a:pPr marL="12700">
              <a:defRPr/>
            </a:pPr>
            <a:r>
              <a:rPr sz="2000" spc="-15" dirty="0">
                <a:latin typeface="Times New Roman" panose="02020603050405020304" pitchFamily="18" charset="0"/>
                <a:ea typeface="微软雅黑" panose="020B0503020204020204" pitchFamily="34" charset="-122"/>
                <a:cs typeface="Trebuchet MS"/>
                <a:sym typeface="Times New Roman" panose="02020603050405020304" pitchFamily="18" charset="0"/>
              </a:rPr>
              <a:t>Wt</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38923" name="object 11"/>
          <p:cNvSpPr>
            <a:spLocks/>
          </p:cNvSpPr>
          <p:nvPr/>
        </p:nvSpPr>
        <p:spPr bwMode="auto">
          <a:xfrm>
            <a:off x="2770188" y="1189038"/>
            <a:ext cx="3243262" cy="1509712"/>
          </a:xfrm>
          <a:custGeom>
            <a:avLst/>
            <a:gdLst>
              <a:gd name="T0" fmla="*/ 3206946 w 3243579"/>
              <a:gd name="T1" fmla="*/ 19214 h 1508760"/>
              <a:gd name="T2" fmla="*/ 0 w 3243579"/>
              <a:gd name="T3" fmla="*/ 1498966 h 1508760"/>
              <a:gd name="T4" fmla="*/ 5332 w 3243579"/>
              <a:gd name="T5" fmla="*/ 1510537 h 1508760"/>
              <a:gd name="T6" fmla="*/ 3212383 w 3243579"/>
              <a:gd name="T7" fmla="*/ 30737 h 1508760"/>
              <a:gd name="T8" fmla="*/ 3219591 w 3243579"/>
              <a:gd name="T9" fmla="*/ 20443 h 1508760"/>
              <a:gd name="T10" fmla="*/ 3206946 w 3243579"/>
              <a:gd name="T11" fmla="*/ 19214 h 1508760"/>
              <a:gd name="T12" fmla="*/ 3235861 w 3243579"/>
              <a:gd name="T13" fmla="*/ 9282 h 1508760"/>
              <a:gd name="T14" fmla="*/ 3228470 w 3243579"/>
              <a:gd name="T15" fmla="*/ 9282 h 1508760"/>
              <a:gd name="T16" fmla="*/ 3233804 w 3243579"/>
              <a:gd name="T17" fmla="*/ 20853 h 1508760"/>
              <a:gd name="T18" fmla="*/ 3212383 w 3243579"/>
              <a:gd name="T19" fmla="*/ 30737 h 1508760"/>
              <a:gd name="T20" fmla="*/ 3175142 w 3243579"/>
              <a:gd name="T21" fmla="*/ 83925 h 1508760"/>
              <a:gd name="T22" fmla="*/ 3173110 w 3243579"/>
              <a:gd name="T23" fmla="*/ 86723 h 1508760"/>
              <a:gd name="T24" fmla="*/ 3173871 w 3243579"/>
              <a:gd name="T25" fmla="*/ 90664 h 1508760"/>
              <a:gd name="T26" fmla="*/ 3176791 w 3243579"/>
              <a:gd name="T27" fmla="*/ 92698 h 1508760"/>
              <a:gd name="T28" fmla="*/ 3179585 w 3243579"/>
              <a:gd name="T29" fmla="*/ 94734 h 1508760"/>
              <a:gd name="T30" fmla="*/ 3183522 w 3243579"/>
              <a:gd name="T31" fmla="*/ 94097 h 1508760"/>
              <a:gd name="T32" fmla="*/ 3242438 w 3243579"/>
              <a:gd name="T33" fmla="*/ 9917 h 1508760"/>
              <a:gd name="T34" fmla="*/ 3235861 w 3243579"/>
              <a:gd name="T35" fmla="*/ 9282 h 1508760"/>
              <a:gd name="T36" fmla="*/ 3219591 w 3243579"/>
              <a:gd name="T37" fmla="*/ 20443 h 1508760"/>
              <a:gd name="T38" fmla="*/ 3212383 w 3243579"/>
              <a:gd name="T39" fmla="*/ 30737 h 1508760"/>
              <a:gd name="T40" fmla="*/ 3232425 w 3243579"/>
              <a:gd name="T41" fmla="*/ 21490 h 1508760"/>
              <a:gd name="T42" fmla="*/ 3230375 w 3243579"/>
              <a:gd name="T43" fmla="*/ 21490 h 1508760"/>
              <a:gd name="T44" fmla="*/ 3219591 w 3243579"/>
              <a:gd name="T45" fmla="*/ 20443 h 1508760"/>
              <a:gd name="T46" fmla="*/ 3225805 w 3243579"/>
              <a:gd name="T47" fmla="*/ 11570 h 1508760"/>
              <a:gd name="T48" fmla="*/ 3219591 w 3243579"/>
              <a:gd name="T49" fmla="*/ 20443 h 1508760"/>
              <a:gd name="T50" fmla="*/ 3230375 w 3243579"/>
              <a:gd name="T51" fmla="*/ 21490 h 1508760"/>
              <a:gd name="T52" fmla="*/ 3225805 w 3243579"/>
              <a:gd name="T53" fmla="*/ 11570 h 1508760"/>
              <a:gd name="T54" fmla="*/ 3229525 w 3243579"/>
              <a:gd name="T55" fmla="*/ 11570 h 1508760"/>
              <a:gd name="T56" fmla="*/ 3225805 w 3243579"/>
              <a:gd name="T57" fmla="*/ 11570 h 1508760"/>
              <a:gd name="T58" fmla="*/ 3230375 w 3243579"/>
              <a:gd name="T59" fmla="*/ 21490 h 1508760"/>
              <a:gd name="T60" fmla="*/ 3232425 w 3243579"/>
              <a:gd name="T61" fmla="*/ 21490 h 1508760"/>
              <a:gd name="T62" fmla="*/ 3233804 w 3243579"/>
              <a:gd name="T63" fmla="*/ 20853 h 1508760"/>
              <a:gd name="T64" fmla="*/ 3229525 w 3243579"/>
              <a:gd name="T65" fmla="*/ 11570 h 1508760"/>
              <a:gd name="T66" fmla="*/ 3228470 w 3243579"/>
              <a:gd name="T67" fmla="*/ 9282 h 1508760"/>
              <a:gd name="T68" fmla="*/ 3206946 w 3243579"/>
              <a:gd name="T69" fmla="*/ 19214 h 1508760"/>
              <a:gd name="T70" fmla="*/ 3219591 w 3243579"/>
              <a:gd name="T71" fmla="*/ 20443 h 1508760"/>
              <a:gd name="T72" fmla="*/ 3225805 w 3243579"/>
              <a:gd name="T73" fmla="*/ 11570 h 1508760"/>
              <a:gd name="T74" fmla="*/ 3229525 w 3243579"/>
              <a:gd name="T75" fmla="*/ 11570 h 1508760"/>
              <a:gd name="T76" fmla="*/ 3228470 w 3243579"/>
              <a:gd name="T77" fmla="*/ 9282 h 1508760"/>
              <a:gd name="T78" fmla="*/ 3140350 w 3243579"/>
              <a:gd name="T79" fmla="*/ 0 h 1508760"/>
              <a:gd name="T80" fmla="*/ 3137175 w 3243579"/>
              <a:gd name="T81" fmla="*/ 2543 h 1508760"/>
              <a:gd name="T82" fmla="*/ 3136921 w 3243579"/>
              <a:gd name="T83" fmla="*/ 6103 h 1508760"/>
              <a:gd name="T84" fmla="*/ 3136540 w 3243579"/>
              <a:gd name="T85" fmla="*/ 9537 h 1508760"/>
              <a:gd name="T86" fmla="*/ 3139080 w 3243579"/>
              <a:gd name="T87" fmla="*/ 12716 h 1508760"/>
              <a:gd name="T88" fmla="*/ 3142636 w 3243579"/>
              <a:gd name="T89" fmla="*/ 12969 h 1508760"/>
              <a:gd name="T90" fmla="*/ 3206946 w 3243579"/>
              <a:gd name="T91" fmla="*/ 19214 h 1508760"/>
              <a:gd name="T92" fmla="*/ 3228470 w 3243579"/>
              <a:gd name="T93" fmla="*/ 9282 h 1508760"/>
              <a:gd name="T94" fmla="*/ 3235861 w 3243579"/>
              <a:gd name="T95" fmla="*/ 9282 h 1508760"/>
              <a:gd name="T96" fmla="*/ 3143779 w 3243579"/>
              <a:gd name="T97" fmla="*/ 380 h 1508760"/>
              <a:gd name="T98" fmla="*/ 3140350 w 3243579"/>
              <a:gd name="T99" fmla="*/ 0 h 150876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243579" h="1508760">
                <a:moveTo>
                  <a:pt x="3207572" y="19190"/>
                </a:moveTo>
                <a:lnTo>
                  <a:pt x="0" y="1497076"/>
                </a:lnTo>
                <a:lnTo>
                  <a:pt x="5334" y="1508632"/>
                </a:lnTo>
                <a:lnTo>
                  <a:pt x="3213011" y="30699"/>
                </a:lnTo>
                <a:lnTo>
                  <a:pt x="3220221" y="20417"/>
                </a:lnTo>
                <a:lnTo>
                  <a:pt x="3207572" y="19190"/>
                </a:lnTo>
                <a:close/>
              </a:path>
              <a:path w="3243579" h="1508760">
                <a:moveTo>
                  <a:pt x="3236493" y="9270"/>
                </a:moveTo>
                <a:lnTo>
                  <a:pt x="3229102" y="9270"/>
                </a:lnTo>
                <a:lnTo>
                  <a:pt x="3234436" y="20827"/>
                </a:lnTo>
                <a:lnTo>
                  <a:pt x="3213011" y="30699"/>
                </a:lnTo>
                <a:lnTo>
                  <a:pt x="3175762" y="83819"/>
                </a:lnTo>
                <a:lnTo>
                  <a:pt x="3173730" y="86613"/>
                </a:lnTo>
                <a:lnTo>
                  <a:pt x="3174491" y="90550"/>
                </a:lnTo>
                <a:lnTo>
                  <a:pt x="3177413" y="92582"/>
                </a:lnTo>
                <a:lnTo>
                  <a:pt x="3180207" y="94614"/>
                </a:lnTo>
                <a:lnTo>
                  <a:pt x="3184144" y="93979"/>
                </a:lnTo>
                <a:lnTo>
                  <a:pt x="3243072" y="9905"/>
                </a:lnTo>
                <a:lnTo>
                  <a:pt x="3236493" y="9270"/>
                </a:lnTo>
                <a:close/>
              </a:path>
              <a:path w="3243579" h="1508760">
                <a:moveTo>
                  <a:pt x="3220221" y="20417"/>
                </a:moveTo>
                <a:lnTo>
                  <a:pt x="3213011" y="30699"/>
                </a:lnTo>
                <a:lnTo>
                  <a:pt x="3233057" y="21462"/>
                </a:lnTo>
                <a:lnTo>
                  <a:pt x="3231007" y="21462"/>
                </a:lnTo>
                <a:lnTo>
                  <a:pt x="3220221" y="20417"/>
                </a:lnTo>
                <a:close/>
              </a:path>
              <a:path w="3243579" h="1508760">
                <a:moveTo>
                  <a:pt x="3226435" y="11556"/>
                </a:moveTo>
                <a:lnTo>
                  <a:pt x="3220221" y="20417"/>
                </a:lnTo>
                <a:lnTo>
                  <a:pt x="3231007" y="21462"/>
                </a:lnTo>
                <a:lnTo>
                  <a:pt x="3226435" y="11556"/>
                </a:lnTo>
                <a:close/>
              </a:path>
              <a:path w="3243579" h="1508760">
                <a:moveTo>
                  <a:pt x="3230157" y="11556"/>
                </a:moveTo>
                <a:lnTo>
                  <a:pt x="3226435" y="11556"/>
                </a:lnTo>
                <a:lnTo>
                  <a:pt x="3231007" y="21462"/>
                </a:lnTo>
                <a:lnTo>
                  <a:pt x="3233057" y="21462"/>
                </a:lnTo>
                <a:lnTo>
                  <a:pt x="3234436" y="20827"/>
                </a:lnTo>
                <a:lnTo>
                  <a:pt x="3230157" y="11556"/>
                </a:lnTo>
                <a:close/>
              </a:path>
              <a:path w="3243579" h="1508760">
                <a:moveTo>
                  <a:pt x="3229102" y="9270"/>
                </a:moveTo>
                <a:lnTo>
                  <a:pt x="3207572" y="19190"/>
                </a:lnTo>
                <a:lnTo>
                  <a:pt x="3220221" y="20417"/>
                </a:lnTo>
                <a:lnTo>
                  <a:pt x="3226435" y="11556"/>
                </a:lnTo>
                <a:lnTo>
                  <a:pt x="3230157" y="11556"/>
                </a:lnTo>
                <a:lnTo>
                  <a:pt x="3229102" y="9270"/>
                </a:lnTo>
                <a:close/>
              </a:path>
              <a:path w="3243579" h="1508760">
                <a:moveTo>
                  <a:pt x="3140964" y="0"/>
                </a:moveTo>
                <a:lnTo>
                  <a:pt x="3137789" y="2539"/>
                </a:lnTo>
                <a:lnTo>
                  <a:pt x="3137535" y="6095"/>
                </a:lnTo>
                <a:lnTo>
                  <a:pt x="3137154" y="9525"/>
                </a:lnTo>
                <a:lnTo>
                  <a:pt x="3139694" y="12700"/>
                </a:lnTo>
                <a:lnTo>
                  <a:pt x="3143250" y="12953"/>
                </a:lnTo>
                <a:lnTo>
                  <a:pt x="3207572" y="19190"/>
                </a:lnTo>
                <a:lnTo>
                  <a:pt x="3229102" y="9270"/>
                </a:lnTo>
                <a:lnTo>
                  <a:pt x="3236493" y="9270"/>
                </a:lnTo>
                <a:lnTo>
                  <a:pt x="3144393" y="380"/>
                </a:lnTo>
                <a:lnTo>
                  <a:pt x="31409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24" name="object 12"/>
          <p:cNvSpPr>
            <a:spLocks/>
          </p:cNvSpPr>
          <p:nvPr/>
        </p:nvSpPr>
        <p:spPr bwMode="auto">
          <a:xfrm>
            <a:off x="4956175" y="1196975"/>
            <a:ext cx="1062038" cy="2705100"/>
          </a:xfrm>
          <a:custGeom>
            <a:avLst/>
            <a:gdLst>
              <a:gd name="T0" fmla="*/ 9265 w 1062354"/>
              <a:gd name="T1" fmla="*/ 2599767 h 2704465"/>
              <a:gd name="T2" fmla="*/ 5711 w 1062354"/>
              <a:gd name="T3" fmla="*/ 2600275 h 2704465"/>
              <a:gd name="T4" fmla="*/ 2284 w 1062354"/>
              <a:gd name="T5" fmla="*/ 2600911 h 2704465"/>
              <a:gd name="T6" fmla="*/ 0 w 1062354"/>
              <a:gd name="T7" fmla="*/ 2604087 h 2704465"/>
              <a:gd name="T8" fmla="*/ 508 w 1062354"/>
              <a:gd name="T9" fmla="*/ 2607645 h 2704465"/>
              <a:gd name="T10" fmla="*/ 16373 w 1062354"/>
              <a:gd name="T11" fmla="*/ 2705481 h 2704465"/>
              <a:gd name="T12" fmla="*/ 28253 w 1062354"/>
              <a:gd name="T13" fmla="*/ 2695952 h 2704465"/>
              <a:gd name="T14" fmla="*/ 26781 w 1062354"/>
              <a:gd name="T15" fmla="*/ 2695952 h 2704465"/>
              <a:gd name="T16" fmla="*/ 14978 w 1062354"/>
              <a:gd name="T17" fmla="*/ 2691378 h 2704465"/>
              <a:gd name="T18" fmla="*/ 23406 w 1062354"/>
              <a:gd name="T19" fmla="*/ 2669448 h 2704465"/>
              <a:gd name="T20" fmla="*/ 13073 w 1062354"/>
              <a:gd name="T21" fmla="*/ 2605613 h 2704465"/>
              <a:gd name="T22" fmla="*/ 12438 w 1062354"/>
              <a:gd name="T23" fmla="*/ 2602055 h 2704465"/>
              <a:gd name="T24" fmla="*/ 9265 w 1062354"/>
              <a:gd name="T25" fmla="*/ 2599767 h 2704465"/>
              <a:gd name="T26" fmla="*/ 23406 w 1062354"/>
              <a:gd name="T27" fmla="*/ 2669448 h 2704465"/>
              <a:gd name="T28" fmla="*/ 14978 w 1062354"/>
              <a:gd name="T29" fmla="*/ 2691378 h 2704465"/>
              <a:gd name="T30" fmla="*/ 26781 w 1062354"/>
              <a:gd name="T31" fmla="*/ 2695952 h 2704465"/>
              <a:gd name="T32" fmla="*/ 28051 w 1062354"/>
              <a:gd name="T33" fmla="*/ 2692648 h 2704465"/>
              <a:gd name="T34" fmla="*/ 27162 w 1062354"/>
              <a:gd name="T35" fmla="*/ 2692648 h 2704465"/>
              <a:gd name="T36" fmla="*/ 16881 w 1062354"/>
              <a:gd name="T37" fmla="*/ 2688709 h 2704465"/>
              <a:gd name="T38" fmla="*/ 25415 w 1062354"/>
              <a:gd name="T39" fmla="*/ 2681867 h 2704465"/>
              <a:gd name="T40" fmla="*/ 23406 w 1062354"/>
              <a:gd name="T41" fmla="*/ 2669448 h 2704465"/>
              <a:gd name="T42" fmla="*/ 88467 w 1062354"/>
              <a:gd name="T43" fmla="*/ 2631406 h 2704465"/>
              <a:gd name="T44" fmla="*/ 85675 w 1062354"/>
              <a:gd name="T45" fmla="*/ 2633565 h 2704465"/>
              <a:gd name="T46" fmla="*/ 35216 w 1062354"/>
              <a:gd name="T47" fmla="*/ 2674013 h 2704465"/>
              <a:gd name="T48" fmla="*/ 26781 w 1062354"/>
              <a:gd name="T49" fmla="*/ 2695952 h 2704465"/>
              <a:gd name="T50" fmla="*/ 28253 w 1062354"/>
              <a:gd name="T51" fmla="*/ 2695952 h 2704465"/>
              <a:gd name="T52" fmla="*/ 93669 w 1062354"/>
              <a:gd name="T53" fmla="*/ 2643476 h 2704465"/>
              <a:gd name="T54" fmla="*/ 96462 w 1062354"/>
              <a:gd name="T55" fmla="*/ 2641316 h 2704465"/>
              <a:gd name="T56" fmla="*/ 96842 w 1062354"/>
              <a:gd name="T57" fmla="*/ 2637250 h 2704465"/>
              <a:gd name="T58" fmla="*/ 92401 w 1062354"/>
              <a:gd name="T59" fmla="*/ 2631787 h 2704465"/>
              <a:gd name="T60" fmla="*/ 88467 w 1062354"/>
              <a:gd name="T61" fmla="*/ 2631406 h 2704465"/>
              <a:gd name="T62" fmla="*/ 25415 w 1062354"/>
              <a:gd name="T63" fmla="*/ 2681867 h 2704465"/>
              <a:gd name="T64" fmla="*/ 16881 w 1062354"/>
              <a:gd name="T65" fmla="*/ 2688709 h 2704465"/>
              <a:gd name="T66" fmla="*/ 27162 w 1062354"/>
              <a:gd name="T67" fmla="*/ 2692648 h 2704465"/>
              <a:gd name="T68" fmla="*/ 25415 w 1062354"/>
              <a:gd name="T69" fmla="*/ 2681867 h 2704465"/>
              <a:gd name="T70" fmla="*/ 35216 w 1062354"/>
              <a:gd name="T71" fmla="*/ 2674013 h 2704465"/>
              <a:gd name="T72" fmla="*/ 25415 w 1062354"/>
              <a:gd name="T73" fmla="*/ 2681867 h 2704465"/>
              <a:gd name="T74" fmla="*/ 27162 w 1062354"/>
              <a:gd name="T75" fmla="*/ 2692648 h 2704465"/>
              <a:gd name="T76" fmla="*/ 28051 w 1062354"/>
              <a:gd name="T77" fmla="*/ 2692648 h 2704465"/>
              <a:gd name="T78" fmla="*/ 35216 w 1062354"/>
              <a:gd name="T79" fmla="*/ 2674013 h 2704465"/>
              <a:gd name="T80" fmla="*/ 1049539 w 1062354"/>
              <a:gd name="T81" fmla="*/ 0 h 2704465"/>
              <a:gd name="T82" fmla="*/ 23406 w 1062354"/>
              <a:gd name="T83" fmla="*/ 2669448 h 2704465"/>
              <a:gd name="T84" fmla="*/ 25415 w 1062354"/>
              <a:gd name="T85" fmla="*/ 2681867 h 2704465"/>
              <a:gd name="T86" fmla="*/ 35216 w 1062354"/>
              <a:gd name="T87" fmla="*/ 2674013 h 2704465"/>
              <a:gd name="T88" fmla="*/ 1061469 w 1062354"/>
              <a:gd name="T89" fmla="*/ 4574 h 2704465"/>
              <a:gd name="T90" fmla="*/ 1049539 w 1062354"/>
              <a:gd name="T91" fmla="*/ 0 h 27044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2354" h="2704465">
                <a:moveTo>
                  <a:pt x="9271" y="2598547"/>
                </a:moveTo>
                <a:lnTo>
                  <a:pt x="5715" y="2599055"/>
                </a:lnTo>
                <a:lnTo>
                  <a:pt x="2286" y="2599690"/>
                </a:lnTo>
                <a:lnTo>
                  <a:pt x="0" y="2602865"/>
                </a:lnTo>
                <a:lnTo>
                  <a:pt x="508" y="2606421"/>
                </a:lnTo>
                <a:lnTo>
                  <a:pt x="16383" y="2704211"/>
                </a:lnTo>
                <a:lnTo>
                  <a:pt x="28269" y="2694686"/>
                </a:lnTo>
                <a:lnTo>
                  <a:pt x="26797" y="2694686"/>
                </a:lnTo>
                <a:lnTo>
                  <a:pt x="14986" y="2690114"/>
                </a:lnTo>
                <a:lnTo>
                  <a:pt x="23420" y="2668195"/>
                </a:lnTo>
                <a:lnTo>
                  <a:pt x="13081" y="2604389"/>
                </a:lnTo>
                <a:lnTo>
                  <a:pt x="12446" y="2600833"/>
                </a:lnTo>
                <a:lnTo>
                  <a:pt x="9271" y="2598547"/>
                </a:lnTo>
                <a:close/>
              </a:path>
              <a:path w="1062354" h="2704465">
                <a:moveTo>
                  <a:pt x="23420" y="2668195"/>
                </a:moveTo>
                <a:lnTo>
                  <a:pt x="14986" y="2690114"/>
                </a:lnTo>
                <a:lnTo>
                  <a:pt x="26797" y="2694686"/>
                </a:lnTo>
                <a:lnTo>
                  <a:pt x="28067" y="2691384"/>
                </a:lnTo>
                <a:lnTo>
                  <a:pt x="27178" y="2691384"/>
                </a:lnTo>
                <a:lnTo>
                  <a:pt x="16891" y="2687447"/>
                </a:lnTo>
                <a:lnTo>
                  <a:pt x="25431" y="2680608"/>
                </a:lnTo>
                <a:lnTo>
                  <a:pt x="23420" y="2668195"/>
                </a:lnTo>
                <a:close/>
              </a:path>
              <a:path w="1062354" h="2704465">
                <a:moveTo>
                  <a:pt x="88519" y="2630170"/>
                </a:moveTo>
                <a:lnTo>
                  <a:pt x="85725" y="2632329"/>
                </a:lnTo>
                <a:lnTo>
                  <a:pt x="35236" y="2672757"/>
                </a:lnTo>
                <a:lnTo>
                  <a:pt x="26797" y="2694686"/>
                </a:lnTo>
                <a:lnTo>
                  <a:pt x="28269" y="2694686"/>
                </a:lnTo>
                <a:lnTo>
                  <a:pt x="93725" y="2642235"/>
                </a:lnTo>
                <a:lnTo>
                  <a:pt x="96520" y="2640076"/>
                </a:lnTo>
                <a:lnTo>
                  <a:pt x="96900" y="2636012"/>
                </a:lnTo>
                <a:lnTo>
                  <a:pt x="92456" y="2630551"/>
                </a:lnTo>
                <a:lnTo>
                  <a:pt x="88519" y="2630170"/>
                </a:lnTo>
                <a:close/>
              </a:path>
              <a:path w="1062354" h="2704465">
                <a:moveTo>
                  <a:pt x="25431" y="2680608"/>
                </a:moveTo>
                <a:lnTo>
                  <a:pt x="16891" y="2687447"/>
                </a:lnTo>
                <a:lnTo>
                  <a:pt x="27178" y="2691384"/>
                </a:lnTo>
                <a:lnTo>
                  <a:pt x="25431" y="2680608"/>
                </a:lnTo>
                <a:close/>
              </a:path>
              <a:path w="1062354" h="2704465">
                <a:moveTo>
                  <a:pt x="35236" y="2672757"/>
                </a:moveTo>
                <a:lnTo>
                  <a:pt x="25431" y="2680608"/>
                </a:lnTo>
                <a:lnTo>
                  <a:pt x="27178" y="2691384"/>
                </a:lnTo>
                <a:lnTo>
                  <a:pt x="28067" y="2691384"/>
                </a:lnTo>
                <a:lnTo>
                  <a:pt x="35236" y="2672757"/>
                </a:lnTo>
                <a:close/>
              </a:path>
              <a:path w="1062354" h="2704465">
                <a:moveTo>
                  <a:pt x="1050163" y="0"/>
                </a:moveTo>
                <a:lnTo>
                  <a:pt x="23420" y="2668195"/>
                </a:lnTo>
                <a:lnTo>
                  <a:pt x="25431" y="2680608"/>
                </a:lnTo>
                <a:lnTo>
                  <a:pt x="35236" y="2672757"/>
                </a:lnTo>
                <a:lnTo>
                  <a:pt x="1062101" y="4572"/>
                </a:lnTo>
                <a:lnTo>
                  <a:pt x="10501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925" name="object 13"/>
          <p:cNvSpPr>
            <a:spLocks/>
          </p:cNvSpPr>
          <p:nvPr/>
        </p:nvSpPr>
        <p:spPr bwMode="auto">
          <a:xfrm>
            <a:off x="2738438" y="2760663"/>
            <a:ext cx="2082800" cy="1143000"/>
          </a:xfrm>
          <a:custGeom>
            <a:avLst/>
            <a:gdLst>
              <a:gd name="T0" fmla="*/ 2047817 w 2082800"/>
              <a:gd name="T1" fmla="*/ 1127565 h 1143635"/>
              <a:gd name="T2" fmla="*/ 1979676 w 2082800"/>
              <a:gd name="T3" fmla="*/ 1129552 h 1143635"/>
              <a:gd name="T4" fmla="*/ 1976882 w 2082800"/>
              <a:gd name="T5" fmla="*/ 1132470 h 1143635"/>
              <a:gd name="T6" fmla="*/ 1977136 w 2082800"/>
              <a:gd name="T7" fmla="*/ 1139448 h 1143635"/>
              <a:gd name="T8" fmla="*/ 1980057 w 2082800"/>
              <a:gd name="T9" fmla="*/ 1142238 h 1143635"/>
              <a:gd name="T10" fmla="*/ 2082546 w 2082800"/>
              <a:gd name="T11" fmla="*/ 1139320 h 1143635"/>
              <a:gd name="T12" fmla="*/ 2082239 w 2082800"/>
              <a:gd name="T13" fmla="*/ 1138812 h 1143635"/>
              <a:gd name="T14" fmla="*/ 2068449 w 2082800"/>
              <a:gd name="T15" fmla="*/ 1138812 h 1143635"/>
              <a:gd name="T16" fmla="*/ 2047817 w 2082800"/>
              <a:gd name="T17" fmla="*/ 1127565 h 1143635"/>
              <a:gd name="T18" fmla="*/ 2060393 w 2082800"/>
              <a:gd name="T19" fmla="*/ 1127203 h 1143635"/>
              <a:gd name="T20" fmla="*/ 2047817 w 2082800"/>
              <a:gd name="T21" fmla="*/ 1127565 h 1143635"/>
              <a:gd name="T22" fmla="*/ 2068449 w 2082800"/>
              <a:gd name="T23" fmla="*/ 1138812 h 1143635"/>
              <a:gd name="T24" fmla="*/ 2069710 w 2082800"/>
              <a:gd name="T25" fmla="*/ 1136529 h 1143635"/>
              <a:gd name="T26" fmla="*/ 2066036 w 2082800"/>
              <a:gd name="T27" fmla="*/ 1136529 h 1143635"/>
              <a:gd name="T28" fmla="*/ 2060393 w 2082800"/>
              <a:gd name="T29" fmla="*/ 1127203 h 1143635"/>
              <a:gd name="T30" fmla="*/ 2025650 w 2082800"/>
              <a:gd name="T31" fmla="*/ 1050646 h 1143635"/>
              <a:gd name="T32" fmla="*/ 2022602 w 2082800"/>
              <a:gd name="T33" fmla="*/ 1052421 h 1143635"/>
              <a:gd name="T34" fmla="*/ 2019681 w 2082800"/>
              <a:gd name="T35" fmla="*/ 1054198 h 1143635"/>
              <a:gd name="T36" fmla="*/ 2018664 w 2082800"/>
              <a:gd name="T37" fmla="*/ 1058131 h 1143635"/>
              <a:gd name="T38" fmla="*/ 2020443 w 2082800"/>
              <a:gd name="T39" fmla="*/ 1061174 h 1143635"/>
              <a:gd name="T40" fmla="*/ 2053943 w 2082800"/>
              <a:gd name="T41" fmla="*/ 1116544 h 1143635"/>
              <a:gd name="T42" fmla="*/ 2074545 w 2082800"/>
              <a:gd name="T43" fmla="*/ 1127775 h 1143635"/>
              <a:gd name="T44" fmla="*/ 2068449 w 2082800"/>
              <a:gd name="T45" fmla="*/ 1138812 h 1143635"/>
              <a:gd name="T46" fmla="*/ 2082239 w 2082800"/>
              <a:gd name="T47" fmla="*/ 1138812 h 1143635"/>
              <a:gd name="T48" fmla="*/ 2031364 w 2082800"/>
              <a:gd name="T49" fmla="*/ 1054579 h 1143635"/>
              <a:gd name="T50" fmla="*/ 2029587 w 2082800"/>
              <a:gd name="T51" fmla="*/ 1051533 h 1143635"/>
              <a:gd name="T52" fmla="*/ 2025650 w 2082800"/>
              <a:gd name="T53" fmla="*/ 1050646 h 1143635"/>
              <a:gd name="T54" fmla="*/ 2071370 w 2082800"/>
              <a:gd name="T55" fmla="*/ 1126888 h 1143635"/>
              <a:gd name="T56" fmla="*/ 2060393 w 2082800"/>
              <a:gd name="T57" fmla="*/ 1127203 h 1143635"/>
              <a:gd name="T58" fmla="*/ 2066036 w 2082800"/>
              <a:gd name="T59" fmla="*/ 1136529 h 1143635"/>
              <a:gd name="T60" fmla="*/ 2071370 w 2082800"/>
              <a:gd name="T61" fmla="*/ 1126888 h 1143635"/>
              <a:gd name="T62" fmla="*/ 2072916 w 2082800"/>
              <a:gd name="T63" fmla="*/ 1126888 h 1143635"/>
              <a:gd name="T64" fmla="*/ 2071370 w 2082800"/>
              <a:gd name="T65" fmla="*/ 1126888 h 1143635"/>
              <a:gd name="T66" fmla="*/ 2066036 w 2082800"/>
              <a:gd name="T67" fmla="*/ 1136529 h 1143635"/>
              <a:gd name="T68" fmla="*/ 2069710 w 2082800"/>
              <a:gd name="T69" fmla="*/ 1136529 h 1143635"/>
              <a:gd name="T70" fmla="*/ 2074545 w 2082800"/>
              <a:gd name="T71" fmla="*/ 1127775 h 1143635"/>
              <a:gd name="T72" fmla="*/ 2072916 w 2082800"/>
              <a:gd name="T73" fmla="*/ 1126888 h 1143635"/>
              <a:gd name="T74" fmla="*/ 6096 w 2082800"/>
              <a:gd name="T75" fmla="*/ 0 h 1143635"/>
              <a:gd name="T76" fmla="*/ 0 w 2082800"/>
              <a:gd name="T77" fmla="*/ 11163 h 1143635"/>
              <a:gd name="T78" fmla="*/ 2047817 w 2082800"/>
              <a:gd name="T79" fmla="*/ 1127565 h 1143635"/>
              <a:gd name="T80" fmla="*/ 2060393 w 2082800"/>
              <a:gd name="T81" fmla="*/ 1127203 h 1143635"/>
              <a:gd name="T82" fmla="*/ 2053943 w 2082800"/>
              <a:gd name="T83" fmla="*/ 1116544 h 1143635"/>
              <a:gd name="T84" fmla="*/ 6096 w 2082800"/>
              <a:gd name="T85" fmla="*/ 0 h 1143635"/>
              <a:gd name="T86" fmla="*/ 2053943 w 2082800"/>
              <a:gd name="T87" fmla="*/ 1116544 h 1143635"/>
              <a:gd name="T88" fmla="*/ 2060393 w 2082800"/>
              <a:gd name="T89" fmla="*/ 1127203 h 1143635"/>
              <a:gd name="T90" fmla="*/ 2071370 w 2082800"/>
              <a:gd name="T91" fmla="*/ 1126888 h 1143635"/>
              <a:gd name="T92" fmla="*/ 2072916 w 2082800"/>
              <a:gd name="T93" fmla="*/ 1126888 h 1143635"/>
              <a:gd name="T94" fmla="*/ 2053943 w 2082800"/>
              <a:gd name="T95" fmla="*/ 1116544 h 1143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82800" h="1143635">
                <a:moveTo>
                  <a:pt x="2047817" y="1128818"/>
                </a:moveTo>
                <a:lnTo>
                  <a:pt x="1979676" y="1130808"/>
                </a:lnTo>
                <a:lnTo>
                  <a:pt x="1976882" y="1133728"/>
                </a:lnTo>
                <a:lnTo>
                  <a:pt x="1977136" y="1140714"/>
                </a:lnTo>
                <a:lnTo>
                  <a:pt x="1980057" y="1143508"/>
                </a:lnTo>
                <a:lnTo>
                  <a:pt x="2082546" y="1140586"/>
                </a:lnTo>
                <a:lnTo>
                  <a:pt x="2082239" y="1140078"/>
                </a:lnTo>
                <a:lnTo>
                  <a:pt x="2068449" y="1140078"/>
                </a:lnTo>
                <a:lnTo>
                  <a:pt x="2047817" y="1128818"/>
                </a:lnTo>
                <a:close/>
              </a:path>
              <a:path w="2082800" h="1143635">
                <a:moveTo>
                  <a:pt x="2060393" y="1128456"/>
                </a:moveTo>
                <a:lnTo>
                  <a:pt x="2047817" y="1128818"/>
                </a:lnTo>
                <a:lnTo>
                  <a:pt x="2068449" y="1140078"/>
                </a:lnTo>
                <a:lnTo>
                  <a:pt x="2069710" y="1137792"/>
                </a:lnTo>
                <a:lnTo>
                  <a:pt x="2066036" y="1137792"/>
                </a:lnTo>
                <a:lnTo>
                  <a:pt x="2060393" y="1128456"/>
                </a:lnTo>
                <a:close/>
              </a:path>
              <a:path w="2082800" h="1143635">
                <a:moveTo>
                  <a:pt x="2025650" y="1051814"/>
                </a:moveTo>
                <a:lnTo>
                  <a:pt x="2022602" y="1053591"/>
                </a:lnTo>
                <a:lnTo>
                  <a:pt x="2019681" y="1055370"/>
                </a:lnTo>
                <a:lnTo>
                  <a:pt x="2018664" y="1059307"/>
                </a:lnTo>
                <a:lnTo>
                  <a:pt x="2020443" y="1062354"/>
                </a:lnTo>
                <a:lnTo>
                  <a:pt x="2053943" y="1117785"/>
                </a:lnTo>
                <a:lnTo>
                  <a:pt x="2074545" y="1129029"/>
                </a:lnTo>
                <a:lnTo>
                  <a:pt x="2068449" y="1140078"/>
                </a:lnTo>
                <a:lnTo>
                  <a:pt x="2082239" y="1140078"/>
                </a:lnTo>
                <a:lnTo>
                  <a:pt x="2031364" y="1055751"/>
                </a:lnTo>
                <a:lnTo>
                  <a:pt x="2029587" y="1052702"/>
                </a:lnTo>
                <a:lnTo>
                  <a:pt x="2025650" y="1051814"/>
                </a:lnTo>
                <a:close/>
              </a:path>
              <a:path w="2082800" h="1143635">
                <a:moveTo>
                  <a:pt x="2071370" y="1128140"/>
                </a:moveTo>
                <a:lnTo>
                  <a:pt x="2060393" y="1128456"/>
                </a:lnTo>
                <a:lnTo>
                  <a:pt x="2066036" y="1137792"/>
                </a:lnTo>
                <a:lnTo>
                  <a:pt x="2071370" y="1128140"/>
                </a:lnTo>
                <a:close/>
              </a:path>
              <a:path w="2082800" h="1143635">
                <a:moveTo>
                  <a:pt x="2072916" y="1128140"/>
                </a:moveTo>
                <a:lnTo>
                  <a:pt x="2071370" y="1128140"/>
                </a:lnTo>
                <a:lnTo>
                  <a:pt x="2066036" y="1137792"/>
                </a:lnTo>
                <a:lnTo>
                  <a:pt x="2069710" y="1137792"/>
                </a:lnTo>
                <a:lnTo>
                  <a:pt x="2074545" y="1129029"/>
                </a:lnTo>
                <a:lnTo>
                  <a:pt x="2072916" y="1128140"/>
                </a:lnTo>
                <a:close/>
              </a:path>
              <a:path w="2082800" h="1143635">
                <a:moveTo>
                  <a:pt x="6096" y="0"/>
                </a:moveTo>
                <a:lnTo>
                  <a:pt x="0" y="11175"/>
                </a:lnTo>
                <a:lnTo>
                  <a:pt x="2047817" y="1128818"/>
                </a:lnTo>
                <a:lnTo>
                  <a:pt x="2060393" y="1128456"/>
                </a:lnTo>
                <a:lnTo>
                  <a:pt x="2053943" y="1117785"/>
                </a:lnTo>
                <a:lnTo>
                  <a:pt x="6096" y="0"/>
                </a:lnTo>
                <a:close/>
              </a:path>
              <a:path w="2082800" h="1143635">
                <a:moveTo>
                  <a:pt x="2053943" y="1117785"/>
                </a:moveTo>
                <a:lnTo>
                  <a:pt x="2060393" y="1128456"/>
                </a:lnTo>
                <a:lnTo>
                  <a:pt x="2071370" y="1128140"/>
                </a:lnTo>
                <a:lnTo>
                  <a:pt x="2072916" y="1128140"/>
                </a:lnTo>
                <a:lnTo>
                  <a:pt x="2053943" y="1117785"/>
                </a:lnTo>
                <a:close/>
              </a:path>
            </a:pathLst>
          </a:custGeom>
          <a:solidFill>
            <a:srgbClr val="006FC1"/>
          </a:solidFill>
          <a:ln w="9525">
            <a:solidFill>
              <a:srgbClr val="13548C"/>
            </a:solidFill>
            <a:round/>
            <a:headEnd/>
            <a:tailEnd/>
          </a:ln>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object 3"/>
          <p:cNvSpPr txBox="1">
            <a:spLocks noChangeArrowheads="1"/>
          </p:cNvSpPr>
          <p:nvPr/>
        </p:nvSpPr>
        <p:spPr bwMode="auto">
          <a:xfrm>
            <a:off x="467544" y="5616123"/>
            <a:ext cx="8016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457200">
              <a:defRPr>
                <a:solidFill>
                  <a:schemeClr val="tx1"/>
                </a:solidFill>
                <a:latin typeface="Tahoma" pitchFamily="34" charset="0"/>
                <a:ea typeface="宋体" charset="-122"/>
              </a:defRPr>
            </a:lvl1pPr>
            <a:lvl2pPr marL="742950" indent="-285750">
              <a:defRPr>
                <a:solidFill>
                  <a:schemeClr val="tx1"/>
                </a:solidFill>
                <a:latin typeface="Tahoma" pitchFamily="34" charset="0"/>
                <a:ea typeface="宋体" charset="-122"/>
              </a:defRPr>
            </a:lvl2pPr>
            <a:lvl3pPr marL="1143000" indent="-228600">
              <a:defRPr>
                <a:solidFill>
                  <a:schemeClr val="tx1"/>
                </a:solidFill>
                <a:latin typeface="Tahoma" pitchFamily="34" charset="0"/>
                <a:ea typeface="宋体" charset="-122"/>
              </a:defRPr>
            </a:lvl3pPr>
            <a:lvl4pPr marL="1600200" indent="-228600">
              <a:defRPr>
                <a:solidFill>
                  <a:schemeClr val="tx1"/>
                </a:solidFill>
                <a:latin typeface="Tahoma" pitchFamily="34" charset="0"/>
                <a:ea typeface="宋体" charset="-122"/>
              </a:defRPr>
            </a:lvl4pPr>
            <a:lvl5pPr marL="2057400" indent="-22860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marL="0" indent="0" algn="ctr"/>
            <a:r>
              <a:rPr lang="zh-CN" altLang="zh-CN" sz="2400" dirty="0">
                <a:latin typeface="Times New Roman" panose="02020603050405020304" pitchFamily="18" charset="0"/>
                <a:ea typeface="微软雅黑" pitchFamily="34" charset="-122"/>
                <a:sym typeface="Times New Roman" panose="02020603050405020304" pitchFamily="18" charset="0"/>
              </a:rPr>
              <a:t>解决方法，尽可能让x的各个维度取值上有正有负</a:t>
            </a:r>
          </a:p>
        </p:txBody>
      </p:sp>
      <p:sp>
        <p:nvSpPr>
          <p:cNvPr id="2" name="TextBox 1"/>
          <p:cNvSpPr txBox="1"/>
          <p:nvPr/>
        </p:nvSpPr>
        <p:spPr>
          <a:xfrm>
            <a:off x="1525417" y="6143705"/>
            <a:ext cx="6093167" cy="461665"/>
          </a:xfrm>
          <a:prstGeom prst="rect">
            <a:avLst/>
          </a:prstGeom>
          <a:noFill/>
        </p:spPr>
        <p:txBody>
          <a:bodyPr wrap="square" rtlCol="0">
            <a:spAutoFit/>
          </a:bodyPr>
          <a:lstStyle/>
          <a:p>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讨论：如何让</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的各个维度取值上有正有负</a:t>
            </a:r>
            <a:r>
              <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标题 3">
            <a:extLst>
              <a:ext uri="{FF2B5EF4-FFF2-40B4-BE49-F238E27FC236}">
                <a16:creationId xmlns:a16="http://schemas.microsoft.com/office/drawing/2014/main" id="{5BFFB72B-BD4D-4DA3-A7A4-00FE0664B30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逻辑回归数值优化</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9" name="object 4">
            <a:extLst>
              <a:ext uri="{FF2B5EF4-FFF2-40B4-BE49-F238E27FC236}">
                <a16:creationId xmlns:a16="http://schemas.microsoft.com/office/drawing/2014/main" id="{8530A8BD-C8A7-4BB7-B72D-54164BAC7FB8}"/>
              </a:ext>
            </a:extLst>
          </p:cNvPr>
          <p:cNvGraphicFramePr>
            <a:graphicFrameLocks noGrp="1"/>
          </p:cNvGraphicFramePr>
          <p:nvPr/>
        </p:nvGraphicFramePr>
        <p:xfrm>
          <a:off x="5750755" y="2965062"/>
          <a:ext cx="3203895" cy="1804175"/>
        </p:xfrm>
        <a:graphic>
          <a:graphicData uri="http://schemas.openxmlformats.org/drawingml/2006/table">
            <a:tbl>
              <a:tblPr/>
              <a:tblGrid>
                <a:gridCol w="1067965">
                  <a:extLst>
                    <a:ext uri="{9D8B030D-6E8A-4147-A177-3AD203B41FA5}">
                      <a16:colId xmlns:a16="http://schemas.microsoft.com/office/drawing/2014/main" val="3784669893"/>
                    </a:ext>
                  </a:extLst>
                </a:gridCol>
                <a:gridCol w="1067965">
                  <a:extLst>
                    <a:ext uri="{9D8B030D-6E8A-4147-A177-3AD203B41FA5}">
                      <a16:colId xmlns:a16="http://schemas.microsoft.com/office/drawing/2014/main" val="4031121156"/>
                    </a:ext>
                  </a:extLst>
                </a:gridCol>
                <a:gridCol w="1067965">
                  <a:extLst>
                    <a:ext uri="{9D8B030D-6E8A-4147-A177-3AD203B41FA5}">
                      <a16:colId xmlns:a16="http://schemas.microsoft.com/office/drawing/2014/main" val="1812703042"/>
                    </a:ext>
                  </a:extLst>
                </a:gridCol>
              </a:tblGrid>
              <a:tr h="360835">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416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416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416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360835">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1.33</a:t>
                      </a:r>
                    </a:p>
                  </a:txBody>
                  <a:tcPr marL="0" marR="0" marT="19223"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10.7</a:t>
                      </a:r>
                    </a:p>
                  </a:txBody>
                  <a:tcPr marL="0" marR="0" marT="19223"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19223"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360835">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2</a:t>
                      </a:r>
                    </a:p>
                  </a:txBody>
                  <a:tcPr marL="0" marR="0" marT="3109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13.15</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360835">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0.67</a:t>
                      </a:r>
                    </a:p>
                  </a:txBody>
                  <a:tcPr marL="0" marR="0" marT="30531"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11.80</a:t>
                      </a:r>
                    </a:p>
                  </a:txBody>
                  <a:tcPr marL="0" marR="0" marT="30531"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0531"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360835">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1096"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11.59</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1096"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91221097"/>
                  </a:ext>
                </a:extLst>
              </a:tr>
            </a:tbl>
          </a:graphicData>
        </a:graphic>
      </p:graphicFrame>
    </p:spTree>
    <p:extLst>
      <p:ext uri="{BB962C8B-B14F-4D97-AF65-F5344CB8AC3E}">
        <p14:creationId xmlns:p14="http://schemas.microsoft.com/office/powerpoint/2010/main" val="1516714861"/>
      </p:ext>
    </p:extLst>
  </p:cSld>
  <p:clrMapOvr>
    <a:masterClrMapping/>
  </p:clrMapOvr>
  <p:transition spd="med">
    <p:split orient="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B7CEA39C-CC32-4736-B00A-668B694DB5AD}"/>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逻辑回归数值优化</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object 6">
            <a:extLst>
              <a:ext uri="{FF2B5EF4-FFF2-40B4-BE49-F238E27FC236}">
                <a16:creationId xmlns:a16="http://schemas.microsoft.com/office/drawing/2014/main" id="{ECA9DEF5-1E76-43F1-9C30-5764123DB14F}"/>
              </a:ext>
            </a:extLst>
          </p:cNvPr>
          <p:cNvSpPr/>
          <p:nvPr/>
        </p:nvSpPr>
        <p:spPr>
          <a:xfrm>
            <a:off x="3905249" y="1945740"/>
            <a:ext cx="1333501" cy="700137"/>
          </a:xfrm>
          <a:custGeom>
            <a:avLst/>
            <a:gdLst/>
            <a:ahLst/>
            <a:cxnLst/>
            <a:rect l="l" t="t" r="r" b="b"/>
            <a:pathLst>
              <a:path w="978535" h="485139">
                <a:moveTo>
                  <a:pt x="0" y="121157"/>
                </a:moveTo>
                <a:lnTo>
                  <a:pt x="736091" y="121157"/>
                </a:lnTo>
                <a:lnTo>
                  <a:pt x="736091" y="0"/>
                </a:lnTo>
                <a:lnTo>
                  <a:pt x="978407" y="242315"/>
                </a:lnTo>
                <a:lnTo>
                  <a:pt x="736091" y="484631"/>
                </a:lnTo>
                <a:lnTo>
                  <a:pt x="736091" y="363474"/>
                </a:lnTo>
                <a:lnTo>
                  <a:pt x="0" y="363474"/>
                </a:lnTo>
                <a:lnTo>
                  <a:pt x="0" y="121157"/>
                </a:lnTo>
                <a:close/>
              </a:path>
            </a:pathLst>
          </a:custGeom>
          <a:solidFill>
            <a:srgbClr val="FF6600"/>
          </a:solidFill>
          <a:ln w="24384">
            <a:noFill/>
          </a:ln>
        </p:spPr>
        <p:txBody>
          <a:bodyPr lIns="0" tIns="0" rIns="72000" bIns="0" anchor="ctr"/>
          <a:lstStyle/>
          <a:p>
            <a:pPr algn="ctr">
              <a:defRPr/>
            </a:pPr>
            <a:r>
              <a:rPr lang="en-US" altLang="zh-CN"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Z</a:t>
            </a:r>
            <a:r>
              <a:rPr lang="zh-CN" altLang="en-US"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得分规范</a:t>
            </a:r>
          </a:p>
        </p:txBody>
      </p:sp>
      <p:graphicFrame>
        <p:nvGraphicFramePr>
          <p:cNvPr id="11" name="object 4">
            <a:extLst>
              <a:ext uri="{FF2B5EF4-FFF2-40B4-BE49-F238E27FC236}">
                <a16:creationId xmlns:a16="http://schemas.microsoft.com/office/drawing/2014/main" id="{1667F560-F7FC-47FC-9327-67D4995844AC}"/>
              </a:ext>
            </a:extLst>
          </p:cNvPr>
          <p:cNvGraphicFramePr>
            <a:graphicFrameLocks noGrp="1"/>
          </p:cNvGraphicFramePr>
          <p:nvPr>
            <p:extLst>
              <p:ext uri="{D42A27DB-BD31-4B8C-83A1-F6EECF244321}">
                <p14:modId xmlns:p14="http://schemas.microsoft.com/office/powerpoint/2010/main" val="428946861"/>
              </p:ext>
            </p:extLst>
          </p:nvPr>
        </p:nvGraphicFramePr>
        <p:xfrm>
          <a:off x="251522" y="927691"/>
          <a:ext cx="3598356" cy="2736234"/>
        </p:xfrm>
        <a:graphic>
          <a:graphicData uri="http://schemas.openxmlformats.org/drawingml/2006/table">
            <a:tbl>
              <a:tblPr/>
              <a:tblGrid>
                <a:gridCol w="1199452">
                  <a:extLst>
                    <a:ext uri="{9D8B030D-6E8A-4147-A177-3AD203B41FA5}">
                      <a16:colId xmlns:a16="http://schemas.microsoft.com/office/drawing/2014/main" val="3784669893"/>
                    </a:ext>
                  </a:extLst>
                </a:gridCol>
                <a:gridCol w="1199452">
                  <a:extLst>
                    <a:ext uri="{9D8B030D-6E8A-4147-A177-3AD203B41FA5}">
                      <a16:colId xmlns:a16="http://schemas.microsoft.com/office/drawing/2014/main" val="4031121156"/>
                    </a:ext>
                  </a:extLst>
                </a:gridCol>
                <a:gridCol w="1199452">
                  <a:extLst>
                    <a:ext uri="{9D8B030D-6E8A-4147-A177-3AD203B41FA5}">
                      <a16:colId xmlns:a16="http://schemas.microsoft.com/office/drawing/2014/main" val="1812703042"/>
                    </a:ext>
                  </a:extLst>
                </a:gridCol>
              </a:tblGrid>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1.33</a:t>
                      </a:r>
                    </a:p>
                  </a:txBody>
                  <a:tcPr marL="0" marR="0" marT="215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10.7</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2</a:t>
                      </a:r>
                    </a:p>
                  </a:txBody>
                  <a:tcPr marL="0" marR="0" marT="342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11.80</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0.67</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13.15</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11.59</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186072743"/>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11.81</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均值</a:t>
                      </a:r>
                    </a:p>
                  </a:txBody>
                  <a:tcPr marL="0" marR="0" marT="3175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291221097"/>
                  </a:ext>
                </a:extLst>
              </a:tr>
            </a:tbl>
          </a:graphicData>
        </a:graphic>
      </p:graphicFrame>
      <p:graphicFrame>
        <p:nvGraphicFramePr>
          <p:cNvPr id="12" name="object 4">
            <a:extLst>
              <a:ext uri="{FF2B5EF4-FFF2-40B4-BE49-F238E27FC236}">
                <a16:creationId xmlns:a16="http://schemas.microsoft.com/office/drawing/2014/main" id="{1F015AE9-1018-421E-AF53-CCA7603A813F}"/>
              </a:ext>
            </a:extLst>
          </p:cNvPr>
          <p:cNvGraphicFramePr>
            <a:graphicFrameLocks noGrp="1"/>
          </p:cNvGraphicFramePr>
          <p:nvPr>
            <p:extLst>
              <p:ext uri="{D42A27DB-BD31-4B8C-83A1-F6EECF244321}">
                <p14:modId xmlns:p14="http://schemas.microsoft.com/office/powerpoint/2010/main" val="2436954961"/>
              </p:ext>
            </p:extLst>
          </p:nvPr>
        </p:nvGraphicFramePr>
        <p:xfrm>
          <a:off x="5290502" y="1155711"/>
          <a:ext cx="3598356" cy="2280195"/>
        </p:xfrm>
        <a:graphic>
          <a:graphicData uri="http://schemas.openxmlformats.org/drawingml/2006/table">
            <a:tbl>
              <a:tblPr/>
              <a:tblGrid>
                <a:gridCol w="1199452">
                  <a:extLst>
                    <a:ext uri="{9D8B030D-6E8A-4147-A177-3AD203B41FA5}">
                      <a16:colId xmlns:a16="http://schemas.microsoft.com/office/drawing/2014/main" val="3784669893"/>
                    </a:ext>
                  </a:extLst>
                </a:gridCol>
                <a:gridCol w="1199452">
                  <a:extLst>
                    <a:ext uri="{9D8B030D-6E8A-4147-A177-3AD203B41FA5}">
                      <a16:colId xmlns:a16="http://schemas.microsoft.com/office/drawing/2014/main" val="4031121156"/>
                    </a:ext>
                  </a:extLst>
                </a:gridCol>
                <a:gridCol w="1199452">
                  <a:extLst>
                    <a:ext uri="{9D8B030D-6E8A-4147-A177-3AD203B41FA5}">
                      <a16:colId xmlns:a16="http://schemas.microsoft.com/office/drawing/2014/main" val="1812703042"/>
                    </a:ext>
                  </a:extLst>
                </a:gridCol>
              </a:tblGrid>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0.33</a:t>
                      </a:r>
                    </a:p>
                  </a:txBody>
                  <a:tcPr marL="0" marR="0" marT="215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-1.17</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456039">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2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-0.01</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456039">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-0.33</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1.28</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-0.22</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91221097"/>
                  </a:ext>
                </a:extLst>
              </a:tr>
            </a:tbl>
          </a:graphicData>
        </a:graphic>
      </p:graphicFrame>
    </p:spTree>
    <p:extLst>
      <p:ext uri="{BB962C8B-B14F-4D97-AF65-F5344CB8AC3E}">
        <p14:creationId xmlns:p14="http://schemas.microsoft.com/office/powerpoint/2010/main" val="3175928333"/>
      </p:ext>
    </p:extLst>
  </p:cSld>
  <p:clrMapOvr>
    <a:masterClrMapping/>
  </p:clrMapOvr>
  <p:transition spd="med">
    <p:split orient="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B7CEA39C-CC32-4736-B00A-668B694DB5AD}"/>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逻辑回归数值优化</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object 6">
            <a:extLst>
              <a:ext uri="{FF2B5EF4-FFF2-40B4-BE49-F238E27FC236}">
                <a16:creationId xmlns:a16="http://schemas.microsoft.com/office/drawing/2014/main" id="{ECA9DEF5-1E76-43F1-9C30-5764123DB14F}"/>
              </a:ext>
            </a:extLst>
          </p:cNvPr>
          <p:cNvSpPr/>
          <p:nvPr/>
        </p:nvSpPr>
        <p:spPr>
          <a:xfrm>
            <a:off x="3905249" y="1945740"/>
            <a:ext cx="1333501" cy="700137"/>
          </a:xfrm>
          <a:custGeom>
            <a:avLst/>
            <a:gdLst/>
            <a:ahLst/>
            <a:cxnLst/>
            <a:rect l="l" t="t" r="r" b="b"/>
            <a:pathLst>
              <a:path w="978535" h="485139">
                <a:moveTo>
                  <a:pt x="0" y="121157"/>
                </a:moveTo>
                <a:lnTo>
                  <a:pt x="736091" y="121157"/>
                </a:lnTo>
                <a:lnTo>
                  <a:pt x="736091" y="0"/>
                </a:lnTo>
                <a:lnTo>
                  <a:pt x="978407" y="242315"/>
                </a:lnTo>
                <a:lnTo>
                  <a:pt x="736091" y="484631"/>
                </a:lnTo>
                <a:lnTo>
                  <a:pt x="736091" y="363474"/>
                </a:lnTo>
                <a:lnTo>
                  <a:pt x="0" y="363474"/>
                </a:lnTo>
                <a:lnTo>
                  <a:pt x="0" y="121157"/>
                </a:lnTo>
                <a:close/>
              </a:path>
            </a:pathLst>
          </a:custGeom>
          <a:solidFill>
            <a:srgbClr val="FF6600"/>
          </a:solidFill>
          <a:ln w="24384">
            <a:noFill/>
          </a:ln>
        </p:spPr>
        <p:txBody>
          <a:bodyPr lIns="0" tIns="0" rIns="72000" bIns="0" anchor="ctr"/>
          <a:lstStyle/>
          <a:p>
            <a:pPr algn="ctr">
              <a:defRPr/>
            </a:pPr>
            <a:r>
              <a:rPr lang="en-US" altLang="zh-CN"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Z</a:t>
            </a:r>
            <a:r>
              <a:rPr lang="zh-CN" altLang="en-US"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得分规范</a:t>
            </a:r>
          </a:p>
        </p:txBody>
      </p:sp>
      <p:graphicFrame>
        <p:nvGraphicFramePr>
          <p:cNvPr id="11" name="object 4">
            <a:extLst>
              <a:ext uri="{FF2B5EF4-FFF2-40B4-BE49-F238E27FC236}">
                <a16:creationId xmlns:a16="http://schemas.microsoft.com/office/drawing/2014/main" id="{1667F560-F7FC-47FC-9327-67D4995844AC}"/>
              </a:ext>
            </a:extLst>
          </p:cNvPr>
          <p:cNvGraphicFramePr>
            <a:graphicFrameLocks noGrp="1"/>
          </p:cNvGraphicFramePr>
          <p:nvPr/>
        </p:nvGraphicFramePr>
        <p:xfrm>
          <a:off x="251522" y="927691"/>
          <a:ext cx="3598356" cy="2736234"/>
        </p:xfrm>
        <a:graphic>
          <a:graphicData uri="http://schemas.openxmlformats.org/drawingml/2006/table">
            <a:tbl>
              <a:tblPr/>
              <a:tblGrid>
                <a:gridCol w="1199452">
                  <a:extLst>
                    <a:ext uri="{9D8B030D-6E8A-4147-A177-3AD203B41FA5}">
                      <a16:colId xmlns:a16="http://schemas.microsoft.com/office/drawing/2014/main" val="3784669893"/>
                    </a:ext>
                  </a:extLst>
                </a:gridCol>
                <a:gridCol w="1199452">
                  <a:extLst>
                    <a:ext uri="{9D8B030D-6E8A-4147-A177-3AD203B41FA5}">
                      <a16:colId xmlns:a16="http://schemas.microsoft.com/office/drawing/2014/main" val="4031121156"/>
                    </a:ext>
                  </a:extLst>
                </a:gridCol>
                <a:gridCol w="1199452">
                  <a:extLst>
                    <a:ext uri="{9D8B030D-6E8A-4147-A177-3AD203B41FA5}">
                      <a16:colId xmlns:a16="http://schemas.microsoft.com/office/drawing/2014/main" val="1812703042"/>
                    </a:ext>
                  </a:extLst>
                </a:gridCol>
              </a:tblGrid>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1.33</a:t>
                      </a:r>
                    </a:p>
                  </a:txBody>
                  <a:tcPr marL="0" marR="0" marT="215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10.7</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2</a:t>
                      </a:r>
                    </a:p>
                  </a:txBody>
                  <a:tcPr marL="0" marR="0" marT="342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11.80</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0.67</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13.15</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11.59</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186072743"/>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11.81</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均值</a:t>
                      </a:r>
                    </a:p>
                  </a:txBody>
                  <a:tcPr marL="0" marR="0" marT="3175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291221097"/>
                  </a:ext>
                </a:extLst>
              </a:tr>
            </a:tbl>
          </a:graphicData>
        </a:graphic>
      </p:graphicFrame>
      <p:graphicFrame>
        <p:nvGraphicFramePr>
          <p:cNvPr id="12" name="object 4">
            <a:extLst>
              <a:ext uri="{FF2B5EF4-FFF2-40B4-BE49-F238E27FC236}">
                <a16:creationId xmlns:a16="http://schemas.microsoft.com/office/drawing/2014/main" id="{1F015AE9-1018-421E-AF53-CCA7603A813F}"/>
              </a:ext>
            </a:extLst>
          </p:cNvPr>
          <p:cNvGraphicFramePr>
            <a:graphicFrameLocks noGrp="1"/>
          </p:cNvGraphicFramePr>
          <p:nvPr/>
        </p:nvGraphicFramePr>
        <p:xfrm>
          <a:off x="5290502" y="1155711"/>
          <a:ext cx="3598356" cy="2280195"/>
        </p:xfrm>
        <a:graphic>
          <a:graphicData uri="http://schemas.openxmlformats.org/drawingml/2006/table">
            <a:tbl>
              <a:tblPr/>
              <a:tblGrid>
                <a:gridCol w="1199452">
                  <a:extLst>
                    <a:ext uri="{9D8B030D-6E8A-4147-A177-3AD203B41FA5}">
                      <a16:colId xmlns:a16="http://schemas.microsoft.com/office/drawing/2014/main" val="3784669893"/>
                    </a:ext>
                  </a:extLst>
                </a:gridCol>
                <a:gridCol w="1199452">
                  <a:extLst>
                    <a:ext uri="{9D8B030D-6E8A-4147-A177-3AD203B41FA5}">
                      <a16:colId xmlns:a16="http://schemas.microsoft.com/office/drawing/2014/main" val="4031121156"/>
                    </a:ext>
                  </a:extLst>
                </a:gridCol>
                <a:gridCol w="1199452">
                  <a:extLst>
                    <a:ext uri="{9D8B030D-6E8A-4147-A177-3AD203B41FA5}">
                      <a16:colId xmlns:a16="http://schemas.microsoft.com/office/drawing/2014/main" val="1812703042"/>
                    </a:ext>
                  </a:extLst>
                </a:gridCol>
              </a:tblGrid>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老虎数量</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麻雀数量</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是否污染</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8372"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376431566"/>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0.33</a:t>
                      </a:r>
                    </a:p>
                  </a:txBody>
                  <a:tcPr marL="0" marR="0" marT="215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-1.17</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1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187791927"/>
                  </a:ext>
                </a:extLst>
              </a:tr>
              <a:tr h="456039">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2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-0.01</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290"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311278677"/>
                  </a:ext>
                </a:extLst>
              </a:tr>
              <a:tr h="456039">
                <a:tc>
                  <a:txBody>
                    <a:bodyPr/>
                    <a:lstStyle>
                      <a:lvl1pPr marL="158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1588"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-0.33</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17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3175"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1.28</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280338451"/>
                  </a:ext>
                </a:extLst>
              </a:tr>
              <a:tr h="456039">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925"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-0.22</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4763">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4763" marR="0" lvl="0" indent="0" algn="ctr" defTabSz="914400" rtl="0" eaLnBrk="1" fontAlgn="base" latinLnBrk="0" hangingPunct="1">
                        <a:lnSpc>
                          <a:spcPct val="100000"/>
                        </a:lnSpc>
                        <a:spcBef>
                          <a:spcPts val="275"/>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1</a:t>
                      </a:r>
                    </a:p>
                  </a:txBody>
                  <a:tcPr marL="0" marR="0" marT="3492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91221097"/>
                  </a:ext>
                </a:extLst>
              </a:tr>
            </a:tbl>
          </a:graphicData>
        </a:graphic>
      </p:graphicFrame>
      <p:sp>
        <p:nvSpPr>
          <p:cNvPr id="6" name="object 3">
            <a:extLst>
              <a:ext uri="{FF2B5EF4-FFF2-40B4-BE49-F238E27FC236}">
                <a16:creationId xmlns:a16="http://schemas.microsoft.com/office/drawing/2014/main" id="{61E8D019-E34F-4847-ADAC-A5679780968E}"/>
              </a:ext>
            </a:extLst>
          </p:cNvPr>
          <p:cNvSpPr txBox="1"/>
          <p:nvPr/>
        </p:nvSpPr>
        <p:spPr>
          <a:xfrm>
            <a:off x="1941590" y="3863794"/>
            <a:ext cx="344215" cy="307777"/>
          </a:xfrm>
          <a:prstGeom prst="rect">
            <a:avLst/>
          </a:prstGeom>
        </p:spPr>
        <p:txBody>
          <a:bodyPr wrap="square" lIns="0" tIns="0" rIns="0" bIns="0">
            <a:spAutoFit/>
          </a:bodyPr>
          <a:lstStyle/>
          <a:p>
            <a:pPr marL="12700">
              <a:defRPr/>
            </a:pPr>
            <a:r>
              <a:rPr sz="2000" spc="-10" dirty="0">
                <a:latin typeface="Times New Roman" panose="02020603050405020304" pitchFamily="18" charset="0"/>
                <a:ea typeface="微软雅黑" panose="020B0503020204020204" pitchFamily="34" charset="-122"/>
                <a:cs typeface="Trebuchet MS"/>
                <a:sym typeface="Times New Roman" panose="02020603050405020304" pitchFamily="18" charset="0"/>
              </a:rPr>
              <a:t>w1</a:t>
            </a:r>
            <a:endParaRPr sz="2000" dirty="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7" name="object 4">
            <a:extLst>
              <a:ext uri="{FF2B5EF4-FFF2-40B4-BE49-F238E27FC236}">
                <a16:creationId xmlns:a16="http://schemas.microsoft.com/office/drawing/2014/main" id="{970A8524-3AF3-49C4-87CA-2501B6F57FFF}"/>
              </a:ext>
            </a:extLst>
          </p:cNvPr>
          <p:cNvSpPr txBox="1"/>
          <p:nvPr/>
        </p:nvSpPr>
        <p:spPr>
          <a:xfrm>
            <a:off x="7106158" y="6442223"/>
            <a:ext cx="403348" cy="307777"/>
          </a:xfrm>
          <a:prstGeom prst="rect">
            <a:avLst/>
          </a:prstGeom>
        </p:spPr>
        <p:txBody>
          <a:bodyPr wrap="square" lIns="0" tIns="0" rIns="0" bIns="0">
            <a:spAutoFit/>
          </a:bodyPr>
          <a:lstStyle/>
          <a:p>
            <a:pPr marL="12700">
              <a:defRPr/>
            </a:pPr>
            <a:r>
              <a:rPr sz="2000" spc="-10" dirty="0">
                <a:latin typeface="Times New Roman" panose="02020603050405020304" pitchFamily="18" charset="0"/>
                <a:ea typeface="微软雅黑" panose="020B0503020204020204" pitchFamily="34" charset="-122"/>
                <a:cs typeface="Trebuchet MS"/>
                <a:sym typeface="Times New Roman" panose="02020603050405020304" pitchFamily="18" charset="0"/>
              </a:rPr>
              <a:t>w2</a:t>
            </a:r>
            <a:endParaRPr sz="2000" dirty="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14" name="object 7">
            <a:extLst>
              <a:ext uri="{FF2B5EF4-FFF2-40B4-BE49-F238E27FC236}">
                <a16:creationId xmlns:a16="http://schemas.microsoft.com/office/drawing/2014/main" id="{3B71B2FB-C446-4994-BC6B-879B418B2192}"/>
              </a:ext>
            </a:extLst>
          </p:cNvPr>
          <p:cNvSpPr>
            <a:spLocks/>
          </p:cNvSpPr>
          <p:nvPr/>
        </p:nvSpPr>
        <p:spPr bwMode="auto">
          <a:xfrm>
            <a:off x="5371033" y="5755874"/>
            <a:ext cx="217488" cy="211138"/>
          </a:xfrm>
          <a:custGeom>
            <a:avLst/>
            <a:gdLst>
              <a:gd name="T0" fmla="*/ 109157 w 216535"/>
              <a:gd name="T1" fmla="*/ 0 h 210820"/>
              <a:gd name="T2" fmla="*/ 66644 w 216535"/>
              <a:gd name="T3" fmla="*/ 8292 h 210820"/>
              <a:gd name="T4" fmla="*/ 31949 w 216535"/>
              <a:gd name="T5" fmla="*/ 30906 h 210820"/>
              <a:gd name="T6" fmla="*/ 8570 w 216535"/>
              <a:gd name="T7" fmla="*/ 64434 h 210820"/>
              <a:gd name="T8" fmla="*/ 0 w 216535"/>
              <a:gd name="T9" fmla="*/ 105474 h 210820"/>
              <a:gd name="T10" fmla="*/ 8570 w 216535"/>
              <a:gd name="T11" fmla="*/ 146512 h 210820"/>
              <a:gd name="T12" fmla="*/ 31949 w 216535"/>
              <a:gd name="T13" fmla="*/ 180040 h 210820"/>
              <a:gd name="T14" fmla="*/ 66644 w 216535"/>
              <a:gd name="T15" fmla="*/ 202653 h 210820"/>
              <a:gd name="T16" fmla="*/ 109157 w 216535"/>
              <a:gd name="T17" fmla="*/ 210947 h 210820"/>
              <a:gd name="T18" fmla="*/ 151673 w 216535"/>
              <a:gd name="T19" fmla="*/ 202653 h 210820"/>
              <a:gd name="T20" fmla="*/ 186367 w 216535"/>
              <a:gd name="T21" fmla="*/ 180040 h 210820"/>
              <a:gd name="T22" fmla="*/ 209746 w 216535"/>
              <a:gd name="T23" fmla="*/ 146512 h 210820"/>
              <a:gd name="T24" fmla="*/ 218316 w 216535"/>
              <a:gd name="T25" fmla="*/ 105474 h 210820"/>
              <a:gd name="T26" fmla="*/ 209746 w 216535"/>
              <a:gd name="T27" fmla="*/ 64434 h 210820"/>
              <a:gd name="T28" fmla="*/ 186367 w 216535"/>
              <a:gd name="T29" fmla="*/ 30906 h 210820"/>
              <a:gd name="T30" fmla="*/ 151673 w 216535"/>
              <a:gd name="T31" fmla="*/ 8292 h 210820"/>
              <a:gd name="T32" fmla="*/ 109157 w 216535"/>
              <a:gd name="T33" fmla="*/ 0 h 2108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535" h="210820">
                <a:moveTo>
                  <a:pt x="108203" y="0"/>
                </a:moveTo>
                <a:lnTo>
                  <a:pt x="66061" y="8268"/>
                </a:lnTo>
                <a:lnTo>
                  <a:pt x="31670" y="30813"/>
                </a:lnTo>
                <a:lnTo>
                  <a:pt x="8495" y="64240"/>
                </a:lnTo>
                <a:lnTo>
                  <a:pt x="0" y="105156"/>
                </a:lnTo>
                <a:lnTo>
                  <a:pt x="8495" y="146071"/>
                </a:lnTo>
                <a:lnTo>
                  <a:pt x="31670" y="179498"/>
                </a:lnTo>
                <a:lnTo>
                  <a:pt x="66061" y="202043"/>
                </a:lnTo>
                <a:lnTo>
                  <a:pt x="108203" y="210312"/>
                </a:lnTo>
                <a:lnTo>
                  <a:pt x="150346" y="202043"/>
                </a:lnTo>
                <a:lnTo>
                  <a:pt x="184737" y="179498"/>
                </a:lnTo>
                <a:lnTo>
                  <a:pt x="207912" y="146071"/>
                </a:lnTo>
                <a:lnTo>
                  <a:pt x="216407" y="105156"/>
                </a:lnTo>
                <a:lnTo>
                  <a:pt x="207912" y="64240"/>
                </a:lnTo>
                <a:lnTo>
                  <a:pt x="184737" y="30813"/>
                </a:lnTo>
                <a:lnTo>
                  <a:pt x="150346" y="8268"/>
                </a:lnTo>
                <a:lnTo>
                  <a:pt x="10820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object 8">
            <a:extLst>
              <a:ext uri="{FF2B5EF4-FFF2-40B4-BE49-F238E27FC236}">
                <a16:creationId xmlns:a16="http://schemas.microsoft.com/office/drawing/2014/main" id="{86FB8153-11AE-47D5-BB31-8E6499C6678C}"/>
              </a:ext>
            </a:extLst>
          </p:cNvPr>
          <p:cNvSpPr txBox="1"/>
          <p:nvPr/>
        </p:nvSpPr>
        <p:spPr>
          <a:xfrm>
            <a:off x="5231645" y="6001543"/>
            <a:ext cx="398859" cy="307777"/>
          </a:xfrm>
          <a:prstGeom prst="rect">
            <a:avLst/>
          </a:prstGeom>
        </p:spPr>
        <p:txBody>
          <a:bodyPr wrap="square" lIns="0" tIns="0" rIns="0" bIns="0">
            <a:spAutoFit/>
          </a:bodyPr>
          <a:lstStyle/>
          <a:p>
            <a:pPr marL="12700">
              <a:defRPr/>
            </a:pPr>
            <a:r>
              <a:rPr sz="2000" spc="-15" dirty="0">
                <a:latin typeface="Times New Roman" panose="02020603050405020304" pitchFamily="18" charset="0"/>
                <a:ea typeface="微软雅黑" panose="020B0503020204020204" pitchFamily="34" charset="-122"/>
                <a:cs typeface="Trebuchet MS"/>
                <a:sym typeface="Times New Roman" panose="02020603050405020304" pitchFamily="18" charset="0"/>
              </a:rPr>
              <a:t>W*</a:t>
            </a:r>
            <a:endParaRPr sz="200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16" name="object 9">
            <a:extLst>
              <a:ext uri="{FF2B5EF4-FFF2-40B4-BE49-F238E27FC236}">
                <a16:creationId xmlns:a16="http://schemas.microsoft.com/office/drawing/2014/main" id="{52C0D03C-F673-4D99-8D6F-43C39E62B784}"/>
              </a:ext>
            </a:extLst>
          </p:cNvPr>
          <p:cNvSpPr>
            <a:spLocks/>
          </p:cNvSpPr>
          <p:nvPr/>
        </p:nvSpPr>
        <p:spPr bwMode="auto">
          <a:xfrm>
            <a:off x="3140596" y="4473174"/>
            <a:ext cx="212725" cy="211138"/>
          </a:xfrm>
          <a:custGeom>
            <a:avLst/>
            <a:gdLst>
              <a:gd name="T0" fmla="*/ 106045 w 213360"/>
              <a:gd name="T1" fmla="*/ 0 h 210819"/>
              <a:gd name="T2" fmla="*/ 64763 w 213360"/>
              <a:gd name="T3" fmla="*/ 8294 h 210819"/>
              <a:gd name="T4" fmla="*/ 31055 w 213360"/>
              <a:gd name="T5" fmla="*/ 30907 h 210819"/>
              <a:gd name="T6" fmla="*/ 8331 w 213360"/>
              <a:gd name="T7" fmla="*/ 64434 h 210819"/>
              <a:gd name="T8" fmla="*/ 0 w 213360"/>
              <a:gd name="T9" fmla="*/ 105474 h 210819"/>
              <a:gd name="T10" fmla="*/ 8332 w 213360"/>
              <a:gd name="T11" fmla="*/ 146513 h 210819"/>
              <a:gd name="T12" fmla="*/ 31056 w 213360"/>
              <a:gd name="T13" fmla="*/ 180042 h 210819"/>
              <a:gd name="T14" fmla="*/ 64763 w 213360"/>
              <a:gd name="T15" fmla="*/ 202655 h 210819"/>
              <a:gd name="T16" fmla="*/ 106045 w 213360"/>
              <a:gd name="T17" fmla="*/ 210949 h 210819"/>
              <a:gd name="T18" fmla="*/ 147327 w 213360"/>
              <a:gd name="T19" fmla="*/ 202655 h 210819"/>
              <a:gd name="T20" fmla="*/ 181035 w 213360"/>
              <a:gd name="T21" fmla="*/ 180042 h 210819"/>
              <a:gd name="T22" fmla="*/ 203759 w 213360"/>
              <a:gd name="T23" fmla="*/ 146513 h 210819"/>
              <a:gd name="T24" fmla="*/ 212091 w 213360"/>
              <a:gd name="T25" fmla="*/ 105474 h 210819"/>
              <a:gd name="T26" fmla="*/ 203759 w 213360"/>
              <a:gd name="T27" fmla="*/ 64434 h 210819"/>
              <a:gd name="T28" fmla="*/ 181035 w 213360"/>
              <a:gd name="T29" fmla="*/ 30907 h 210819"/>
              <a:gd name="T30" fmla="*/ 147327 w 213360"/>
              <a:gd name="T31" fmla="*/ 8294 h 210819"/>
              <a:gd name="T32" fmla="*/ 106045 w 213360"/>
              <a:gd name="T33" fmla="*/ 0 h 2108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3360" h="210819">
                <a:moveTo>
                  <a:pt x="106679" y="0"/>
                </a:moveTo>
                <a:lnTo>
                  <a:pt x="65150" y="8268"/>
                </a:lnTo>
                <a:lnTo>
                  <a:pt x="31241" y="30813"/>
                </a:lnTo>
                <a:lnTo>
                  <a:pt x="8381" y="64240"/>
                </a:lnTo>
                <a:lnTo>
                  <a:pt x="0" y="105156"/>
                </a:lnTo>
                <a:lnTo>
                  <a:pt x="8382" y="146071"/>
                </a:lnTo>
                <a:lnTo>
                  <a:pt x="31242" y="179498"/>
                </a:lnTo>
                <a:lnTo>
                  <a:pt x="65150" y="202043"/>
                </a:lnTo>
                <a:lnTo>
                  <a:pt x="106679" y="210312"/>
                </a:lnTo>
                <a:lnTo>
                  <a:pt x="148208" y="202043"/>
                </a:lnTo>
                <a:lnTo>
                  <a:pt x="182117" y="179498"/>
                </a:lnTo>
                <a:lnTo>
                  <a:pt x="204977" y="146071"/>
                </a:lnTo>
                <a:lnTo>
                  <a:pt x="213359" y="105156"/>
                </a:lnTo>
                <a:lnTo>
                  <a:pt x="204977" y="64240"/>
                </a:lnTo>
                <a:lnTo>
                  <a:pt x="182117" y="30813"/>
                </a:lnTo>
                <a:lnTo>
                  <a:pt x="148208" y="8268"/>
                </a:lnTo>
                <a:lnTo>
                  <a:pt x="106679"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object 10">
            <a:extLst>
              <a:ext uri="{FF2B5EF4-FFF2-40B4-BE49-F238E27FC236}">
                <a16:creationId xmlns:a16="http://schemas.microsoft.com/office/drawing/2014/main" id="{CA7DC091-D837-4824-AAF3-CE74492E1F62}"/>
              </a:ext>
            </a:extLst>
          </p:cNvPr>
          <p:cNvSpPr txBox="1"/>
          <p:nvPr/>
        </p:nvSpPr>
        <p:spPr>
          <a:xfrm>
            <a:off x="2715418" y="4466824"/>
            <a:ext cx="344215" cy="307777"/>
          </a:xfrm>
          <a:prstGeom prst="rect">
            <a:avLst/>
          </a:prstGeom>
        </p:spPr>
        <p:txBody>
          <a:bodyPr wrap="square" lIns="0" tIns="0" rIns="0" bIns="0">
            <a:spAutoFit/>
          </a:bodyPr>
          <a:lstStyle/>
          <a:p>
            <a:pPr marL="12700">
              <a:defRPr/>
            </a:pPr>
            <a:r>
              <a:rPr sz="2000" spc="-15" dirty="0">
                <a:latin typeface="Times New Roman" panose="02020603050405020304" pitchFamily="18" charset="0"/>
                <a:ea typeface="微软雅黑" panose="020B0503020204020204" pitchFamily="34" charset="-122"/>
                <a:cs typeface="Trebuchet MS"/>
                <a:sym typeface="Times New Roman" panose="02020603050405020304" pitchFamily="18" charset="0"/>
              </a:rPr>
              <a:t>Wt</a:t>
            </a:r>
            <a:endParaRPr sz="2000" dirty="0">
              <a:latin typeface="Times New Roman" panose="02020603050405020304" pitchFamily="18" charset="0"/>
              <a:ea typeface="微软雅黑" panose="020B0503020204020204" pitchFamily="34" charset="-122"/>
              <a:cs typeface="Trebuchet MS"/>
              <a:sym typeface="Times New Roman" panose="02020603050405020304" pitchFamily="18" charset="0"/>
            </a:endParaRPr>
          </a:p>
        </p:txBody>
      </p:sp>
      <p:sp>
        <p:nvSpPr>
          <p:cNvPr id="18" name="object 11">
            <a:extLst>
              <a:ext uri="{FF2B5EF4-FFF2-40B4-BE49-F238E27FC236}">
                <a16:creationId xmlns:a16="http://schemas.microsoft.com/office/drawing/2014/main" id="{CF5B2622-7337-432C-ACD4-12817CCEED1F}"/>
              </a:ext>
            </a:extLst>
          </p:cNvPr>
          <p:cNvSpPr>
            <a:spLocks/>
          </p:cNvSpPr>
          <p:nvPr/>
        </p:nvSpPr>
        <p:spPr bwMode="auto">
          <a:xfrm>
            <a:off x="3321571" y="4649387"/>
            <a:ext cx="2082800" cy="1143000"/>
          </a:xfrm>
          <a:custGeom>
            <a:avLst/>
            <a:gdLst>
              <a:gd name="T0" fmla="*/ 2047817 w 2082800"/>
              <a:gd name="T1" fmla="*/ 1127565 h 1143635"/>
              <a:gd name="T2" fmla="*/ 1979676 w 2082800"/>
              <a:gd name="T3" fmla="*/ 1129552 h 1143635"/>
              <a:gd name="T4" fmla="*/ 1976882 w 2082800"/>
              <a:gd name="T5" fmla="*/ 1132470 h 1143635"/>
              <a:gd name="T6" fmla="*/ 1977136 w 2082800"/>
              <a:gd name="T7" fmla="*/ 1139448 h 1143635"/>
              <a:gd name="T8" fmla="*/ 1980057 w 2082800"/>
              <a:gd name="T9" fmla="*/ 1142238 h 1143635"/>
              <a:gd name="T10" fmla="*/ 2082546 w 2082800"/>
              <a:gd name="T11" fmla="*/ 1139320 h 1143635"/>
              <a:gd name="T12" fmla="*/ 2082239 w 2082800"/>
              <a:gd name="T13" fmla="*/ 1138812 h 1143635"/>
              <a:gd name="T14" fmla="*/ 2068449 w 2082800"/>
              <a:gd name="T15" fmla="*/ 1138812 h 1143635"/>
              <a:gd name="T16" fmla="*/ 2047817 w 2082800"/>
              <a:gd name="T17" fmla="*/ 1127565 h 1143635"/>
              <a:gd name="T18" fmla="*/ 2060393 w 2082800"/>
              <a:gd name="T19" fmla="*/ 1127203 h 1143635"/>
              <a:gd name="T20" fmla="*/ 2047817 w 2082800"/>
              <a:gd name="T21" fmla="*/ 1127565 h 1143635"/>
              <a:gd name="T22" fmla="*/ 2068449 w 2082800"/>
              <a:gd name="T23" fmla="*/ 1138812 h 1143635"/>
              <a:gd name="T24" fmla="*/ 2069710 w 2082800"/>
              <a:gd name="T25" fmla="*/ 1136529 h 1143635"/>
              <a:gd name="T26" fmla="*/ 2066036 w 2082800"/>
              <a:gd name="T27" fmla="*/ 1136529 h 1143635"/>
              <a:gd name="T28" fmla="*/ 2060393 w 2082800"/>
              <a:gd name="T29" fmla="*/ 1127203 h 1143635"/>
              <a:gd name="T30" fmla="*/ 2025650 w 2082800"/>
              <a:gd name="T31" fmla="*/ 1050646 h 1143635"/>
              <a:gd name="T32" fmla="*/ 2022602 w 2082800"/>
              <a:gd name="T33" fmla="*/ 1052421 h 1143635"/>
              <a:gd name="T34" fmla="*/ 2019681 w 2082800"/>
              <a:gd name="T35" fmla="*/ 1054198 h 1143635"/>
              <a:gd name="T36" fmla="*/ 2018664 w 2082800"/>
              <a:gd name="T37" fmla="*/ 1058131 h 1143635"/>
              <a:gd name="T38" fmla="*/ 2020443 w 2082800"/>
              <a:gd name="T39" fmla="*/ 1061174 h 1143635"/>
              <a:gd name="T40" fmla="*/ 2053943 w 2082800"/>
              <a:gd name="T41" fmla="*/ 1116544 h 1143635"/>
              <a:gd name="T42" fmla="*/ 2074545 w 2082800"/>
              <a:gd name="T43" fmla="*/ 1127775 h 1143635"/>
              <a:gd name="T44" fmla="*/ 2068449 w 2082800"/>
              <a:gd name="T45" fmla="*/ 1138812 h 1143635"/>
              <a:gd name="T46" fmla="*/ 2082239 w 2082800"/>
              <a:gd name="T47" fmla="*/ 1138812 h 1143635"/>
              <a:gd name="T48" fmla="*/ 2031364 w 2082800"/>
              <a:gd name="T49" fmla="*/ 1054579 h 1143635"/>
              <a:gd name="T50" fmla="*/ 2029587 w 2082800"/>
              <a:gd name="T51" fmla="*/ 1051533 h 1143635"/>
              <a:gd name="T52" fmla="*/ 2025650 w 2082800"/>
              <a:gd name="T53" fmla="*/ 1050646 h 1143635"/>
              <a:gd name="T54" fmla="*/ 2071370 w 2082800"/>
              <a:gd name="T55" fmla="*/ 1126888 h 1143635"/>
              <a:gd name="T56" fmla="*/ 2060393 w 2082800"/>
              <a:gd name="T57" fmla="*/ 1127203 h 1143635"/>
              <a:gd name="T58" fmla="*/ 2066036 w 2082800"/>
              <a:gd name="T59" fmla="*/ 1136529 h 1143635"/>
              <a:gd name="T60" fmla="*/ 2071370 w 2082800"/>
              <a:gd name="T61" fmla="*/ 1126888 h 1143635"/>
              <a:gd name="T62" fmla="*/ 2072916 w 2082800"/>
              <a:gd name="T63" fmla="*/ 1126888 h 1143635"/>
              <a:gd name="T64" fmla="*/ 2071370 w 2082800"/>
              <a:gd name="T65" fmla="*/ 1126888 h 1143635"/>
              <a:gd name="T66" fmla="*/ 2066036 w 2082800"/>
              <a:gd name="T67" fmla="*/ 1136529 h 1143635"/>
              <a:gd name="T68" fmla="*/ 2069710 w 2082800"/>
              <a:gd name="T69" fmla="*/ 1136529 h 1143635"/>
              <a:gd name="T70" fmla="*/ 2074545 w 2082800"/>
              <a:gd name="T71" fmla="*/ 1127775 h 1143635"/>
              <a:gd name="T72" fmla="*/ 2072916 w 2082800"/>
              <a:gd name="T73" fmla="*/ 1126888 h 1143635"/>
              <a:gd name="T74" fmla="*/ 6096 w 2082800"/>
              <a:gd name="T75" fmla="*/ 0 h 1143635"/>
              <a:gd name="T76" fmla="*/ 0 w 2082800"/>
              <a:gd name="T77" fmla="*/ 11163 h 1143635"/>
              <a:gd name="T78" fmla="*/ 2047817 w 2082800"/>
              <a:gd name="T79" fmla="*/ 1127565 h 1143635"/>
              <a:gd name="T80" fmla="*/ 2060393 w 2082800"/>
              <a:gd name="T81" fmla="*/ 1127203 h 1143635"/>
              <a:gd name="T82" fmla="*/ 2053943 w 2082800"/>
              <a:gd name="T83" fmla="*/ 1116544 h 1143635"/>
              <a:gd name="T84" fmla="*/ 6096 w 2082800"/>
              <a:gd name="T85" fmla="*/ 0 h 1143635"/>
              <a:gd name="T86" fmla="*/ 2053943 w 2082800"/>
              <a:gd name="T87" fmla="*/ 1116544 h 1143635"/>
              <a:gd name="T88" fmla="*/ 2060393 w 2082800"/>
              <a:gd name="T89" fmla="*/ 1127203 h 1143635"/>
              <a:gd name="T90" fmla="*/ 2071370 w 2082800"/>
              <a:gd name="T91" fmla="*/ 1126888 h 1143635"/>
              <a:gd name="T92" fmla="*/ 2072916 w 2082800"/>
              <a:gd name="T93" fmla="*/ 1126888 h 1143635"/>
              <a:gd name="T94" fmla="*/ 2053943 w 2082800"/>
              <a:gd name="T95" fmla="*/ 1116544 h 1143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82800" h="1143635">
                <a:moveTo>
                  <a:pt x="2047817" y="1128818"/>
                </a:moveTo>
                <a:lnTo>
                  <a:pt x="1979676" y="1130808"/>
                </a:lnTo>
                <a:lnTo>
                  <a:pt x="1976882" y="1133728"/>
                </a:lnTo>
                <a:lnTo>
                  <a:pt x="1977136" y="1140714"/>
                </a:lnTo>
                <a:lnTo>
                  <a:pt x="1980057" y="1143508"/>
                </a:lnTo>
                <a:lnTo>
                  <a:pt x="2082546" y="1140586"/>
                </a:lnTo>
                <a:lnTo>
                  <a:pt x="2082239" y="1140078"/>
                </a:lnTo>
                <a:lnTo>
                  <a:pt x="2068449" y="1140078"/>
                </a:lnTo>
                <a:lnTo>
                  <a:pt x="2047817" y="1128818"/>
                </a:lnTo>
                <a:close/>
              </a:path>
              <a:path w="2082800" h="1143635">
                <a:moveTo>
                  <a:pt x="2060393" y="1128456"/>
                </a:moveTo>
                <a:lnTo>
                  <a:pt x="2047817" y="1128818"/>
                </a:lnTo>
                <a:lnTo>
                  <a:pt x="2068449" y="1140078"/>
                </a:lnTo>
                <a:lnTo>
                  <a:pt x="2069710" y="1137792"/>
                </a:lnTo>
                <a:lnTo>
                  <a:pt x="2066036" y="1137792"/>
                </a:lnTo>
                <a:lnTo>
                  <a:pt x="2060393" y="1128456"/>
                </a:lnTo>
                <a:close/>
              </a:path>
              <a:path w="2082800" h="1143635">
                <a:moveTo>
                  <a:pt x="2025650" y="1051814"/>
                </a:moveTo>
                <a:lnTo>
                  <a:pt x="2022602" y="1053591"/>
                </a:lnTo>
                <a:lnTo>
                  <a:pt x="2019681" y="1055370"/>
                </a:lnTo>
                <a:lnTo>
                  <a:pt x="2018664" y="1059307"/>
                </a:lnTo>
                <a:lnTo>
                  <a:pt x="2020443" y="1062354"/>
                </a:lnTo>
                <a:lnTo>
                  <a:pt x="2053943" y="1117785"/>
                </a:lnTo>
                <a:lnTo>
                  <a:pt x="2074545" y="1129029"/>
                </a:lnTo>
                <a:lnTo>
                  <a:pt x="2068449" y="1140078"/>
                </a:lnTo>
                <a:lnTo>
                  <a:pt x="2082239" y="1140078"/>
                </a:lnTo>
                <a:lnTo>
                  <a:pt x="2031364" y="1055751"/>
                </a:lnTo>
                <a:lnTo>
                  <a:pt x="2029587" y="1052702"/>
                </a:lnTo>
                <a:lnTo>
                  <a:pt x="2025650" y="1051814"/>
                </a:lnTo>
                <a:close/>
              </a:path>
              <a:path w="2082800" h="1143635">
                <a:moveTo>
                  <a:pt x="2071370" y="1128140"/>
                </a:moveTo>
                <a:lnTo>
                  <a:pt x="2060393" y="1128456"/>
                </a:lnTo>
                <a:lnTo>
                  <a:pt x="2066036" y="1137792"/>
                </a:lnTo>
                <a:lnTo>
                  <a:pt x="2071370" y="1128140"/>
                </a:lnTo>
                <a:close/>
              </a:path>
              <a:path w="2082800" h="1143635">
                <a:moveTo>
                  <a:pt x="2072916" y="1128140"/>
                </a:moveTo>
                <a:lnTo>
                  <a:pt x="2071370" y="1128140"/>
                </a:lnTo>
                <a:lnTo>
                  <a:pt x="2066036" y="1137792"/>
                </a:lnTo>
                <a:lnTo>
                  <a:pt x="2069710" y="1137792"/>
                </a:lnTo>
                <a:lnTo>
                  <a:pt x="2074545" y="1129029"/>
                </a:lnTo>
                <a:lnTo>
                  <a:pt x="2072916" y="1128140"/>
                </a:lnTo>
                <a:close/>
              </a:path>
              <a:path w="2082800" h="1143635">
                <a:moveTo>
                  <a:pt x="6096" y="0"/>
                </a:moveTo>
                <a:lnTo>
                  <a:pt x="0" y="11175"/>
                </a:lnTo>
                <a:lnTo>
                  <a:pt x="2047817" y="1128818"/>
                </a:lnTo>
                <a:lnTo>
                  <a:pt x="2060393" y="1128456"/>
                </a:lnTo>
                <a:lnTo>
                  <a:pt x="2053943" y="1117785"/>
                </a:lnTo>
                <a:lnTo>
                  <a:pt x="6096" y="0"/>
                </a:lnTo>
                <a:close/>
              </a:path>
              <a:path w="2082800" h="1143635">
                <a:moveTo>
                  <a:pt x="2053943" y="1117785"/>
                </a:moveTo>
                <a:lnTo>
                  <a:pt x="2060393" y="1128456"/>
                </a:lnTo>
                <a:lnTo>
                  <a:pt x="2071370" y="1128140"/>
                </a:lnTo>
                <a:lnTo>
                  <a:pt x="2072916" y="1128140"/>
                </a:lnTo>
                <a:lnTo>
                  <a:pt x="2053943" y="1117785"/>
                </a:lnTo>
                <a:close/>
              </a:path>
            </a:pathLst>
          </a:custGeom>
          <a:solidFill>
            <a:srgbClr val="006FC1"/>
          </a:solidFill>
          <a:ln w="9525">
            <a:solidFill>
              <a:srgbClr val="13548C"/>
            </a:solidFill>
            <a:round/>
            <a:headEnd/>
            <a:tailEnd/>
          </a:ln>
        </p:spPr>
        <p:txBody>
          <a:bodyPr lIns="0" tIns="0" rIns="0" bIns="0"/>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矩形 1">
            <a:extLst>
              <a:ext uri="{FF2B5EF4-FFF2-40B4-BE49-F238E27FC236}">
                <a16:creationId xmlns:a16="http://schemas.microsoft.com/office/drawing/2014/main" id="{4010D6BB-BAD1-4C0E-8686-90E47D5133D5}"/>
              </a:ext>
            </a:extLst>
          </p:cNvPr>
          <p:cNvSpPr/>
          <p:nvPr/>
        </p:nvSpPr>
        <p:spPr>
          <a:xfrm>
            <a:off x="2123728" y="4212124"/>
            <a:ext cx="4824536" cy="2386511"/>
          </a:xfrm>
          <a:custGeom>
            <a:avLst/>
            <a:gdLst>
              <a:gd name="connsiteX0" fmla="*/ 0 w 5040560"/>
              <a:gd name="connsiteY0" fmla="*/ 0 h 2722140"/>
              <a:gd name="connsiteX1" fmla="*/ 5040560 w 5040560"/>
              <a:gd name="connsiteY1" fmla="*/ 0 h 2722140"/>
              <a:gd name="connsiteX2" fmla="*/ 5040560 w 5040560"/>
              <a:gd name="connsiteY2" fmla="*/ 2722140 h 2722140"/>
              <a:gd name="connsiteX3" fmla="*/ 0 w 5040560"/>
              <a:gd name="connsiteY3" fmla="*/ 2722140 h 2722140"/>
              <a:gd name="connsiteX4" fmla="*/ 0 w 5040560"/>
              <a:gd name="connsiteY4" fmla="*/ 0 h 2722140"/>
              <a:gd name="connsiteX0" fmla="*/ 5040560 w 5132000"/>
              <a:gd name="connsiteY0" fmla="*/ 0 h 2722140"/>
              <a:gd name="connsiteX1" fmla="*/ 5040560 w 5132000"/>
              <a:gd name="connsiteY1" fmla="*/ 2722140 h 2722140"/>
              <a:gd name="connsiteX2" fmla="*/ 0 w 5132000"/>
              <a:gd name="connsiteY2" fmla="*/ 2722140 h 2722140"/>
              <a:gd name="connsiteX3" fmla="*/ 0 w 5132000"/>
              <a:gd name="connsiteY3" fmla="*/ 0 h 2722140"/>
              <a:gd name="connsiteX4" fmla="*/ 5132000 w 5132000"/>
              <a:gd name="connsiteY4" fmla="*/ 91440 h 2722140"/>
              <a:gd name="connsiteX0" fmla="*/ 5040560 w 5040560"/>
              <a:gd name="connsiteY0" fmla="*/ 0 h 2722140"/>
              <a:gd name="connsiteX1" fmla="*/ 5040560 w 5040560"/>
              <a:gd name="connsiteY1" fmla="*/ 2722140 h 2722140"/>
              <a:gd name="connsiteX2" fmla="*/ 0 w 5040560"/>
              <a:gd name="connsiteY2" fmla="*/ 2722140 h 2722140"/>
              <a:gd name="connsiteX3" fmla="*/ 0 w 5040560"/>
              <a:gd name="connsiteY3" fmla="*/ 0 h 2722140"/>
              <a:gd name="connsiteX0" fmla="*/ 5040560 w 5040560"/>
              <a:gd name="connsiteY0" fmla="*/ 2722140 h 2722140"/>
              <a:gd name="connsiteX1" fmla="*/ 0 w 5040560"/>
              <a:gd name="connsiteY1" fmla="*/ 2722140 h 2722140"/>
              <a:gd name="connsiteX2" fmla="*/ 0 w 5040560"/>
              <a:gd name="connsiteY2" fmla="*/ 0 h 2722140"/>
            </a:gdLst>
            <a:ahLst/>
            <a:cxnLst>
              <a:cxn ang="0">
                <a:pos x="connsiteX0" y="connsiteY0"/>
              </a:cxn>
              <a:cxn ang="0">
                <a:pos x="connsiteX1" y="connsiteY1"/>
              </a:cxn>
              <a:cxn ang="0">
                <a:pos x="connsiteX2" y="connsiteY2"/>
              </a:cxn>
            </a:cxnLst>
            <a:rect l="l" t="t" r="r" b="b"/>
            <a:pathLst>
              <a:path w="5040560" h="2722140">
                <a:moveTo>
                  <a:pt x="5040560" y="2722140"/>
                </a:moveTo>
                <a:lnTo>
                  <a:pt x="0" y="2722140"/>
                </a:lnTo>
                <a:lnTo>
                  <a:pt x="0" y="0"/>
                </a:lnTo>
              </a:path>
            </a:pathLst>
          </a:custGeom>
          <a:noFill/>
          <a:ln w="19050">
            <a:solidFill>
              <a:schemeClr val="tx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2978122"/>
      </p:ext>
    </p:extLst>
  </p:cSld>
  <p:clrMapOvr>
    <a:masterClrMapping/>
  </p:clrMapOvr>
  <p:transition spd="med">
    <p:split orient="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object 3"/>
          <p:cNvSpPr txBox="1">
            <a:spLocks noChangeArrowheads="1"/>
          </p:cNvSpPr>
          <p:nvPr/>
        </p:nvSpPr>
        <p:spPr bwMode="auto">
          <a:xfrm>
            <a:off x="252000" y="756000"/>
            <a:ext cx="8640000" cy="159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12700">
              <a:lnSpc>
                <a:spcPct val="150000"/>
              </a:lnSpc>
              <a:defRPr sz="2400" b="0">
                <a:latin typeface="Times New Roman" panose="02020603050405020304" pitchFamily="18" charset="0"/>
                <a:ea typeface="微软雅黑" panose="020B0503020204020204" pitchFamily="34" charset="-122"/>
              </a:defRPr>
            </a:lvl1pPr>
            <a:lvl2pPr marL="742950" indent="-285750">
              <a:defRPr>
                <a:latin typeface="Tahoma" pitchFamily="34" charset="0"/>
                <a:ea typeface="宋体" charset="-122"/>
              </a:defRPr>
            </a:lvl2pPr>
            <a:lvl3pPr marL="1143000" indent="-228600">
              <a:defRPr>
                <a:latin typeface="Tahoma" pitchFamily="34" charset="0"/>
                <a:ea typeface="宋体" charset="-122"/>
              </a:defRPr>
            </a:lvl3pPr>
            <a:lvl4pPr marL="1600200" indent="-228600">
              <a:defRPr>
                <a:latin typeface="Tahoma" pitchFamily="34" charset="0"/>
                <a:ea typeface="宋体" charset="-122"/>
              </a:defRPr>
            </a:lvl4pPr>
            <a:lvl5pPr marL="2057400" indent="-228600">
              <a:defRPr>
                <a:latin typeface="Tahoma" pitchFamily="34" charset="0"/>
                <a:ea typeface="宋体" charset="-122"/>
              </a:defRPr>
            </a:lvl5pPr>
            <a:lvl6pPr marL="2514600" indent="-228600" eaLnBrk="0" fontAlgn="base" hangingPunct="0">
              <a:spcBef>
                <a:spcPct val="0"/>
              </a:spcBef>
              <a:spcAft>
                <a:spcPct val="0"/>
              </a:spcAft>
              <a:defRPr>
                <a:latin typeface="Tahoma" pitchFamily="34" charset="0"/>
                <a:ea typeface="宋体" charset="-122"/>
              </a:defRPr>
            </a:lvl6pPr>
            <a:lvl7pPr marL="2971800" indent="-228600" eaLnBrk="0" fontAlgn="base" hangingPunct="0">
              <a:spcBef>
                <a:spcPct val="0"/>
              </a:spcBef>
              <a:spcAft>
                <a:spcPct val="0"/>
              </a:spcAft>
              <a:defRPr>
                <a:latin typeface="Tahoma" pitchFamily="34" charset="0"/>
                <a:ea typeface="宋体" charset="-122"/>
              </a:defRPr>
            </a:lvl7pPr>
            <a:lvl8pPr marL="3429000" indent="-228600" eaLnBrk="0" fontAlgn="base" hangingPunct="0">
              <a:spcBef>
                <a:spcPct val="0"/>
              </a:spcBef>
              <a:spcAft>
                <a:spcPct val="0"/>
              </a:spcAft>
              <a:defRPr>
                <a:latin typeface="Tahoma" pitchFamily="34" charset="0"/>
                <a:ea typeface="宋体" charset="-122"/>
              </a:defRPr>
            </a:lvl8pPr>
            <a:lvl9pPr marL="3886200" indent="-228600" eaLnBrk="0" fontAlgn="base" hangingPunct="0">
              <a:spcBef>
                <a:spcPct val="0"/>
              </a:spcBef>
              <a:spcAft>
                <a:spcPct val="0"/>
              </a:spcAft>
              <a:defRPr>
                <a:latin typeface="Tahoma" pitchFamily="34" charset="0"/>
                <a:ea typeface="宋体" charset="-122"/>
              </a:defRPr>
            </a:lvl9pPr>
          </a:lstStyle>
          <a:p>
            <a:r>
              <a:rPr lang="zh-CN" altLang="zh-CN" dirty="0">
                <a:sym typeface="Times New Roman" panose="02020603050405020304" pitchFamily="18" charset="0"/>
              </a:rPr>
              <a:t>梯度下降法的选择</a:t>
            </a:r>
          </a:p>
          <a:p>
            <a:r>
              <a:rPr lang="zh-CN" altLang="zh-CN">
                <a:sym typeface="Times New Roman" panose="02020603050405020304" pitchFamily="18" charset="0"/>
              </a:rPr>
              <a:t>两种梯度</a:t>
            </a:r>
            <a:r>
              <a:rPr lang="zh-CN" altLang="en-US">
                <a:sym typeface="Times New Roman" panose="02020603050405020304" pitchFamily="18" charset="0"/>
              </a:rPr>
              <a:t>：</a:t>
            </a:r>
            <a:r>
              <a:rPr lang="zh-CN" altLang="zh-CN">
                <a:sym typeface="Times New Roman" panose="02020603050405020304" pitchFamily="18" charset="0"/>
              </a:rPr>
              <a:t>1</a:t>
            </a:r>
            <a:r>
              <a:rPr lang="zh-CN" altLang="zh-CN" dirty="0">
                <a:sym typeface="Times New Roman" panose="02020603050405020304" pitchFamily="18" charset="0"/>
              </a:rPr>
              <a:t>. SGD	2. L-BFGS</a:t>
            </a:r>
          </a:p>
          <a:p>
            <a:r>
              <a:rPr lang="en-US" altLang="zh-CN">
                <a:sym typeface="Times New Roman" panose="02020603050405020304" pitchFamily="18" charset="0"/>
              </a:rPr>
              <a:t>                    </a:t>
            </a:r>
            <a:r>
              <a:rPr lang="zh-CN" altLang="zh-CN">
                <a:sym typeface="Times New Roman" panose="02020603050405020304" pitchFamily="18" charset="0"/>
              </a:rPr>
              <a:t>L</a:t>
            </a:r>
            <a:r>
              <a:rPr lang="zh-CN" altLang="zh-CN" dirty="0">
                <a:sym typeface="Times New Roman" panose="02020603050405020304" pitchFamily="18" charset="0"/>
              </a:rPr>
              <a:t>-BFGS为SGD的优化方法，它的训练速度比</a:t>
            </a:r>
            <a:r>
              <a:rPr lang="zh-CN" altLang="zh-CN">
                <a:sym typeface="Times New Roman" panose="02020603050405020304" pitchFamily="18" charset="0"/>
              </a:rPr>
              <a:t>SGD快</a:t>
            </a:r>
            <a:r>
              <a:rPr lang="en-US" altLang="zh-CN">
                <a:sym typeface="Times New Roman" panose="02020603050405020304" pitchFamily="18" charset="0"/>
              </a:rPr>
              <a:t> </a:t>
            </a:r>
            <a:endParaRPr lang="zh-CN" altLang="zh-CN" dirty="0">
              <a:sym typeface="Times New Roman" panose="02020603050405020304" pitchFamily="18" charset="0"/>
            </a:endParaRPr>
          </a:p>
        </p:txBody>
      </p:sp>
      <p:sp>
        <p:nvSpPr>
          <p:cNvPr id="5"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逻辑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回归训练方法优化</a:t>
            </a:r>
          </a:p>
        </p:txBody>
      </p:sp>
      <p:graphicFrame>
        <p:nvGraphicFramePr>
          <p:cNvPr id="6" name="object 3">
            <a:extLst>
              <a:ext uri="{FF2B5EF4-FFF2-40B4-BE49-F238E27FC236}">
                <a16:creationId xmlns:a16="http://schemas.microsoft.com/office/drawing/2014/main" id="{08B5CE05-F9BA-4659-9651-3B6FE4C9DFA7}"/>
              </a:ext>
            </a:extLst>
          </p:cNvPr>
          <p:cNvGraphicFramePr>
            <a:graphicFrameLocks noGrp="1"/>
          </p:cNvGraphicFramePr>
          <p:nvPr>
            <p:extLst>
              <p:ext uri="{D42A27DB-BD31-4B8C-83A1-F6EECF244321}">
                <p14:modId xmlns:p14="http://schemas.microsoft.com/office/powerpoint/2010/main" val="4156435873"/>
              </p:ext>
            </p:extLst>
          </p:nvPr>
        </p:nvGraphicFramePr>
        <p:xfrm>
          <a:off x="252001" y="2655914"/>
          <a:ext cx="8640000" cy="3221358"/>
        </p:xfrm>
        <a:graphic>
          <a:graphicData uri="http://schemas.openxmlformats.org/drawingml/2006/table">
            <a:tbl>
              <a:tblPr/>
              <a:tblGrid>
                <a:gridCol w="1440000">
                  <a:extLst>
                    <a:ext uri="{9D8B030D-6E8A-4147-A177-3AD203B41FA5}">
                      <a16:colId xmlns:a16="http://schemas.microsoft.com/office/drawing/2014/main" val="970102843"/>
                    </a:ext>
                  </a:extLst>
                </a:gridCol>
                <a:gridCol w="1440000">
                  <a:extLst>
                    <a:ext uri="{9D8B030D-6E8A-4147-A177-3AD203B41FA5}">
                      <a16:colId xmlns:a16="http://schemas.microsoft.com/office/drawing/2014/main" val="3412863093"/>
                    </a:ext>
                  </a:extLst>
                </a:gridCol>
                <a:gridCol w="1440000">
                  <a:extLst>
                    <a:ext uri="{9D8B030D-6E8A-4147-A177-3AD203B41FA5}">
                      <a16:colId xmlns:a16="http://schemas.microsoft.com/office/drawing/2014/main" val="722483952"/>
                    </a:ext>
                  </a:extLst>
                </a:gridCol>
                <a:gridCol w="1440000">
                  <a:extLst>
                    <a:ext uri="{9D8B030D-6E8A-4147-A177-3AD203B41FA5}">
                      <a16:colId xmlns:a16="http://schemas.microsoft.com/office/drawing/2014/main" val="435546145"/>
                    </a:ext>
                  </a:extLst>
                </a:gridCol>
                <a:gridCol w="1440000">
                  <a:extLst>
                    <a:ext uri="{9D8B030D-6E8A-4147-A177-3AD203B41FA5}">
                      <a16:colId xmlns:a16="http://schemas.microsoft.com/office/drawing/2014/main" val="1322711624"/>
                    </a:ext>
                  </a:extLst>
                </a:gridCol>
                <a:gridCol w="1440000">
                  <a:extLst>
                    <a:ext uri="{9D8B030D-6E8A-4147-A177-3AD203B41FA5}">
                      <a16:colId xmlns:a16="http://schemas.microsoft.com/office/drawing/2014/main" val="3119750019"/>
                    </a:ext>
                  </a:extLst>
                </a:gridCol>
              </a:tblGrid>
              <a:tr h="773272">
                <a:tc>
                  <a:txBody>
                    <a:bodyPr/>
                    <a:lstStyle>
                      <a:lvl1pPr>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3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数值归一化</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111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正则化</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111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梯度下降法</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111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分类个数</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111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50"/>
                        </a:spcBef>
                        <a:spcAft>
                          <a:spcPct val="0"/>
                        </a:spcAft>
                        <a:buClrTx/>
                        <a:buSzTx/>
                        <a:buFontTx/>
                        <a:buNone/>
                        <a:tabLst/>
                      </a:pPr>
                      <a:r>
                        <a:rPr kumimoji="0" lang="zh-CN" altLang="zh-CN" sz="18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数据选择</a:t>
                      </a:r>
                      <a:endParaRPr kumimoji="0" lang="zh-CN"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3111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3680"/>
                  </a:ext>
                </a:extLst>
              </a:tr>
              <a:tr h="1224043">
                <a:tc>
                  <a:txBody>
                    <a:bodyPr/>
                    <a:lstStyle>
                      <a:lvl1pPr marL="8413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4138" marR="0" lvl="0" indent="0" algn="ctr" defTabSz="914400" rtl="0" eaLnBrk="1" fontAlgn="base" latinLnBrk="0" hangingPunct="1">
                        <a:lnSpc>
                          <a:spcPct val="10000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LogisticR  egression  WithLBF  GS</a:t>
                      </a:r>
                    </a:p>
                  </a:txBody>
                  <a:tcPr marL="0" marR="0" marT="2159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15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需要均值归一化，算法融入方差归一化</a:t>
                      </a:r>
                    </a:p>
                  </a:txBody>
                  <a:tcPr marL="0" marR="0" marT="1841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15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支持</a:t>
                      </a: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L2</a:t>
                      </a:r>
                    </a:p>
                  </a:txBody>
                  <a:tcPr marL="0" marR="0" marT="1841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ts val="2150"/>
                        </a:lnSpc>
                        <a:spcBef>
                          <a:spcPts val="1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LBFGS</a:t>
                      </a:r>
                    </a:p>
                    <a:p>
                      <a:pPr marL="85725" marR="0" lvl="0" indent="0" algn="ctr" defTabSz="914400" rtl="0" eaLnBrk="1" fontAlgn="base" latinLnBrk="0" hangingPunct="1">
                        <a:lnSpc>
                          <a:spcPts val="2163"/>
                        </a:lnSpc>
                        <a:spcBef>
                          <a:spcPts val="63"/>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（收敛快，考虑二阶导数）</a:t>
                      </a:r>
                    </a:p>
                  </a:txBody>
                  <a:tcPr marL="0" marR="0" marT="2159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15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支持多分类</a:t>
                      </a:r>
                    </a:p>
                  </a:txBody>
                  <a:tcPr marL="0" marR="0" marT="1841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15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加载所有数据</a:t>
                      </a:r>
                      <a:endParaRPr kumimoji="0" lang="en-US"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85725" marR="0" lvl="0" indent="0" algn="ctr" defTabSz="914400" rtl="0" eaLnBrk="1" fontAlgn="base" latinLnBrk="0" hangingPunct="1">
                        <a:lnSpc>
                          <a:spcPct val="100000"/>
                        </a:lnSpc>
                        <a:spcBef>
                          <a:spcPts val="15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都参与训练</a:t>
                      </a:r>
                    </a:p>
                  </a:txBody>
                  <a:tcPr marL="0" marR="0" marT="18415"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090883203"/>
                  </a:ext>
                </a:extLst>
              </a:tr>
              <a:tr h="1224043">
                <a:tc>
                  <a:txBody>
                    <a:bodyPr/>
                    <a:lstStyle>
                      <a:lvl1pPr marL="84138">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4138"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LogisticR  egression  WithSGD</a:t>
                      </a: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endParaRPr>
                    </a:p>
                  </a:txBody>
                  <a:tcPr marL="0" marR="0" marT="35560" marB="0"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不归一化，需要专门在外面进行归一化</a:t>
                      </a:r>
                    </a:p>
                  </a:txBody>
                  <a:tcPr marL="0" marR="0" marT="3238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支持</a:t>
                      </a: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L1</a:t>
                      </a: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p>
                      <a:pPr marL="85725" marR="0" lvl="0" indent="0" algn="ctr" defTabSz="914400" rtl="0" eaLnBrk="1" fontAlgn="base" latinLnBrk="0" hangingPunct="1">
                        <a:lnSpc>
                          <a:spcPct val="100000"/>
                        </a:lnSpc>
                        <a:spcBef>
                          <a:spcPts val="2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L2</a:t>
                      </a:r>
                    </a:p>
                  </a:txBody>
                  <a:tcPr marL="0" marR="0" marT="3238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75"/>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SGD</a:t>
                      </a:r>
                    </a:p>
                  </a:txBody>
                  <a:tcPr marL="0" marR="0" marT="3556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不支持多分类</a:t>
                      </a:r>
                    </a:p>
                  </a:txBody>
                  <a:tcPr marL="0" marR="0" marT="3238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85725">
                        <a:spcBef>
                          <a:spcPct val="20000"/>
                        </a:spcBef>
                        <a:defRPr sz="1600">
                          <a:solidFill>
                            <a:schemeClr val="tx1"/>
                          </a:solidFill>
                          <a:latin typeface="Calibri" panose="020F0502020204030204" pitchFamily="34" charset="0"/>
                          <a:ea typeface="宋体" panose="02010600030101010101" pitchFamily="2" charset="-122"/>
                        </a:defRPr>
                      </a:lvl1pPr>
                      <a:lvl2pPr marL="742950" indent="-285750">
                        <a:spcBef>
                          <a:spcPct val="2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2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2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defRPr sz="1600">
                          <a:solidFill>
                            <a:schemeClr val="tx1"/>
                          </a:solidFill>
                          <a:latin typeface="Calibri" panose="020F0502020204030204" pitchFamily="34" charset="0"/>
                          <a:ea typeface="宋体" panose="02010600030101010101" pitchFamily="2" charset="-122"/>
                        </a:defRPr>
                      </a:lvl9pPr>
                    </a:lstStyle>
                    <a:p>
                      <a:pPr marL="85725" marR="0" lvl="0" indent="0" algn="ctr" defTabSz="914400" rtl="0" eaLnBrk="1" fontAlgn="base" latinLnBrk="0" hangingPunct="1">
                        <a:lnSpc>
                          <a:spcPct val="100000"/>
                        </a:lnSpc>
                        <a:spcBef>
                          <a:spcPts val="250"/>
                        </a:spcBef>
                        <a:spcAft>
                          <a:spcPct val="0"/>
                        </a:spcAft>
                        <a:buClrTx/>
                        <a:buSzTx/>
                        <a:buFontTx/>
                        <a:buNone/>
                        <a:tabLst/>
                      </a:pPr>
                      <a:r>
                        <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随机从</a:t>
                      </a:r>
                      <a:r>
                        <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训练集选取（</a:t>
                      </a:r>
                      <a:r>
                        <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支持  </a:t>
                      </a:r>
                      <a:r>
                        <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rPr>
                        <a:t>MiniBatch  Fraction</a:t>
                      </a:r>
                      <a:r>
                        <a:rPr kumimoji="0" lang="zh-CN" altLang="zh-CN"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a:t>
                      </a:r>
                    </a:p>
                  </a:txBody>
                  <a:tcPr marL="0" marR="0" marT="32384" marB="0"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095408954"/>
                  </a:ext>
                </a:extLst>
              </a:tr>
            </a:tbl>
          </a:graphicData>
        </a:graphic>
      </p:graphicFrame>
    </p:spTree>
    <p:extLst>
      <p:ext uri="{BB962C8B-B14F-4D97-AF65-F5344CB8AC3E}">
        <p14:creationId xmlns:p14="http://schemas.microsoft.com/office/powerpoint/2010/main" val="4194411772"/>
      </p:ext>
    </p:extLst>
  </p:cSld>
  <p:clrMapOvr>
    <a:masterClrMapping/>
  </p:clrMapOvr>
  <p:transition spd="med">
    <p:split orient="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723900" y="831532"/>
            <a:ext cx="7315200" cy="777776"/>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logistic</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回归是否对噪声敏感</a:t>
            </a:r>
          </a:p>
        </p:txBody>
      </p:sp>
      <p:sp>
        <p:nvSpPr>
          <p:cNvPr id="7" name="TextBox 6"/>
          <p:cNvSpPr txBox="1"/>
          <p:nvPr>
            <p:custDataLst>
              <p:tags r:id="rId3"/>
            </p:custDataLst>
          </p:nvPr>
        </p:nvSpPr>
        <p:spPr>
          <a:xfrm>
            <a:off x="1828800" y="2348880"/>
            <a:ext cx="1735088"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是</a:t>
            </a:r>
          </a:p>
        </p:txBody>
      </p:sp>
      <p:sp>
        <p:nvSpPr>
          <p:cNvPr id="8" name="TextBox 7"/>
          <p:cNvSpPr txBox="1"/>
          <p:nvPr>
            <p:custDataLst>
              <p:tags r:id="rId4"/>
            </p:custDataLst>
          </p:nvPr>
        </p:nvSpPr>
        <p:spPr>
          <a:xfrm>
            <a:off x="1828800" y="3206130"/>
            <a:ext cx="1735088"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否</a:t>
            </a:r>
          </a:p>
        </p:txBody>
      </p:sp>
      <p:sp>
        <p:nvSpPr>
          <p:cNvPr id="11" name="椭圆 10"/>
          <p:cNvSpPr>
            <a:spLocks noChangeAspect="1"/>
          </p:cNvSpPr>
          <p:nvPr>
            <p:custDataLst>
              <p:tags r:id="rId5"/>
            </p:custDataLst>
          </p:nvPr>
        </p:nvSpPr>
        <p:spPr bwMode="auto">
          <a:xfrm>
            <a:off x="1114425" y="2413173"/>
            <a:ext cx="514350" cy="514350"/>
          </a:xfrm>
          <a:prstGeom prst="ellipse">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椭圆 11"/>
          <p:cNvSpPr>
            <a:spLocks noChangeAspect="1"/>
          </p:cNvSpPr>
          <p:nvPr>
            <p:custDataLst>
              <p:tags r:id="rId6"/>
            </p:custDataLst>
          </p:nvPr>
        </p:nvSpPr>
        <p:spPr bwMode="auto">
          <a:xfrm>
            <a:off x="1114425" y="327042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7"/>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 name="组合 1">
            <a:extLst>
              <a:ext uri="{FF2B5EF4-FFF2-40B4-BE49-F238E27FC236}">
                <a16:creationId xmlns:a16="http://schemas.microsoft.com/office/drawing/2014/main" id="{7ABE5E05-1675-42D4-AC38-CC05D3E7CF01}"/>
              </a:ext>
            </a:extLst>
          </p:cNvPr>
          <p:cNvGrpSpPr/>
          <p:nvPr/>
        </p:nvGrpSpPr>
        <p:grpSpPr>
          <a:xfrm>
            <a:off x="4139952" y="1522959"/>
            <a:ext cx="4740213" cy="4497487"/>
            <a:chOff x="2367859" y="820216"/>
            <a:chExt cx="4740213" cy="4497487"/>
          </a:xfrm>
        </p:grpSpPr>
        <p:pic>
          <p:nvPicPr>
            <p:cNvPr id="21" name="Picture 2">
              <a:extLst>
                <a:ext uri="{FF2B5EF4-FFF2-40B4-BE49-F238E27FC236}">
                  <a16:creationId xmlns:a16="http://schemas.microsoft.com/office/drawing/2014/main" id="{9C9970C4-CA4B-4CD4-A616-05FF0F4D8E90}"/>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508" b="4291"/>
            <a:stretch/>
          </p:blipFill>
          <p:spPr bwMode="auto">
            <a:xfrm>
              <a:off x="2367859" y="820216"/>
              <a:ext cx="4408281" cy="449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圆角 21">
              <a:extLst>
                <a:ext uri="{FF2B5EF4-FFF2-40B4-BE49-F238E27FC236}">
                  <a16:creationId xmlns:a16="http://schemas.microsoft.com/office/drawing/2014/main" id="{13E545D0-30CD-4BD8-B148-AC69D05620D4}"/>
                </a:ext>
              </a:extLst>
            </p:cNvPr>
            <p:cNvSpPr/>
            <p:nvPr/>
          </p:nvSpPr>
          <p:spPr>
            <a:xfrm>
              <a:off x="6516216" y="1772816"/>
              <a:ext cx="591856" cy="4924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custDataLst>
              <p:tags r:id="rId8"/>
            </p:custDataLst>
          </p:nvPr>
        </p:nvGrpSpPr>
        <p:grpSpPr>
          <a:xfrm>
            <a:off x="0" y="0"/>
            <a:ext cx="9144000" cy="635000"/>
            <a:chOff x="0" y="0"/>
            <a:chExt cx="9144000" cy="635000"/>
          </a:xfrm>
        </p:grpSpPr>
        <p:sp>
          <p:nvSpPr>
            <p:cNvPr id="16" name="TitleBackground"/>
            <p:cNvSpPr/>
            <p:nvPr>
              <p:custDataLst>
                <p:tags r:id="rId10"/>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1"/>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19" name="TipText"/>
            <p:cNvSpPr txBox="1"/>
            <p:nvPr>
              <p:custDataLst>
                <p:tags r:id="rId13"/>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50416994"/>
      </p:ext>
    </p:extLst>
  </p:cSld>
  <p:clrMapOvr>
    <a:masterClrMapping/>
  </p:clrMapOvr>
  <p:transition spd="med">
    <p:split orient="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69288"/>
      </p:ext>
    </p:extLst>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000" cy="4058740"/>
          </a:xfrm>
          <a:prstGeom prst="rect">
            <a:avLst/>
          </a:prstGeom>
        </p:spPr>
        <p:txBody>
          <a:bodyPr>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回归分析</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如果把其中的一些因素（房屋面积）作为自变量，而另一些随自变量的变化而变化的变量作为因变量（房价），研究他们之间的非确定因果关系，这种分析就称为</a:t>
            </a:r>
            <a:r>
              <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回归分析（</a:t>
            </a:r>
            <a:r>
              <a:rPr lang="en-US" altLang="zh-CN"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regression </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p>
          <a:p>
            <a:pPr lvl="1">
              <a:lnSpc>
                <a:spcPct val="150000"/>
              </a:lnSpc>
              <a:spcBef>
                <a:spcPts val="600"/>
              </a:spcBef>
              <a:buClr>
                <a:srgbClr val="FF6600"/>
              </a:buClr>
              <a:buSzPct val="60000"/>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回归分析是研究一个或多个自变量与一个因变量之间是否存在某种线性关系或非线性关系的一种统计学</a:t>
            </a:r>
            <a:r>
              <a:rPr lang="zh-CN" altLang="en-US">
                <a:latin typeface="Times New Roman" panose="02020603050405020304" pitchFamily="18" charset="0"/>
                <a:ea typeface="微软雅黑" panose="020B0503020204020204" pitchFamily="34" charset="-122"/>
                <a:sym typeface="Times New Roman" panose="02020603050405020304" pitchFamily="18" charset="0"/>
              </a:rPr>
              <a:t>方法。</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标题 3"/>
          <p:cNvSpPr>
            <a:spLocks noGrp="1"/>
          </p:cNvSpPr>
          <p:nvPr>
            <p:ph type="title" idx="4294967295"/>
          </p:nvPr>
        </p:nvSpPr>
        <p:spPr>
          <a:xfrm>
            <a:off x="756000" y="108000"/>
            <a:ext cx="2807888" cy="492443"/>
          </a:xfrm>
          <a:prstGeom prst="rect">
            <a:avLst/>
          </a:prstGeom>
        </p:spPr>
        <p:txBody>
          <a:bodyPr wrap="square">
            <a:spAutoFit/>
          </a:bodyPr>
          <a:lstStyle/>
          <a:p>
            <a:pPr>
              <a:lnSpc>
                <a:spcPct val="100000"/>
              </a:lnSpc>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1.1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回归问题</a:t>
            </a:r>
          </a:p>
        </p:txBody>
      </p:sp>
    </p:spTree>
    <p:extLst>
      <p:ext uri="{BB962C8B-B14F-4D97-AF65-F5344CB8AC3E}">
        <p14:creationId xmlns:p14="http://schemas.microsoft.com/office/powerpoint/2010/main" val="4267318344"/>
      </p:ext>
    </p:extLst>
  </p:cSld>
  <p:clrMapOvr>
    <a:masterClrMapping/>
  </p:clrMapOvr>
  <p:transition spd="med">
    <p:split orient="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p:cNvSpPr>
            <a:spLocks noGrp="1"/>
          </p:cNvSpPr>
          <p:nvPr>
            <p:ph idx="4294967295"/>
          </p:nvPr>
        </p:nvSpPr>
        <p:spPr>
          <a:xfrm>
            <a:off x="252000" y="756000"/>
            <a:ext cx="8640000" cy="6079100"/>
          </a:xfrm>
          <a:prstGeom prst="rect">
            <a:avLst/>
          </a:prstGeom>
        </p:spPr>
        <p:txBody>
          <a:bodyPr>
            <a:spAutoFit/>
          </a:bodyPr>
          <a:lstStyle/>
          <a:p>
            <a:pPr>
              <a:lnSpc>
                <a:spcPct val="105000"/>
              </a:lnSpc>
              <a:spcBef>
                <a:spcPts val="600"/>
              </a:spcBef>
              <a:buClr>
                <a:srgbClr val="FF6600"/>
              </a:buClr>
            </a:pPr>
            <a:r>
              <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rPr>
              <a:t>决策树实际上是将空间用超平面进行划分的一种方法，每次分割的时候，都将当前的空间一分为二， 这样使得每一个叶子节点都是在空间中的一个不相交的区域，在进行决策的时候，会根据输入样本每一维feature的值，一步一步往下，最后使得样本落入N个区域中的一个（假设有N个叶子节点），如下图所示。</a:t>
            </a:r>
            <a:endParaRPr lang="en-US" altLang="zh-CN"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5000"/>
              </a:lnSpc>
              <a:spcBef>
                <a:spcPts val="600"/>
              </a:spcBef>
              <a:buClr>
                <a:srgbClr val="FF6600"/>
              </a:buClr>
            </a:pPr>
            <a:endParaRPr lang="en-US" altLang="zh-CN"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5000"/>
              </a:lnSpc>
              <a:spcBef>
                <a:spcPts val="600"/>
              </a:spcBef>
              <a:buClr>
                <a:srgbClr val="FF6600"/>
              </a:buClr>
            </a:pPr>
            <a:endParaRPr lang="en-US" altLang="zh-CN"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5000"/>
              </a:lnSpc>
              <a:spcBef>
                <a:spcPts val="600"/>
              </a:spcBef>
              <a:buClr>
                <a:srgbClr val="FF6600"/>
              </a:buClr>
            </a:pPr>
            <a:endParaRPr lang="en-US" altLang="zh-CN"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5000"/>
              </a:lnSpc>
              <a:spcBef>
                <a:spcPts val="600"/>
              </a:spcBef>
              <a:buClr>
                <a:srgbClr val="FF6600"/>
              </a:buClr>
            </a:pPr>
            <a:endParaRPr lang="en-US" altLang="zh-CN"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5000"/>
              </a:lnSpc>
              <a:spcBef>
                <a:spcPts val="600"/>
              </a:spcBef>
              <a:buClr>
                <a:srgbClr val="FF6600"/>
              </a:buClr>
            </a:pPr>
            <a:endParaRPr lang="en-US" altLang="zh-CN"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5000"/>
              </a:lnSpc>
              <a:spcBef>
                <a:spcPts val="600"/>
              </a:spcBef>
              <a:buClr>
                <a:srgbClr val="FF6600"/>
              </a:buClr>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5000"/>
              </a:lnSpc>
              <a:spcBef>
                <a:spcPts val="600"/>
              </a:spcBef>
              <a:buClr>
                <a:srgbClr val="FF6600"/>
              </a:buClr>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a:p>
            <a:pPr marL="0" indent="0">
              <a:lnSpc>
                <a:spcPct val="105000"/>
              </a:lnSpc>
              <a:spcBef>
                <a:spcPts val="600"/>
              </a:spcBef>
              <a:buClr>
                <a:srgbClr val="FF6600"/>
              </a:buClr>
              <a:buNone/>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5000"/>
              </a:lnSpc>
              <a:spcBef>
                <a:spcPts val="600"/>
              </a:spcBef>
              <a:buClr>
                <a:srgbClr val="FF6600"/>
              </a:buClr>
            </a:pPr>
            <a:r>
              <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rPr>
              <a:t>既然是决策树，那么必然会存在以下两个核心问题：如何选择划分点？如何决定叶节点的输出值？</a:t>
            </a:r>
            <a:r>
              <a:rPr lang="en-US" altLang="zh-CN"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决策树分类选择划分点，使得信息增益最大，叶节点输出即类别</a:t>
            </a:r>
          </a:p>
          <a:p>
            <a:pPr>
              <a:lnSpc>
                <a:spcPct val="105000"/>
              </a:lnSpc>
              <a:spcBef>
                <a:spcPts val="600"/>
              </a:spcBef>
              <a:buClr>
                <a:srgbClr val="FF6600"/>
              </a:buClr>
            </a:pPr>
            <a:r>
              <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rPr>
              <a:t>一个回归树对应着输入空间（即特征空间）的一个划分以及在划分单元上的输出值。分类树中</a:t>
            </a: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采用信息增益等</a:t>
            </a:r>
            <a:r>
              <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rPr>
              <a:t>方法，通过计算选择最佳划分点。</a:t>
            </a: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而在回归树中，采用的是启发式的方法。</a:t>
            </a:r>
          </a:p>
        </p:txBody>
      </p:sp>
      <p:sp>
        <p:nvSpPr>
          <p:cNvPr id="7"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115582" y="2132856"/>
            <a:ext cx="3597679"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D6CF1730-5F5F-4051-AE46-1B1C97402E22}"/>
              </a:ext>
            </a:extLst>
          </p:cNvPr>
          <p:cNvPicPr>
            <a:picLocks noChangeAspect="1"/>
          </p:cNvPicPr>
          <p:nvPr/>
        </p:nvPicPr>
        <p:blipFill>
          <a:blip r:embed="rId3"/>
          <a:stretch>
            <a:fillRect/>
          </a:stretch>
        </p:blipFill>
        <p:spPr>
          <a:xfrm>
            <a:off x="377720" y="2204864"/>
            <a:ext cx="4737862" cy="2228806"/>
          </a:xfrm>
          <a:prstGeom prst="rect">
            <a:avLst/>
          </a:prstGeom>
        </p:spPr>
      </p:pic>
    </p:spTree>
    <p:extLst>
      <p:ext uri="{BB962C8B-B14F-4D97-AF65-F5344CB8AC3E}">
        <p14:creationId xmlns:p14="http://schemas.microsoft.com/office/powerpoint/2010/main" val="4258059021"/>
      </p:ext>
    </p:extLst>
  </p:cSld>
  <p:clrMapOvr>
    <a:masterClrMapping/>
  </p:clrMapOvr>
  <p:transition spd="med">
    <p:split orient="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29953" y="3169931"/>
            <a:ext cx="8884094" cy="1446656"/>
          </a:xfrm>
          <a:prstGeom prst="rect">
            <a:avLst/>
          </a:prstGeom>
        </p:spPr>
      </p:pic>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分类最佳划分点选择</a:t>
            </a:r>
          </a:p>
        </p:txBody>
      </p:sp>
      <p:sp>
        <p:nvSpPr>
          <p:cNvPr id="3" name="内容占位符 2"/>
          <p:cNvSpPr>
            <a:spLocks noGrp="1"/>
          </p:cNvSpPr>
          <p:nvPr>
            <p:ph idx="4294967295"/>
          </p:nvPr>
        </p:nvSpPr>
        <p:spPr>
          <a:xfrm>
            <a:off x="252000" y="756000"/>
            <a:ext cx="8640000" cy="1390381"/>
          </a:xfrm>
          <a:prstGeom prst="rect">
            <a:avLst/>
          </a:prstGeom>
        </p:spPr>
        <p:txBody>
          <a:bodyPr wrap="square">
            <a:spAutoFit/>
          </a:bodyPr>
          <a:lstStyle/>
          <a:p>
            <a:pPr marL="360000" indent="-360000" algn="just">
              <a:lnSpc>
                <a:spcPct val="12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分割区间</a:t>
            </a:r>
            <a:r>
              <a:rPr lang="zh-CN" altLang="en-US" sz="2400">
                <a:cs typeface="+mn-ea"/>
                <a:sym typeface="Times New Roman" panose="02020603050405020304" pitchFamily="18" charset="0"/>
              </a:rPr>
              <a:t>的策略</a:t>
            </a:r>
            <a:endParaRPr lang="en-US" altLang="zh-CN" sz="2400" dirty="0">
              <a:cs typeface="+mn-ea"/>
              <a:sym typeface="Times New Roman" panose="02020603050405020304" pitchFamily="18" charset="0"/>
            </a:endParaRPr>
          </a:p>
          <a:p>
            <a:pPr lvl="1">
              <a:lnSpc>
                <a:spcPct val="12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从最小值开始建立分割区间，开始计算各自的信息增益，选择</a:t>
            </a:r>
            <a:r>
              <a:rPr lang="zh-CN" altLang="en-US" sz="2200" b="1" dirty="0">
                <a:solidFill>
                  <a:srgbClr val="FF6600"/>
                </a:solidFill>
                <a:sym typeface="Times New Roman" panose="02020603050405020304" pitchFamily="18" charset="0"/>
              </a:rPr>
              <a:t>信息增益最大</a:t>
            </a:r>
            <a:r>
              <a:rPr lang="zh-CN" altLang="en-US" sz="2200" dirty="0">
                <a:sym typeface="Times New Roman" panose="02020603050405020304" pitchFamily="18" charset="0"/>
              </a:rPr>
              <a:t>的一个分割区间作为最佳</a:t>
            </a:r>
            <a:r>
              <a:rPr lang="zh-CN" altLang="en-US" sz="2200">
                <a:sym typeface="Times New Roman" panose="02020603050405020304" pitchFamily="18" charset="0"/>
              </a:rPr>
              <a:t>划分点</a:t>
            </a:r>
            <a:endParaRPr lang="en-US" altLang="zh-CN" sz="2200" dirty="0">
              <a:sym typeface="Times New Roman" panose="02020603050405020304" pitchFamily="18" charset="0"/>
            </a:endParaRPr>
          </a:p>
        </p:txBody>
      </p:sp>
      <p:sp>
        <p:nvSpPr>
          <p:cNvPr id="4" name="灯片编号占位符 3">
            <a:extLst>
              <a:ext uri="{FF2B5EF4-FFF2-40B4-BE49-F238E27FC236}">
                <a16:creationId xmlns:a16="http://schemas.microsoft.com/office/drawing/2014/main" id="{66B53CA4-2D6D-45D8-A6D4-D400CCE0506F}"/>
              </a:ext>
            </a:extLst>
          </p:cNvPr>
          <p:cNvSpPr>
            <a:spLocks noGrp="1"/>
          </p:cNvSpPr>
          <p:nvPr>
            <p:ph type="sldNum" sz="quarter" idx="4294967295"/>
          </p:nvPr>
        </p:nvSpPr>
        <p:spPr>
          <a:xfrm>
            <a:off x="8578850" y="6411913"/>
            <a:ext cx="565150" cy="365125"/>
          </a:xfrm>
          <a:prstGeom prst="rect">
            <a:avLst/>
          </a:prstGeom>
        </p:spPr>
        <p:txBody>
          <a:bodyPr/>
          <a:lstStyle/>
          <a:p>
            <a:fld id="{D9A2D461-AF4D-47C7-9839-6831AAAE9194}"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71</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6" name="直接连接符 5"/>
          <p:cNvCxnSpPr/>
          <p:nvPr/>
        </p:nvCxnSpPr>
        <p:spPr bwMode="auto">
          <a:xfrm>
            <a:off x="1189296" y="3429000"/>
            <a:ext cx="0" cy="118758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789732" y="3106475"/>
            <a:ext cx="973955" cy="369332"/>
          </a:xfrm>
          <a:prstGeom prst="rect">
            <a:avLst/>
          </a:prstGeom>
          <a:noFill/>
        </p:spPr>
        <p:txBody>
          <a:bodyPr wrap="square" rtlCol="0">
            <a:spAutoFit/>
          </a:bodyPr>
          <a:lstStyle/>
          <a:p>
            <a:r>
              <a:rPr lang="en-US" altLang="zh-CN"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GAIN</a:t>
            </a:r>
            <a:endPar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129953" y="2244039"/>
            <a:ext cx="8884094" cy="944985"/>
          </a:xfrm>
          <a:prstGeom prst="rect">
            <a:avLst/>
          </a:prstGeom>
        </p:spPr>
      </p:pic>
    </p:spTree>
    <p:extLst>
      <p:ext uri="{BB962C8B-B14F-4D97-AF65-F5344CB8AC3E}">
        <p14:creationId xmlns:p14="http://schemas.microsoft.com/office/powerpoint/2010/main" val="482818964"/>
      </p:ext>
    </p:extLst>
  </p:cSld>
  <p:clrMapOvr>
    <a:masterClrMapping/>
  </p:clrMapOvr>
  <p:transition spd="med">
    <p:split orient="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29953" y="3169931"/>
            <a:ext cx="8884094" cy="1446656"/>
          </a:xfrm>
          <a:prstGeom prst="rect">
            <a:avLst/>
          </a:prstGeom>
        </p:spPr>
      </p:pic>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分类最佳划分点选择</a:t>
            </a:r>
          </a:p>
        </p:txBody>
      </p:sp>
      <p:sp>
        <p:nvSpPr>
          <p:cNvPr id="3" name="内容占位符 2"/>
          <p:cNvSpPr>
            <a:spLocks noGrp="1"/>
          </p:cNvSpPr>
          <p:nvPr>
            <p:ph idx="4294967295"/>
          </p:nvPr>
        </p:nvSpPr>
        <p:spPr>
          <a:xfrm>
            <a:off x="252000" y="756000"/>
            <a:ext cx="8640000" cy="1390381"/>
          </a:xfrm>
          <a:prstGeom prst="rect">
            <a:avLst/>
          </a:prstGeom>
        </p:spPr>
        <p:txBody>
          <a:bodyPr wrap="square">
            <a:spAutoFit/>
          </a:bodyPr>
          <a:lstStyle/>
          <a:p>
            <a:pPr marL="360000" indent="-360000" algn="just">
              <a:lnSpc>
                <a:spcPct val="12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分割区间</a:t>
            </a:r>
            <a:r>
              <a:rPr lang="zh-CN" altLang="en-US" sz="2400">
                <a:cs typeface="+mn-ea"/>
                <a:sym typeface="Times New Roman" panose="02020603050405020304" pitchFamily="18" charset="0"/>
              </a:rPr>
              <a:t>的策略</a:t>
            </a:r>
            <a:endParaRPr lang="en-US" altLang="zh-CN" sz="2400" dirty="0">
              <a:cs typeface="+mn-ea"/>
              <a:sym typeface="Times New Roman" panose="02020603050405020304" pitchFamily="18" charset="0"/>
            </a:endParaRPr>
          </a:p>
          <a:p>
            <a:pPr lvl="1">
              <a:lnSpc>
                <a:spcPct val="12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从最小值开始建立分割区间，开始计算各自的信息增益，选择</a:t>
            </a:r>
            <a:r>
              <a:rPr lang="zh-CN" altLang="en-US" sz="2200" b="1" dirty="0">
                <a:solidFill>
                  <a:srgbClr val="FF6600"/>
                </a:solidFill>
                <a:sym typeface="Times New Roman" panose="02020603050405020304" pitchFamily="18" charset="0"/>
              </a:rPr>
              <a:t>信息增益最大</a:t>
            </a:r>
            <a:r>
              <a:rPr lang="zh-CN" altLang="en-US" sz="2200" dirty="0">
                <a:sym typeface="Times New Roman" panose="02020603050405020304" pitchFamily="18" charset="0"/>
              </a:rPr>
              <a:t>的一个分割区间作为最佳</a:t>
            </a:r>
            <a:r>
              <a:rPr lang="zh-CN" altLang="en-US" sz="2200">
                <a:sym typeface="Times New Roman" panose="02020603050405020304" pitchFamily="18" charset="0"/>
              </a:rPr>
              <a:t>划分点</a:t>
            </a:r>
            <a:endParaRPr lang="en-US" altLang="zh-CN" sz="2200" dirty="0">
              <a:sym typeface="Times New Roman" panose="02020603050405020304" pitchFamily="18" charset="0"/>
            </a:endParaRPr>
          </a:p>
        </p:txBody>
      </p:sp>
      <p:cxnSp>
        <p:nvCxnSpPr>
          <p:cNvPr id="6" name="直接连接符 5"/>
          <p:cNvCxnSpPr/>
          <p:nvPr/>
        </p:nvCxnSpPr>
        <p:spPr bwMode="auto">
          <a:xfrm>
            <a:off x="1189296" y="3429000"/>
            <a:ext cx="0" cy="118758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789732" y="3106475"/>
            <a:ext cx="901947" cy="369332"/>
          </a:xfrm>
          <a:prstGeom prst="rect">
            <a:avLst/>
          </a:prstGeom>
          <a:noFill/>
        </p:spPr>
        <p:txBody>
          <a:bodyPr wrap="square" rtlCol="0">
            <a:spAutoFit/>
          </a:bodyPr>
          <a:lstStyle/>
          <a:p>
            <a:pPr algn="ctr"/>
            <a:r>
              <a:rPr lang="en-US" altLang="zh-CN"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GAIN</a:t>
            </a:r>
            <a:endPar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129953" y="2244039"/>
            <a:ext cx="8884094" cy="944985"/>
          </a:xfrm>
          <a:prstGeom prst="rect">
            <a:avLst/>
          </a:prstGeom>
        </p:spPr>
      </p:pic>
      <p:sp>
        <p:nvSpPr>
          <p:cNvPr id="10" name="内容占位符 2">
            <a:extLst>
              <a:ext uri="{FF2B5EF4-FFF2-40B4-BE49-F238E27FC236}">
                <a16:creationId xmlns:a16="http://schemas.microsoft.com/office/drawing/2014/main" id="{3E4DA3CB-7462-4FFE-BFFD-99865191C106}"/>
              </a:ext>
            </a:extLst>
          </p:cNvPr>
          <p:cNvSpPr txBox="1">
            <a:spLocks/>
          </p:cNvSpPr>
          <p:nvPr/>
        </p:nvSpPr>
        <p:spPr bwMode="gray">
          <a:xfrm>
            <a:off x="252000" y="4667021"/>
            <a:ext cx="8640000" cy="1384161"/>
          </a:xfrm>
          <a:prstGeom prst="rect">
            <a:avLst/>
          </a:prstGeom>
        </p:spPr>
        <p:txBody>
          <a:bodyPr wrap="square">
            <a:spAutoFit/>
          </a:bodyPr>
          <a:lstStyle>
            <a:lvl1pPr marL="360000" indent="-360000" algn="just">
              <a:lnSpc>
                <a:spcPct val="120000"/>
              </a:lnSpc>
              <a:spcBef>
                <a:spcPts val="600"/>
              </a:spcBef>
              <a:buClr>
                <a:srgbClr val="FF6600"/>
              </a:buClr>
              <a:buSzPct val="80000"/>
              <a:buFont typeface="Wingdings" panose="05000000000000000000" pitchFamily="2" charset="2"/>
              <a:buChar char="l"/>
              <a:defRPr sz="2400">
                <a:cs typeface="+mn-ea"/>
              </a:defRPr>
            </a:lvl1pPr>
            <a:lvl2pPr marL="685800" lvl="1" indent="-228600">
              <a:lnSpc>
                <a:spcPct val="12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noProof="1">
                <a:sym typeface="Times New Roman" panose="02020603050405020304" pitchFamily="18" charset="0"/>
              </a:rPr>
              <a:t>假如</a:t>
            </a:r>
            <a:r>
              <a:rPr lang="en-US" altLang="zh-CN" noProof="1">
                <a:sym typeface="Times New Roman" panose="02020603050405020304" pitchFamily="18" charset="0"/>
              </a:rPr>
              <a:t>n</a:t>
            </a:r>
            <a:r>
              <a:rPr lang="zh-CN" altLang="en-US" noProof="1">
                <a:sym typeface="Times New Roman" panose="02020603050405020304" pitchFamily="18" charset="0"/>
              </a:rPr>
              <a:t>个特征，每个特征有</a:t>
            </a:r>
            <a:r>
              <a:rPr lang="en-US" altLang="zh-CN" noProof="1">
                <a:sym typeface="Times New Roman" panose="02020603050405020304" pitchFamily="18" charset="0"/>
              </a:rPr>
              <a:t>s i (i∈(1,n))</a:t>
            </a:r>
            <a:r>
              <a:rPr lang="zh-CN" altLang="en-US" noProof="1">
                <a:sym typeface="Times New Roman" panose="02020603050405020304" pitchFamily="18" charset="0"/>
              </a:rPr>
              <a:t>个取值，则遍历所有特征，</a:t>
            </a:r>
            <a:r>
              <a:rPr lang="zh-CN" altLang="en-US" b="1" noProof="1">
                <a:solidFill>
                  <a:srgbClr val="FF6600"/>
                </a:solidFill>
                <a:sym typeface="Times New Roman" panose="02020603050405020304" pitchFamily="18" charset="0"/>
              </a:rPr>
              <a:t>尝试该特征所有取值</a:t>
            </a:r>
            <a:r>
              <a:rPr lang="zh-CN" altLang="en-US" noProof="1">
                <a:sym typeface="Times New Roman" panose="02020603050405020304" pitchFamily="18" charset="0"/>
              </a:rPr>
              <a:t>，对空间进行划分，直到</a:t>
            </a:r>
            <a:r>
              <a:rPr lang="zh-CN" altLang="en-US" b="1" noProof="1">
                <a:solidFill>
                  <a:srgbClr val="FF6600"/>
                </a:solidFill>
                <a:sym typeface="Times New Roman" panose="02020603050405020304" pitchFamily="18" charset="0"/>
              </a:rPr>
              <a:t>取到特征</a:t>
            </a:r>
            <a:r>
              <a:rPr lang="en-US" altLang="zh-CN" b="1" noProof="1">
                <a:solidFill>
                  <a:srgbClr val="FF6600"/>
                </a:solidFill>
                <a:sym typeface="Times New Roman" panose="02020603050405020304" pitchFamily="18" charset="0"/>
              </a:rPr>
              <a:t>j</a:t>
            </a:r>
            <a:r>
              <a:rPr lang="zh-CN" altLang="en-US" b="1" noProof="1">
                <a:solidFill>
                  <a:srgbClr val="FF6600"/>
                </a:solidFill>
                <a:sym typeface="Times New Roman" panose="02020603050405020304" pitchFamily="18" charset="0"/>
              </a:rPr>
              <a:t>的取值</a:t>
            </a:r>
            <a:r>
              <a:rPr lang="en-US" altLang="zh-CN" b="1" noProof="1">
                <a:solidFill>
                  <a:srgbClr val="FF6600"/>
                </a:solidFill>
                <a:sym typeface="Times New Roman" panose="02020603050405020304" pitchFamily="18" charset="0"/>
              </a:rPr>
              <a:t>s</a:t>
            </a:r>
            <a:r>
              <a:rPr lang="zh-CN" altLang="en-US" b="1" noProof="1">
                <a:solidFill>
                  <a:srgbClr val="FF6600"/>
                </a:solidFill>
                <a:sym typeface="Times New Roman" panose="02020603050405020304" pitchFamily="18" charset="0"/>
              </a:rPr>
              <a:t>，使得损失函数最小</a:t>
            </a:r>
            <a:r>
              <a:rPr lang="zh-CN" altLang="en-US" noProof="1">
                <a:sym typeface="Times New Roman" panose="02020603050405020304" pitchFamily="18" charset="0"/>
              </a:rPr>
              <a:t>，这样就得到了一个划分点。</a:t>
            </a:r>
          </a:p>
        </p:txBody>
      </p:sp>
      <p:pic>
        <p:nvPicPr>
          <p:cNvPr id="11" name="图片 3">
            <a:extLst>
              <a:ext uri="{FF2B5EF4-FFF2-40B4-BE49-F238E27FC236}">
                <a16:creationId xmlns:a16="http://schemas.microsoft.com/office/drawing/2014/main" id="{75C5A738-29CE-4952-B599-8630C69B5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597" y="6122389"/>
            <a:ext cx="4906667" cy="57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FD2E4216-F231-4BA9-A2AF-B30963EA834E}"/>
              </a:ext>
            </a:extLst>
          </p:cNvPr>
          <p:cNvSpPr/>
          <p:nvPr/>
        </p:nvSpPr>
        <p:spPr bwMode="auto">
          <a:xfrm>
            <a:off x="2554337" y="6146949"/>
            <a:ext cx="4176000" cy="54000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TextBox 4">
            <a:extLst>
              <a:ext uri="{FF2B5EF4-FFF2-40B4-BE49-F238E27FC236}">
                <a16:creationId xmlns:a16="http://schemas.microsoft.com/office/drawing/2014/main" id="{31C0A647-7142-4DEF-BA25-8267411BD34E}"/>
              </a:ext>
            </a:extLst>
          </p:cNvPr>
          <p:cNvSpPr txBox="1"/>
          <p:nvPr/>
        </p:nvSpPr>
        <p:spPr>
          <a:xfrm>
            <a:off x="6826217" y="6101616"/>
            <a:ext cx="2065783" cy="646331"/>
          </a:xfrm>
          <a:prstGeom prst="rect">
            <a:avLst/>
          </a:prstGeom>
          <a:noFill/>
        </p:spPr>
        <p:txBody>
          <a:bodyPr wrap="square" rtlCol="0">
            <a:spAutoFit/>
          </a:bodyPr>
          <a:lstStyle/>
          <a:p>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其中一个特征损失函数最小值</a:t>
            </a:r>
          </a:p>
        </p:txBody>
      </p:sp>
    </p:spTree>
    <p:extLst>
      <p:ext uri="{BB962C8B-B14F-4D97-AF65-F5344CB8AC3E}">
        <p14:creationId xmlns:p14="http://schemas.microsoft.com/office/powerpoint/2010/main" val="4117751388"/>
      </p:ext>
    </p:extLst>
  </p:cSld>
  <p:clrMapOvr>
    <a:masterClrMapping/>
  </p:clrMapOvr>
  <p:transition spd="med">
    <p:split orient="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内容占位符 2">
            <a:extLst>
              <a:ext uri="{FF2B5EF4-FFF2-40B4-BE49-F238E27FC236}">
                <a16:creationId xmlns:a16="http://schemas.microsoft.com/office/drawing/2014/main" id="{716F0833-2ED4-4434-BC62-4CB36579E33A}"/>
              </a:ext>
            </a:extLst>
          </p:cNvPr>
          <p:cNvSpPr txBox="1">
            <a:spLocks/>
          </p:cNvSpPr>
          <p:nvPr/>
        </p:nvSpPr>
        <p:spPr>
          <a:xfrm>
            <a:off x="251999" y="756000"/>
            <a:ext cx="8640000" cy="213904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X的取值范围[0.5, 10.5],y的取值范围：[5.0,10.10],用树桩做基函数；</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求f1(x)回归树T1(x)，</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求切分点s：</a:t>
            </a:r>
          </a:p>
        </p:txBody>
      </p:sp>
      <p:pic>
        <p:nvPicPr>
          <p:cNvPr id="9" name="图片 3">
            <a:extLst>
              <a:ext uri="{FF2B5EF4-FFF2-40B4-BE49-F238E27FC236}">
                <a16:creationId xmlns:a16="http://schemas.microsoft.com/office/drawing/2014/main" id="{2000CAD9-FA68-4A0D-93E9-7DB3E3ADC0A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13715" y="1165580"/>
            <a:ext cx="7316571" cy="60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a:extLst>
              <a:ext uri="{FF2B5EF4-FFF2-40B4-BE49-F238E27FC236}">
                <a16:creationId xmlns:a16="http://schemas.microsoft.com/office/drawing/2014/main" id="{6C9A2179-8316-4D82-9C01-BECF2B45DF1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2846" y="1844749"/>
            <a:ext cx="3492000" cy="63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5">
            <a:extLst>
              <a:ext uri="{FF2B5EF4-FFF2-40B4-BE49-F238E27FC236}">
                <a16:creationId xmlns:a16="http://schemas.microsoft.com/office/drawing/2014/main" id="{62B8F383-D5AD-4175-9978-52C7F61B216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96118" y="2566665"/>
            <a:ext cx="2681714" cy="27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834942"/>
      </p:ext>
    </p:extLst>
  </p:cSld>
  <p:clrMapOvr>
    <a:masterClrMapping/>
  </p:clrMapOvr>
  <p:transition spd="med">
    <p:split orient="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B18C58-39DB-463E-8652-047C4423A8F7}"/>
              </a:ext>
            </a:extLst>
          </p:cNvPr>
          <p:cNvSpPr>
            <a:spLocks noGrp="1"/>
          </p:cNvSpPr>
          <p:nvPr>
            <p:ph type="sldNum" sz="quarter" idx="4294967295"/>
          </p:nvPr>
        </p:nvSpPr>
        <p:spPr>
          <a:xfrm>
            <a:off x="8578850" y="6411913"/>
            <a:ext cx="565150" cy="365125"/>
          </a:xfrm>
          <a:prstGeom prst="rect">
            <a:avLst/>
          </a:prstGeom>
        </p:spPr>
        <p:txBody>
          <a:bodyPr/>
          <a:lstStyle/>
          <a:p>
            <a:fld id="{D9A2D461-AF4D-47C7-9839-6831AAAE9194}"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74</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标题 1">
            <a:extLst>
              <a:ext uri="{FF2B5EF4-FFF2-40B4-BE49-F238E27FC236}">
                <a16:creationId xmlns:a16="http://schemas.microsoft.com/office/drawing/2014/main" id="{63B7BAC9-A5D0-445D-8CD8-A3E857082D8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内容占位符 2">
            <a:extLst>
              <a:ext uri="{FF2B5EF4-FFF2-40B4-BE49-F238E27FC236}">
                <a16:creationId xmlns:a16="http://schemas.microsoft.com/office/drawing/2014/main" id="{A13A087F-8957-4BE7-8498-75F22F2A840D}"/>
              </a:ext>
            </a:extLst>
          </p:cNvPr>
          <p:cNvSpPr txBox="1">
            <a:spLocks/>
          </p:cNvSpPr>
          <p:nvPr/>
        </p:nvSpPr>
        <p:spPr>
          <a:xfrm>
            <a:off x="251999" y="756000"/>
            <a:ext cx="8640000" cy="355481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X的取值范围[0.5, 10.5],y的取值范围：[5.0,10.10],用树桩做基函数；</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求f1(x)回归树T1(x)，</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求切分点s：</a:t>
            </a:r>
          </a:p>
          <a:p>
            <a:pPr marL="0" indent="0">
              <a:lnSpc>
                <a:spcPct val="100000"/>
              </a:lnSpc>
              <a:spcBef>
                <a:spcPts val="600"/>
              </a:spcBef>
              <a:buClr>
                <a:srgbClr val="FF6600"/>
              </a:buClr>
              <a:buNone/>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0" indent="0">
              <a:lnSpc>
                <a:spcPct val="100000"/>
              </a:lnSpc>
              <a:spcBef>
                <a:spcPts val="600"/>
              </a:spcBef>
              <a:buClr>
                <a:srgbClr val="FF6600"/>
              </a:buClr>
              <a:buNone/>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解题过程：各切分点：</a:t>
            </a:r>
          </a:p>
        </p:txBody>
      </p:sp>
      <p:pic>
        <p:nvPicPr>
          <p:cNvPr id="11" name="图片 3">
            <a:extLst>
              <a:ext uri="{FF2B5EF4-FFF2-40B4-BE49-F238E27FC236}">
                <a16:creationId xmlns:a16="http://schemas.microsoft.com/office/drawing/2014/main" id="{B91217B2-4F4A-4630-830A-EA82F9520C2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13715" y="1165580"/>
            <a:ext cx="7316571" cy="60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
            <a:extLst>
              <a:ext uri="{FF2B5EF4-FFF2-40B4-BE49-F238E27FC236}">
                <a16:creationId xmlns:a16="http://schemas.microsoft.com/office/drawing/2014/main" id="{AA5AA62E-DA4D-4940-815D-9311A85E375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2846" y="1844749"/>
            <a:ext cx="3492000" cy="63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5">
            <a:extLst>
              <a:ext uri="{FF2B5EF4-FFF2-40B4-BE49-F238E27FC236}">
                <a16:creationId xmlns:a16="http://schemas.microsoft.com/office/drawing/2014/main" id="{F998B538-BC67-456C-BA4F-84709E4AE20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96118" y="2566665"/>
            <a:ext cx="2681714" cy="27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7">
            <a:extLst>
              <a:ext uri="{FF2B5EF4-FFF2-40B4-BE49-F238E27FC236}">
                <a16:creationId xmlns:a16="http://schemas.microsoft.com/office/drawing/2014/main" id="{3728F096-6879-4C7B-AFE1-AB6714C4E8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76000" y="4344975"/>
            <a:ext cx="4392000" cy="36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064980"/>
      </p:ext>
    </p:extLst>
  </p:cSld>
  <p:clrMapOvr>
    <a:masterClrMapping/>
  </p:clrMapOvr>
  <p:transition spd="med">
    <p:split orient="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6388A143-483A-44F8-BCDC-6F574EDBA25A}"/>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 name="内容占位符 2">
            <a:extLst>
              <a:ext uri="{FF2B5EF4-FFF2-40B4-BE49-F238E27FC236}">
                <a16:creationId xmlns:a16="http://schemas.microsoft.com/office/drawing/2014/main" id="{C4DD2998-78AF-40DE-8F8D-83862FABF98B}"/>
              </a:ext>
            </a:extLst>
          </p:cNvPr>
          <p:cNvSpPr txBox="1">
            <a:spLocks/>
          </p:cNvSpPr>
          <p:nvPr/>
        </p:nvSpPr>
        <p:spPr>
          <a:xfrm>
            <a:off x="251999" y="756000"/>
            <a:ext cx="8640000" cy="355481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X的取值范围[0.5, 10.5],y的取值范围：[5.0,10.10],用树桩做基函数；</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求f1(x)回归树T1(x)，</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求切分点s：</a:t>
            </a: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求在R</a:t>
            </a:r>
            <a:r>
              <a:rPr lang="zh-CN" altLang="en-US" sz="1800" baseline="-150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,R</a:t>
            </a:r>
            <a:r>
              <a:rPr lang="zh-CN" altLang="en-US" sz="1800" baseline="-150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内部使平方损失误差达到最小值的c</a:t>
            </a:r>
            <a:r>
              <a:rPr lang="zh-CN" altLang="en-US" sz="1800" baseline="-150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baseline="-150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a:t>
            </a: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解题过程：各切分点：</a:t>
            </a:r>
          </a:p>
        </p:txBody>
      </p:sp>
      <p:pic>
        <p:nvPicPr>
          <p:cNvPr id="12" name="图片 3">
            <a:extLst>
              <a:ext uri="{FF2B5EF4-FFF2-40B4-BE49-F238E27FC236}">
                <a16:creationId xmlns:a16="http://schemas.microsoft.com/office/drawing/2014/main" id="{6A0A4F9C-4DF2-4716-944F-F650DFDFB9A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13715" y="1165580"/>
            <a:ext cx="7316571" cy="60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4">
            <a:extLst>
              <a:ext uri="{FF2B5EF4-FFF2-40B4-BE49-F238E27FC236}">
                <a16:creationId xmlns:a16="http://schemas.microsoft.com/office/drawing/2014/main" id="{3C9CEDF9-DFD1-4DDF-8794-5D3B58805E4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2846" y="1844749"/>
            <a:ext cx="3492000" cy="63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5">
            <a:extLst>
              <a:ext uri="{FF2B5EF4-FFF2-40B4-BE49-F238E27FC236}">
                <a16:creationId xmlns:a16="http://schemas.microsoft.com/office/drawing/2014/main" id="{A4305EAD-C011-49F1-A5C0-B1AD612AECF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96118" y="2566665"/>
            <a:ext cx="2681714" cy="27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6">
            <a:extLst>
              <a:ext uri="{FF2B5EF4-FFF2-40B4-BE49-F238E27FC236}">
                <a16:creationId xmlns:a16="http://schemas.microsoft.com/office/drawing/2014/main" id="{CFF8A82B-2F6B-48C5-A96B-ED44BEDC01F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78000" y="3287354"/>
            <a:ext cx="2844000" cy="58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7">
            <a:extLst>
              <a:ext uri="{FF2B5EF4-FFF2-40B4-BE49-F238E27FC236}">
                <a16:creationId xmlns:a16="http://schemas.microsoft.com/office/drawing/2014/main" id="{A0FE5ECD-516F-4550-BE47-F257D5A392E0}"/>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76000" y="4344975"/>
            <a:ext cx="4392000" cy="36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801980"/>
      </p:ext>
    </p:extLst>
  </p:cSld>
  <p:clrMapOvr>
    <a:masterClrMapping/>
  </p:clrMapOvr>
  <p:transition spd="med">
    <p:split orient="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1079611" y="4907629"/>
            <a:ext cx="6984776" cy="1025187"/>
          </a:xfrm>
          <a:prstGeom prst="rect">
            <a:avLst/>
          </a:prstGeom>
          <a:noFill/>
        </p:spPr>
        <p:txBody>
          <a:bodyPr vert="horz" wrap="square" rtlCol="0" anchor="ctr" anchorCtr="0">
            <a:noAutofit/>
          </a:bodyPr>
          <a:lstStyle/>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当切分点为</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1.5</a:t>
            </a: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时，求</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c1=</a:t>
            </a:r>
            <a:r>
              <a:rPr lang="zh-CN" altLang="en-US" sz="24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c2=</a:t>
            </a:r>
            <a:r>
              <a:rPr lang="zh-CN" altLang="en-US" sz="24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p>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均方误差</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3] </a:t>
            </a:r>
            <a:endPar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圆角矩形 6"/>
          <p:cNvSpPr/>
          <p:nvPr>
            <p:custDataLst>
              <p:tags r:id="rId3"/>
            </p:custDataLst>
          </p:nvPr>
        </p:nvSpPr>
        <p:spPr bwMode="auto">
          <a:xfrm>
            <a:off x="6876256" y="5987098"/>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3" name="矩形 12"/>
          <p:cNvSpPr/>
          <p:nvPr>
            <p:custDataLst>
              <p:tags r:id="rId4"/>
            </p:custDataLst>
          </p:nvPr>
        </p:nvSpPr>
        <p:spPr bwMode="auto">
          <a:xfrm>
            <a:off x="0" y="6492240"/>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21" name="内容占位符 2">
            <a:extLst>
              <a:ext uri="{FF2B5EF4-FFF2-40B4-BE49-F238E27FC236}">
                <a16:creationId xmlns:a16="http://schemas.microsoft.com/office/drawing/2014/main" id="{06906A23-5CB7-4309-9EF4-C186FE6F2BBC}"/>
              </a:ext>
            </a:extLst>
          </p:cNvPr>
          <p:cNvSpPr txBox="1">
            <a:spLocks/>
          </p:cNvSpPr>
          <p:nvPr/>
        </p:nvSpPr>
        <p:spPr>
          <a:xfrm>
            <a:off x="251999" y="756000"/>
            <a:ext cx="8640000" cy="355481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X的取值范围[0.5, 10.5],y的取值范围：[5.0,10.10],用树桩做基函数；</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求f1(x)回归树T1(x)，</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求切分点s：</a:t>
            </a: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求在R</a:t>
            </a:r>
            <a:r>
              <a:rPr lang="zh-CN" altLang="en-US" sz="1800" baseline="-150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,R</a:t>
            </a:r>
            <a:r>
              <a:rPr lang="zh-CN" altLang="en-US" sz="1800" baseline="-150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内部使平方损失误差达到最小值的c</a:t>
            </a:r>
            <a:r>
              <a:rPr lang="zh-CN" altLang="en-US" sz="1800" baseline="-150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baseline="-150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a:t>
            </a: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解题过程：各切分点：</a:t>
            </a:r>
          </a:p>
        </p:txBody>
      </p:sp>
      <p:pic>
        <p:nvPicPr>
          <p:cNvPr id="22" name="图片 3">
            <a:extLst>
              <a:ext uri="{FF2B5EF4-FFF2-40B4-BE49-F238E27FC236}">
                <a16:creationId xmlns:a16="http://schemas.microsoft.com/office/drawing/2014/main" id="{E6D3A6AB-FDEB-4E5D-B80F-4C502F751311}"/>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13715" y="1165580"/>
            <a:ext cx="7316571" cy="60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4">
            <a:extLst>
              <a:ext uri="{FF2B5EF4-FFF2-40B4-BE49-F238E27FC236}">
                <a16:creationId xmlns:a16="http://schemas.microsoft.com/office/drawing/2014/main" id="{CBCC4AEE-FBFE-4A6E-923F-6246F81AC31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2846" y="1844749"/>
            <a:ext cx="3492000" cy="63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5">
            <a:extLst>
              <a:ext uri="{FF2B5EF4-FFF2-40B4-BE49-F238E27FC236}">
                <a16:creationId xmlns:a16="http://schemas.microsoft.com/office/drawing/2014/main" id="{E80DA739-0926-46C3-A947-4845F751D8C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96118" y="2566665"/>
            <a:ext cx="2681714" cy="27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6">
            <a:extLst>
              <a:ext uri="{FF2B5EF4-FFF2-40B4-BE49-F238E27FC236}">
                <a16:creationId xmlns:a16="http://schemas.microsoft.com/office/drawing/2014/main" id="{7F644F79-359E-4314-B5CC-F2699934DFAF}"/>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78000" y="3287354"/>
            <a:ext cx="2844000" cy="58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7">
            <a:extLst>
              <a:ext uri="{FF2B5EF4-FFF2-40B4-BE49-F238E27FC236}">
                <a16:creationId xmlns:a16="http://schemas.microsoft.com/office/drawing/2014/main" id="{04B8C66D-B571-4537-BDCE-496B9109788E}"/>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76000" y="4344975"/>
            <a:ext cx="4392000" cy="36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6"/>
            </p:custDataLst>
          </p:nvPr>
        </p:nvPicPr>
        <p:blipFill>
          <a:blip r:embed="rId2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20331510"/>
      </p:ext>
    </p:extLst>
  </p:cSld>
  <p:clrMapOvr>
    <a:masterClrMapping/>
  </p:clrMapOvr>
  <p:transition spd="med">
    <p:split orient="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p:cNvSpPr>
            <a:spLocks noGrp="1"/>
          </p:cNvSpPr>
          <p:nvPr>
            <p:ph idx="4294967295"/>
          </p:nvPr>
        </p:nvSpPr>
        <p:spPr>
          <a:xfrm>
            <a:off x="251999" y="756000"/>
            <a:ext cx="8640000" cy="5040312"/>
          </a:xfrm>
          <a:prstGeom prst="rect">
            <a:avLst/>
          </a:prstGeom>
        </p:spPr>
        <p:txBody>
          <a:bodyPr/>
          <a:lstStyle/>
          <a:p>
            <a:pPr>
              <a:lnSpc>
                <a:spcPct val="100000"/>
              </a:lnSpc>
              <a:spcBef>
                <a:spcPts val="600"/>
              </a:spcBef>
              <a:buClr>
                <a:srgbClr val="FF6600"/>
              </a:buClr>
            </a:pPr>
            <a:r>
              <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rPr>
              <a:t>X的取值范围[0.5, 10.5],y的取值范围：[5.0,10.10],用树桩做基函数；</a:t>
            </a:r>
          </a:p>
          <a:p>
            <a:pPr>
              <a:lnSpc>
                <a:spcPct val="100000"/>
              </a:lnSpc>
              <a:spcBef>
                <a:spcPts val="600"/>
              </a:spcBef>
              <a:buClr>
                <a:srgbClr val="FF6600"/>
              </a:buClr>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en-US" altLang="zh-CN"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rPr>
              <a:t>求f1(x)回归树T1(x)，</a:t>
            </a:r>
          </a:p>
          <a:p>
            <a:pPr>
              <a:lnSpc>
                <a:spcPct val="100000"/>
              </a:lnSpc>
              <a:spcBef>
                <a:spcPts val="600"/>
              </a:spcBef>
              <a:buClr>
                <a:srgbClr val="FF6600"/>
              </a:buClr>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rPr>
              <a:t>求切分点s：</a:t>
            </a:r>
          </a:p>
          <a:p>
            <a:pPr>
              <a:lnSpc>
                <a:spcPct val="100000"/>
              </a:lnSpc>
              <a:spcBef>
                <a:spcPts val="600"/>
              </a:spcBef>
              <a:buClr>
                <a:srgbClr val="FF6600"/>
              </a:buClr>
            </a:pP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求在R</a:t>
            </a:r>
            <a:r>
              <a:rPr lang="zh-CN" altLang="en-US" sz="1800" b="1" baseline="-15000"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,R</a:t>
            </a:r>
            <a:r>
              <a:rPr lang="zh-CN" altLang="en-US" sz="1800" b="1" baseline="-15000"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内部使平方损失误差达到最小值的c</a:t>
            </a:r>
            <a:r>
              <a:rPr lang="zh-CN" altLang="en-US" sz="1800" b="1" baseline="-15000"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b="1" baseline="-15000"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1800"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p>
          <a:p>
            <a:pPr>
              <a:lnSpc>
                <a:spcPct val="100000"/>
              </a:lnSpc>
              <a:spcBef>
                <a:spcPts val="600"/>
              </a:spcBef>
              <a:buClr>
                <a:srgbClr val="FF6600"/>
              </a:buClr>
            </a:pPr>
            <a:endParaRPr lang="en-US" altLang="zh-CN"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rPr>
              <a:t>解题过程：各切分点：</a:t>
            </a:r>
          </a:p>
          <a:p>
            <a:pPr>
              <a:lnSpc>
                <a:spcPct val="100000"/>
              </a:lnSpc>
              <a:spcBef>
                <a:spcPts val="600"/>
              </a:spcBef>
              <a:buClr>
                <a:srgbClr val="FF6600"/>
              </a:buClr>
            </a:pPr>
            <a:endParaRPr lang="zh-CN" altLang="en-US" sz="1800" b="1" baseline="-15000"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1987" name="图片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13715" y="1165580"/>
            <a:ext cx="7316571" cy="60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图片 4"/>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2846" y="1844749"/>
            <a:ext cx="3492000" cy="63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5"/>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96118" y="2566665"/>
            <a:ext cx="2681714" cy="27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图片 6"/>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78000" y="3287354"/>
            <a:ext cx="2844000" cy="58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图片 7"/>
          <p:cNvPicPr>
            <a:picLocks noChangeAspect="1" noChangeArrowheads="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76000" y="4344975"/>
            <a:ext cx="4392000" cy="36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图片 8"/>
          <p:cNvPicPr>
            <a:picLocks noChangeAspect="1" noChangeArrowheads="1"/>
          </p:cNvPicPr>
          <p:nvPr/>
        </p:nvPicPr>
        <p:blipFill rotWithShape="1">
          <a:blip r:embed="rId12">
            <a:extLst>
              <a:ext uri="{BEBA8EAE-BF5A-486C-A8C5-ECC9F3942E4B}">
                <a14:imgProps xmlns:a14="http://schemas.microsoft.com/office/drawing/2010/main">
                  <a14:imgLayer r:embed="rId1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b="6738"/>
          <a:stretch/>
        </p:blipFill>
        <p:spPr bwMode="auto">
          <a:xfrm>
            <a:off x="2501999" y="4851725"/>
            <a:ext cx="4140000" cy="534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图片 9"/>
          <p:cNvPicPr>
            <a:picLocks noChangeAspect="1" noChangeArrowheads="1"/>
          </p:cNvPicPr>
          <p:nvPr/>
        </p:nvPicPr>
        <p:blipFill rotWithShape="1">
          <a:blip r:embed="rId14">
            <a:extLst>
              <a:ext uri="{BEBA8EAE-BF5A-486C-A8C5-ECC9F3942E4B}">
                <a14:imgProps xmlns:a14="http://schemas.microsoft.com/office/drawing/2010/main">
                  <a14:imgLayer r:embed="rId15">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t="10545"/>
          <a:stretch/>
        </p:blipFill>
        <p:spPr bwMode="auto">
          <a:xfrm>
            <a:off x="1846783" y="5515015"/>
            <a:ext cx="5616000" cy="87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2408545" y="4817962"/>
            <a:ext cx="4319263" cy="565565"/>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bwMode="auto">
          <a:xfrm>
            <a:off x="3196783" y="1886198"/>
            <a:ext cx="2916000" cy="57600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标题 1">
            <a:extLst>
              <a:ext uri="{FF2B5EF4-FFF2-40B4-BE49-F238E27FC236}">
                <a16:creationId xmlns:a16="http://schemas.microsoft.com/office/drawing/2014/main" id="{C5D066B1-4FD3-4B72-8398-5D254F369580}"/>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144739482"/>
      </p:ext>
    </p:extLst>
  </p:cSld>
  <p:clrMapOvr>
    <a:masterClrMapping/>
  </p:clrMapOvr>
  <p:transition spd="med">
    <p:split orient="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CFF4A4AB-3297-4C7B-9446-43051506050E}"/>
              </a:ext>
            </a:extLst>
          </p:cNvPr>
          <p:cNvSpPr txBox="1">
            <a:spLocks/>
          </p:cNvSpPr>
          <p:nvPr/>
        </p:nvSpPr>
        <p:spPr>
          <a:xfrm>
            <a:off x="252001" y="756000"/>
            <a:ext cx="1295664"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全部：</a:t>
            </a:r>
          </a:p>
        </p:txBody>
      </p:sp>
      <p:pic>
        <p:nvPicPr>
          <p:cNvPr id="12" name="图片 3">
            <a:extLst>
              <a:ext uri="{FF2B5EF4-FFF2-40B4-BE49-F238E27FC236}">
                <a16:creationId xmlns:a16="http://schemas.microsoft.com/office/drawing/2014/main" id="{FF3EF765-4ACF-41A5-99CC-C313E07FAA1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952177"/>
            <a:ext cx="5200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4">
            <a:extLst>
              <a:ext uri="{FF2B5EF4-FFF2-40B4-BE49-F238E27FC236}">
                <a16:creationId xmlns:a16="http://schemas.microsoft.com/office/drawing/2014/main" id="{24F21C2E-E289-4728-9E12-6C0C2498D5E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1645236"/>
            <a:ext cx="39528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bwMode="auto">
          <a:xfrm>
            <a:off x="4860032" y="952177"/>
            <a:ext cx="432048" cy="537592"/>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9" name="图片 6"/>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436096" y="1916832"/>
            <a:ext cx="2400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a:extLst>
              <a:ext uri="{FF2B5EF4-FFF2-40B4-BE49-F238E27FC236}">
                <a16:creationId xmlns:a16="http://schemas.microsoft.com/office/drawing/2014/main" id="{08F05F1C-958D-472B-B92A-59828D2962A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786586689"/>
      </p:ext>
    </p:extLst>
  </p:cSld>
  <p:clrMapOvr>
    <a:masterClrMapping/>
  </p:clrMapOvr>
  <p:transition spd="med">
    <p:split orient="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6">
            <a:extLst>
              <a:ext uri="{FF2B5EF4-FFF2-40B4-BE49-F238E27FC236}">
                <a16:creationId xmlns:a16="http://schemas.microsoft.com/office/drawing/2014/main" id="{045A5957-A810-4BBE-AF0B-C051128887C0}"/>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422"/>
          <a:stretch/>
        </p:blipFill>
        <p:spPr bwMode="auto">
          <a:xfrm>
            <a:off x="1381125" y="2895600"/>
            <a:ext cx="599436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custDataLst>
              <p:tags r:id="rId2"/>
            </p:custDataLst>
          </p:nvPr>
        </p:nvSpPr>
        <p:spPr bwMode="auto">
          <a:xfrm>
            <a:off x="0" y="6492240"/>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23" name="内容占位符 2">
            <a:extLst>
              <a:ext uri="{FF2B5EF4-FFF2-40B4-BE49-F238E27FC236}">
                <a16:creationId xmlns:a16="http://schemas.microsoft.com/office/drawing/2014/main" id="{BC590FE1-98BF-4E37-8FD8-3A23930934FD}"/>
              </a:ext>
            </a:extLst>
          </p:cNvPr>
          <p:cNvSpPr txBox="1">
            <a:spLocks/>
          </p:cNvSpPr>
          <p:nvPr/>
        </p:nvSpPr>
        <p:spPr>
          <a:xfrm>
            <a:off x="252001" y="756000"/>
            <a:ext cx="1295664"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全部：</a:t>
            </a:r>
          </a:p>
        </p:txBody>
      </p:sp>
      <p:pic>
        <p:nvPicPr>
          <p:cNvPr id="24" name="图片 3">
            <a:extLst>
              <a:ext uri="{FF2B5EF4-FFF2-40B4-BE49-F238E27FC236}">
                <a16:creationId xmlns:a16="http://schemas.microsoft.com/office/drawing/2014/main" id="{143356AF-3991-4A31-B172-05F58128A80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952177"/>
            <a:ext cx="5200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a:extLst>
              <a:ext uri="{FF2B5EF4-FFF2-40B4-BE49-F238E27FC236}">
                <a16:creationId xmlns:a16="http://schemas.microsoft.com/office/drawing/2014/main" id="{CAFF14B4-4CBE-4DC7-BA4A-2B248487AA87}"/>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1645236"/>
            <a:ext cx="39528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
            <a:extLst>
              <a:ext uri="{FF2B5EF4-FFF2-40B4-BE49-F238E27FC236}">
                <a16:creationId xmlns:a16="http://schemas.microsoft.com/office/drawing/2014/main" id="{59A4C1E5-83F2-47C3-B62D-DC2CADDB16A6}"/>
              </a:ext>
            </a:extLst>
          </p:cNvPr>
          <p:cNvSpPr txBox="1"/>
          <p:nvPr/>
        </p:nvSpPr>
        <p:spPr>
          <a:xfrm>
            <a:off x="553411" y="2967335"/>
            <a:ext cx="792088"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FF6600"/>
                </a:solidFill>
              </a:rPr>
              <a:t>计算数据残差</a:t>
            </a:r>
          </a:p>
        </p:txBody>
      </p:sp>
      <p:pic>
        <p:nvPicPr>
          <p:cNvPr id="28" name="图片 27">
            <a:extLst>
              <a:ext uri="{FF2B5EF4-FFF2-40B4-BE49-F238E27FC236}">
                <a16:creationId xmlns:a16="http://schemas.microsoft.com/office/drawing/2014/main" id="{D94760FB-3251-4406-94CF-77ECF2CA8BC7}"/>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85707" y="2597736"/>
            <a:ext cx="4845535" cy="39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EBA88021-D004-485C-AD2C-9B6AC895C2BA}"/>
              </a:ext>
            </a:extLst>
          </p:cNvPr>
          <p:cNvSpPr/>
          <p:nvPr/>
        </p:nvSpPr>
        <p:spPr bwMode="auto">
          <a:xfrm>
            <a:off x="1309872" y="2990633"/>
            <a:ext cx="6115858" cy="879807"/>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矩形 21"/>
          <p:cNvSpPr/>
          <p:nvPr/>
        </p:nvSpPr>
        <p:spPr bwMode="auto">
          <a:xfrm>
            <a:off x="7035403" y="3589737"/>
            <a:ext cx="360040" cy="2462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custDataLst>
              <p:tags r:id="rId3"/>
            </p:custDataLst>
          </p:nvPr>
        </p:nvSpPr>
        <p:spPr>
          <a:xfrm>
            <a:off x="6093825" y="4671128"/>
            <a:ext cx="3080320" cy="1106341"/>
          </a:xfrm>
          <a:prstGeom prst="rect">
            <a:avLst/>
          </a:prstGeom>
          <a:noFill/>
        </p:spPr>
        <p:txBody>
          <a:bodyPr vert="horz" wrap="square" rtlCol="0" anchor="ctr" anchorCtr="0">
            <a:noAutofit/>
          </a:bodyPr>
          <a:lstStyle/>
          <a:p>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第</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10</a:t>
            </a: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个点的</a:t>
            </a:r>
            <a:endPar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数据</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残差</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圆角矩形 6"/>
          <p:cNvSpPr/>
          <p:nvPr>
            <p:custDataLst>
              <p:tags r:id="rId4"/>
            </p:custDataLst>
          </p:nvPr>
        </p:nvSpPr>
        <p:spPr bwMode="auto">
          <a:xfrm>
            <a:off x="7076455" y="6017260"/>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4622789"/>
      </p:ext>
    </p:extLst>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6000" y="108000"/>
            <a:ext cx="38160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问题的起源</a:t>
            </a:r>
          </a:p>
        </p:txBody>
      </p:sp>
      <p:sp>
        <p:nvSpPr>
          <p:cNvPr id="5" name="内容占位符 2"/>
          <p:cNvSpPr txBox="1">
            <a:spLocks/>
          </p:cNvSpPr>
          <p:nvPr/>
        </p:nvSpPr>
        <p:spPr bwMode="gray">
          <a:xfrm>
            <a:off x="252000" y="756000"/>
            <a:ext cx="6275040" cy="580865"/>
          </a:xfrm>
          <a:prstGeom prst="rect">
            <a:avLst/>
          </a:prstGeom>
        </p:spPr>
        <p:txBody>
          <a:bodyPr>
            <a:spAutoFit/>
          </a:bodyPr>
          <a:lstStyle>
            <a:lvl1pPr marL="360000" indent="-360000" algn="just">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a:lnSpc>
                <a:spcPct val="150000"/>
              </a:lnSpc>
              <a:spcBef>
                <a:spcPts val="600"/>
              </a:spcBef>
              <a:buClr>
                <a:srgbClr val="FF6600"/>
              </a:buClr>
              <a:buSzPct val="60000"/>
              <a:buFont typeface="Wingdings" panose="05000000000000000000" pitchFamily="2" charset="2"/>
              <a:buChar char="l"/>
              <a:defRPr sz="2400">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solidFill>
                  <a:schemeClr val="tx1"/>
                </a:solidFill>
                <a:sym typeface="Times New Roman" panose="02020603050405020304" pitchFamily="18" charset="0"/>
              </a:rPr>
              <a:t>回归问题的来源	</a:t>
            </a:r>
          </a:p>
        </p:txBody>
      </p:sp>
      <p:pic>
        <p:nvPicPr>
          <p:cNvPr id="6" name="Picture 2" descr="c:\users\administrator\appdata\roaming\360se6\User Data\temp\220px-Francis_Galton_1850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403" y="1176982"/>
            <a:ext cx="2519800" cy="342463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161403" y="4622926"/>
            <a:ext cx="2540946" cy="707886"/>
          </a:xfrm>
          <a:prstGeom prst="rect">
            <a:avLst/>
          </a:prstGeom>
          <a:solidFill>
            <a:srgbClr val="13548C"/>
          </a:solidFill>
        </p:spPr>
        <p:txBody>
          <a:bodyPr wrap="square">
            <a:spAutoFit/>
          </a:bodyPr>
          <a:lstStyle/>
          <a:p>
            <a:pPr marL="0" lvl="1" algn="ctr"/>
            <a:r>
              <a:rPr lang="en-US" altLang="zh-CN" sz="20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Francis Galton</a:t>
            </a:r>
          </a:p>
          <a:p>
            <a:pPr marL="0" lvl="1" algn="ctr"/>
            <a:r>
              <a:rPr lang="zh-CN" altLang="en-US" sz="20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英国</a:t>
            </a:r>
            <a:r>
              <a:rPr lang="en-US" altLang="zh-CN" sz="20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19</a:t>
            </a:r>
            <a:r>
              <a:rPr lang="zh-CN" altLang="en-US" sz="20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世纪统计学家</a:t>
            </a:r>
            <a:endParaRPr lang="en-US" altLang="zh-CN" sz="20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Text Box 4"/>
          <p:cNvSpPr txBox="1">
            <a:spLocks noChangeArrowheads="1"/>
          </p:cNvSpPr>
          <p:nvPr/>
        </p:nvSpPr>
        <p:spPr bwMode="auto">
          <a:xfrm>
            <a:off x="462797" y="1364488"/>
            <a:ext cx="5549363" cy="3350854"/>
          </a:xfrm>
          <a:prstGeom prst="rect">
            <a:avLst/>
          </a:prstGeom>
          <a:noFill/>
          <a:ln w="38100">
            <a:noFill/>
            <a:miter lim="800000"/>
            <a:headEnd/>
            <a:tailEnd/>
          </a:ln>
          <a:effectLst>
            <a:outerShdw dist="107763" dir="2700000" algn="ctr" rotWithShape="0">
              <a:schemeClr val="bg1"/>
            </a:outerShdw>
          </a:effectLst>
        </p:spPr>
        <p:txBody>
          <a:bodyPr wrap="square">
            <a:spAutoFit/>
          </a:bodyPr>
          <a:ls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50000"/>
              </a:lnSpc>
              <a:spcBef>
                <a:spcPct val="50000"/>
              </a:spcBef>
            </a:pPr>
            <a:r>
              <a:rPr lang="en-US" altLang="zh-CN" b="1" dirty="0">
                <a:ea typeface="微软雅黑" panose="020B0503020204020204" pitchFamily="34" charset="-122"/>
                <a:sym typeface="Times New Roman" panose="02020603050405020304" pitchFamily="18" charset="0"/>
              </a:rPr>
              <a:t>        </a:t>
            </a:r>
            <a:r>
              <a:rPr lang="zh-CN" altLang="en-US" dirty="0">
                <a:ea typeface="微软雅黑" panose="020B0503020204020204" pitchFamily="34" charset="-122"/>
                <a:sym typeface="Times New Roman" panose="02020603050405020304" pitchFamily="18" charset="0"/>
              </a:rPr>
              <a:t>英国著名的统计学家</a:t>
            </a:r>
            <a:r>
              <a:rPr lang="en-US" altLang="zh-CN" dirty="0" err="1">
                <a:ea typeface="微软雅黑" panose="020B0503020204020204" pitchFamily="34" charset="-122"/>
                <a:sym typeface="Times New Roman" panose="02020603050405020304" pitchFamily="18" charset="0"/>
              </a:rPr>
              <a:t>F.Galton</a:t>
            </a:r>
            <a:r>
              <a:rPr lang="zh-CN" altLang="en-US" dirty="0">
                <a:ea typeface="微软雅黑" panose="020B0503020204020204" pitchFamily="34" charset="-122"/>
                <a:sym typeface="Times New Roman" panose="02020603050405020304" pitchFamily="18" charset="0"/>
              </a:rPr>
              <a:t>研究了</a:t>
            </a:r>
            <a:r>
              <a:rPr lang="en-US" altLang="zh-CN" dirty="0">
                <a:ea typeface="微软雅黑" panose="020B0503020204020204" pitchFamily="34" charset="-122"/>
                <a:sym typeface="Times New Roman" panose="02020603050405020304" pitchFamily="18" charset="0"/>
              </a:rPr>
              <a:t>1078</a:t>
            </a:r>
            <a:r>
              <a:rPr lang="zh-CN" altLang="en-US" dirty="0">
                <a:ea typeface="微软雅黑" panose="020B0503020204020204" pitchFamily="34" charset="-122"/>
                <a:sym typeface="Times New Roman" panose="02020603050405020304" pitchFamily="18" charset="0"/>
              </a:rPr>
              <a:t>对夫妇及其一个成年儿子的身高关系。他们以儿子身高作为纵坐标、夫妇平均身高为横坐标作散点图，结果发现二者的关系近似于一条直线。经计算得到了如下方程：</a:t>
            </a:r>
          </a:p>
        </p:txBody>
      </p:sp>
      <p:sp>
        <p:nvSpPr>
          <p:cNvPr id="9" name="矩形 8"/>
          <p:cNvSpPr/>
          <p:nvPr/>
        </p:nvSpPr>
        <p:spPr>
          <a:xfrm>
            <a:off x="2014784" y="4849293"/>
            <a:ext cx="2749472" cy="523220"/>
          </a:xfrm>
          <a:prstGeom prst="rect">
            <a:avLst/>
          </a:prstGeom>
        </p:spPr>
        <p:txBody>
          <a:bodyPr wrap="none">
            <a:spAutoFit/>
          </a:bodyPr>
          <a:lstStyle/>
          <a:p>
            <a:pPr marL="0" lvl="1" algn="ctr"/>
            <a:r>
              <a:rPr lang="en-US" altLang="zh-CN" sz="2800" dirty="0">
                <a:latin typeface="Times New Roman" panose="02020603050405020304" pitchFamily="18" charset="0"/>
                <a:ea typeface="微软雅黑" panose="020B0503020204020204" pitchFamily="34" charset="-122"/>
                <a:sym typeface="Times New Roman" panose="02020603050405020304" pitchFamily="18" charset="0"/>
              </a:rPr>
              <a:t>y=0.8567+0.516x</a:t>
            </a:r>
          </a:p>
        </p:txBody>
      </p:sp>
      <p:sp>
        <p:nvSpPr>
          <p:cNvPr id="10" name="Text Box 3"/>
          <p:cNvSpPr txBox="1">
            <a:spLocks noChangeArrowheads="1"/>
          </p:cNvSpPr>
          <p:nvPr/>
        </p:nvSpPr>
        <p:spPr bwMode="auto">
          <a:xfrm>
            <a:off x="0" y="5590385"/>
            <a:ext cx="9144000" cy="461665"/>
          </a:xfrm>
          <a:prstGeom prst="rect">
            <a:avLst/>
          </a:prstGeom>
          <a:solidFill>
            <a:schemeClr val="accent6">
              <a:lumMod val="20000"/>
              <a:lumOff val="80000"/>
            </a:schemeClr>
          </a:solidFill>
          <a:ln w="38100">
            <a:noFill/>
            <a:miter lim="800000"/>
            <a:headEnd/>
            <a:tailEnd/>
          </a:ln>
          <a:effectLst/>
        </p:spPr>
        <p:txBody>
          <a:bodyPr wrap="square" anchor="ctr">
            <a:spAutoFit/>
          </a:bodyPr>
          <a:lstStyle/>
          <a:p>
            <a:pPr algn="ctr">
              <a:spcBef>
                <a:spcPct val="50000"/>
              </a:spcBef>
            </a:pP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Galton</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引进</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“回归”</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regression</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一</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词来表达这种</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方程关系</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518312617"/>
      </p:ext>
    </p:extLst>
  </p:cSld>
  <p:clrMapOvr>
    <a:masterClrMapping/>
  </p:clrMapOvr>
  <p:transition spd="med">
    <p:split orient="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4294967295"/>
          </p:nvPr>
        </p:nvSpPr>
        <p:spPr>
          <a:xfrm>
            <a:off x="252001" y="756000"/>
            <a:ext cx="1295664" cy="369332"/>
          </a:xfrm>
          <a:prstGeom prst="rect">
            <a:avLst/>
          </a:prstGeom>
        </p:spPr>
        <p:txBody>
          <a:bodyPr wrap="square">
            <a:spAutoFit/>
          </a:body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全部：</a:t>
            </a:r>
          </a:p>
        </p:txBody>
      </p:sp>
      <p:pic>
        <p:nvPicPr>
          <p:cNvPr id="43011" name="图片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952177"/>
            <a:ext cx="5200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4"/>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1645236"/>
            <a:ext cx="39528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6"/>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422"/>
          <a:stretch/>
        </p:blipFill>
        <p:spPr bwMode="auto">
          <a:xfrm>
            <a:off x="1381125" y="2895600"/>
            <a:ext cx="599436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a:extLst>
              <a:ext uri="{FF2B5EF4-FFF2-40B4-BE49-F238E27FC236}">
                <a16:creationId xmlns:a16="http://schemas.microsoft.com/office/drawing/2014/main" id="{C6769092-BD7C-4A76-8B48-B854E0F97A57}"/>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 name="TextBox 1">
            <a:extLst>
              <a:ext uri="{FF2B5EF4-FFF2-40B4-BE49-F238E27FC236}">
                <a16:creationId xmlns:a16="http://schemas.microsoft.com/office/drawing/2014/main" id="{412E4350-6FB7-4BD0-B941-E424AA870B55}"/>
              </a:ext>
            </a:extLst>
          </p:cNvPr>
          <p:cNvSpPr txBox="1"/>
          <p:nvPr/>
        </p:nvSpPr>
        <p:spPr>
          <a:xfrm>
            <a:off x="553411" y="2967335"/>
            <a:ext cx="792088"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FF6600"/>
                </a:solidFill>
              </a:rPr>
              <a:t>计算数据残差</a:t>
            </a:r>
          </a:p>
        </p:txBody>
      </p:sp>
      <p:pic>
        <p:nvPicPr>
          <p:cNvPr id="12" name="图片 11">
            <a:extLst>
              <a:ext uri="{FF2B5EF4-FFF2-40B4-BE49-F238E27FC236}">
                <a16:creationId xmlns:a16="http://schemas.microsoft.com/office/drawing/2014/main" id="{2BD97274-3740-46D3-BD0B-C75E6EFF403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85707" y="2597736"/>
            <a:ext cx="4845535" cy="39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bwMode="auto">
          <a:xfrm>
            <a:off x="1309872" y="2990633"/>
            <a:ext cx="6115858" cy="879807"/>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269097872"/>
      </p:ext>
    </p:extLst>
  </p:cSld>
  <p:clrMapOvr>
    <a:masterClrMapping/>
  </p:clrMapOvr>
  <p:transition spd="med">
    <p:split orient="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4294967295"/>
          </p:nvPr>
        </p:nvSpPr>
        <p:spPr>
          <a:xfrm>
            <a:off x="252001" y="756000"/>
            <a:ext cx="1295664" cy="369332"/>
          </a:xfrm>
          <a:prstGeom prst="rect">
            <a:avLst/>
          </a:prstGeom>
        </p:spPr>
        <p:txBody>
          <a:bodyPr wrap="square">
            <a:spAutoFit/>
          </a:body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全部：</a:t>
            </a:r>
          </a:p>
        </p:txBody>
      </p:sp>
      <p:pic>
        <p:nvPicPr>
          <p:cNvPr id="43011" name="图片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952177"/>
            <a:ext cx="5200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4"/>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1645236"/>
            <a:ext cx="39528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6"/>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422"/>
          <a:stretch/>
        </p:blipFill>
        <p:spPr bwMode="auto">
          <a:xfrm>
            <a:off x="1381125" y="2895600"/>
            <a:ext cx="599436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bwMode="auto">
          <a:xfrm>
            <a:off x="1475656" y="3874231"/>
            <a:ext cx="4536504" cy="879807"/>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标题 1">
            <a:extLst>
              <a:ext uri="{FF2B5EF4-FFF2-40B4-BE49-F238E27FC236}">
                <a16:creationId xmlns:a16="http://schemas.microsoft.com/office/drawing/2014/main" id="{C6769092-BD7C-4A76-8B48-B854E0F97A57}"/>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886633032"/>
      </p:ext>
    </p:extLst>
  </p:cSld>
  <p:clrMapOvr>
    <a:masterClrMapping/>
  </p:clrMapOvr>
  <p:transition spd="med">
    <p:split orient="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4294967295"/>
          </p:nvPr>
        </p:nvSpPr>
        <p:spPr>
          <a:xfrm>
            <a:off x="252001" y="756000"/>
            <a:ext cx="1295664" cy="369332"/>
          </a:xfrm>
          <a:prstGeom prst="rect">
            <a:avLst/>
          </a:prstGeom>
        </p:spPr>
        <p:txBody>
          <a:bodyPr wrap="square">
            <a:spAutoFit/>
          </a:body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全部：</a:t>
            </a:r>
          </a:p>
        </p:txBody>
      </p:sp>
      <p:pic>
        <p:nvPicPr>
          <p:cNvPr id="43011" name="图片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952177"/>
            <a:ext cx="5200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4"/>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8150" y="1645236"/>
            <a:ext cx="39528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6"/>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422"/>
          <a:stretch/>
        </p:blipFill>
        <p:spPr bwMode="auto">
          <a:xfrm>
            <a:off x="1381125" y="2895600"/>
            <a:ext cx="599436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bwMode="auto">
          <a:xfrm>
            <a:off x="1475656" y="4581127"/>
            <a:ext cx="4536504" cy="1943497"/>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5292080" y="1783441"/>
            <a:ext cx="3456384" cy="1200329"/>
          </a:xfrm>
          <a:prstGeom prst="rect">
            <a:avLst/>
          </a:prstGeom>
        </p:spPr>
        <p:txBody>
          <a:bodyPr wrap="square">
            <a:spAutoFit/>
          </a:bodyPr>
          <a:lstStyle/>
          <a:p>
            <a:pPr algn="just"/>
            <a:r>
              <a:rPr lang="zh-CN" altLang="en-US"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每一次进行回归树生成时采用的训练数据</a:t>
            </a:r>
            <a:r>
              <a:rPr lang="en-US" altLang="zh-CN"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r</a:t>
            </a:r>
            <a:r>
              <a:rPr lang="zh-CN" altLang="en-US"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都是上次预测结果</a:t>
            </a:r>
            <a:r>
              <a:rPr lang="en-US" altLang="zh-CN"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fm (x)</a:t>
            </a:r>
            <a:r>
              <a:rPr lang="zh-CN" altLang="en-US"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与训练数据值</a:t>
            </a:r>
            <a:r>
              <a:rPr lang="en-US" altLang="zh-CN"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yi</a:t>
            </a:r>
            <a:r>
              <a:rPr lang="zh-CN" altLang="en-US" b="1" noProof="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之间的残差。这个残差会逐渐的减小。</a:t>
            </a:r>
          </a:p>
        </p:txBody>
      </p:sp>
      <p:sp>
        <p:nvSpPr>
          <p:cNvPr id="10" name="标题 1">
            <a:extLst>
              <a:ext uri="{FF2B5EF4-FFF2-40B4-BE49-F238E27FC236}">
                <a16:creationId xmlns:a16="http://schemas.microsoft.com/office/drawing/2014/main" id="{C6769092-BD7C-4A76-8B48-B854E0F97A57}"/>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772919260"/>
      </p:ext>
    </p:extLst>
  </p:cSld>
  <p:clrMapOvr>
    <a:masterClrMapping/>
  </p:clrMapOvr>
  <p:transition spd="med">
    <p:split orient="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p:cNvSpPr>
            <a:spLocks noGrp="1"/>
          </p:cNvSpPr>
          <p:nvPr>
            <p:ph idx="4294967295"/>
          </p:nvPr>
        </p:nvSpPr>
        <p:spPr>
          <a:xfrm>
            <a:off x="252000" y="756000"/>
            <a:ext cx="8207375" cy="4970591"/>
          </a:xfrm>
          <a:prstGeom prst="rect">
            <a:avLst/>
          </a:prstGeom>
        </p:spPr>
        <p:txBody>
          <a:bodyPr wrap="square">
            <a:spAutoFit/>
          </a:body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则接下来</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0" indent="0">
              <a:lnSpc>
                <a:spcPct val="100000"/>
              </a:lnSpc>
              <a:spcBef>
                <a:spcPts val="600"/>
              </a:spcBef>
              <a:buClr>
                <a:srgbClr val="FF6600"/>
              </a:buClr>
              <a:buNone/>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此时已满足误差要求，则那么</a:t>
            </a:r>
            <a:r>
              <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f(x)=f6(x)</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即为所求提升树。</a:t>
            </a:r>
          </a:p>
        </p:txBody>
      </p:sp>
      <p:pic>
        <p:nvPicPr>
          <p:cNvPr id="44035" name="图片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56571" y="895140"/>
            <a:ext cx="5539057" cy="4406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a:extLst>
              <a:ext uri="{FF2B5EF4-FFF2-40B4-BE49-F238E27FC236}">
                <a16:creationId xmlns:a16="http://schemas.microsoft.com/office/drawing/2014/main" id="{BF8F1B01-F36B-4B51-A68E-FA2EAF1F3592}"/>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859582716"/>
      </p:ext>
    </p:extLst>
  </p:cSld>
  <p:clrMapOvr>
    <a:masterClrMapping/>
  </p:clrMapOvr>
  <p:transition spd="med">
    <p:split orient="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51143" y="5832760"/>
            <a:ext cx="6041714" cy="49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内容占位符 2"/>
          <p:cNvSpPr>
            <a:spLocks noGrp="1"/>
          </p:cNvSpPr>
          <p:nvPr>
            <p:ph idx="4294967295"/>
          </p:nvPr>
        </p:nvSpPr>
        <p:spPr>
          <a:xfrm>
            <a:off x="252000" y="756000"/>
            <a:ext cx="8207375" cy="4970591"/>
          </a:xfrm>
          <a:prstGeom prst="rect">
            <a:avLst/>
          </a:prstGeom>
        </p:spPr>
        <p:txBody>
          <a:bodyPr wrap="square">
            <a:spAutoFit/>
          </a:bodyPr>
          <a:lstStyle/>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则接下来</a:t>
            </a: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0" indent="0">
              <a:lnSpc>
                <a:spcPct val="100000"/>
              </a:lnSpc>
              <a:spcBef>
                <a:spcPts val="600"/>
              </a:spcBef>
              <a:buClr>
                <a:srgbClr val="FF6600"/>
              </a:buClr>
              <a:buNone/>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0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此时已满足误差要求，则那么</a:t>
            </a:r>
            <a:r>
              <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f(x)=f6(x)</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即为所求提升树。</a:t>
            </a:r>
          </a:p>
        </p:txBody>
      </p:sp>
      <p:pic>
        <p:nvPicPr>
          <p:cNvPr id="44035" name="图片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56571" y="895140"/>
            <a:ext cx="5539057" cy="4406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bwMode="auto">
          <a:xfrm>
            <a:off x="1519947" y="5779406"/>
            <a:ext cx="6104107" cy="57600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TextBox 1"/>
          <p:cNvSpPr txBox="1"/>
          <p:nvPr/>
        </p:nvSpPr>
        <p:spPr>
          <a:xfrm>
            <a:off x="2123728" y="6408221"/>
            <a:ext cx="4896544" cy="369332"/>
          </a:xfrm>
          <a:prstGeom prst="rect">
            <a:avLst/>
          </a:prstGeom>
          <a:noFill/>
        </p:spPr>
        <p:txBody>
          <a:bodyPr wrap="square" rtlCol="0">
            <a:spAutoFit/>
          </a:bodyPr>
          <a:lstStyle/>
          <a:p>
            <a:pPr algn="ct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对于训练集以为的新数据，可以实现回归预测</a:t>
            </a:r>
          </a:p>
        </p:txBody>
      </p:sp>
      <p:sp>
        <p:nvSpPr>
          <p:cNvPr id="9" name="标题 1">
            <a:extLst>
              <a:ext uri="{FF2B5EF4-FFF2-40B4-BE49-F238E27FC236}">
                <a16:creationId xmlns:a16="http://schemas.microsoft.com/office/drawing/2014/main" id="{BF8F1B01-F36B-4B51-A68E-FA2EAF1F3592}"/>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决策树回归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846648512"/>
      </p:ext>
    </p:extLst>
  </p:cSld>
  <p:clrMapOvr>
    <a:masterClrMapping/>
  </p:clrMapOvr>
  <p:transition spd="med">
    <p:split orient="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4294967295"/>
          </p:nvPr>
        </p:nvSpPr>
        <p:spPr>
          <a:xfrm>
            <a:off x="252001" y="756000"/>
            <a:ext cx="3542096" cy="5943294"/>
          </a:xfrm>
          <a:prstGeom prst="rect">
            <a:avLst/>
          </a:prstGeom>
        </p:spPr>
        <p:txBody>
          <a:bodyPr wrap="square">
            <a:spAutoFit/>
          </a:bodyPr>
          <a:lstStyle/>
          <a:p>
            <a:pPr algn="just">
              <a:lnSpc>
                <a:spcPct val="11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每一次进行回归树生成时采用的训练数据</a:t>
            </a:r>
            <a:r>
              <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r</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都是上次预测结果</a:t>
            </a:r>
            <a:r>
              <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fm-1(x)</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与训练数据值</a:t>
            </a:r>
            <a:r>
              <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yi</a:t>
            </a: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之间的残差。这个残差会逐渐的减小。</a:t>
            </a:r>
          </a:p>
          <a:p>
            <a:pPr algn="just">
              <a:lnSpc>
                <a:spcPct val="110000"/>
              </a:lnSpc>
              <a:spcBef>
                <a:spcPts val="600"/>
              </a:spcBef>
              <a:buClr>
                <a:srgbClr val="FF6600"/>
              </a:buClr>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算法流程：</a:t>
            </a:r>
          </a:p>
          <a:p>
            <a:pPr marL="800100" lvl="1" indent="-342900" algn="just">
              <a:lnSpc>
                <a:spcPct val="110000"/>
              </a:lnSpc>
              <a:spcBef>
                <a:spcPts val="600"/>
              </a:spcBef>
              <a:buFont typeface="+mj-lt"/>
              <a:buAutoNum type="arabicPeriod"/>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初始化f0（x） = 0；</a:t>
            </a:r>
          </a:p>
          <a:p>
            <a:pPr marL="800100" lvl="1" indent="-342900" algn="just">
              <a:lnSpc>
                <a:spcPct val="110000"/>
              </a:lnSpc>
              <a:spcBef>
                <a:spcPts val="600"/>
              </a:spcBef>
              <a:buFont typeface="+mj-lt"/>
              <a:buAutoNum type="arabicPeriod"/>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对于m=1,2,...,M</a:t>
            </a:r>
          </a:p>
          <a:p>
            <a:pPr marL="972000" lvl="2" indent="-180000" algn="just">
              <a:lnSpc>
                <a:spcPct val="110000"/>
              </a:lnSpc>
              <a:spcBef>
                <a:spcPts val="600"/>
              </a:spcBef>
              <a:buFont typeface="+mj-lt"/>
              <a:buAutoNum type="alphaLcPeriod"/>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按照 r= yi - fm-1(x)计算残差作为新的训练数据的 y</a:t>
            </a:r>
          </a:p>
          <a:p>
            <a:pPr marL="972000" lvl="2" indent="-180000" algn="just">
              <a:lnSpc>
                <a:spcPct val="110000"/>
              </a:lnSpc>
              <a:spcBef>
                <a:spcPts val="600"/>
              </a:spcBef>
              <a:buFont typeface="+mj-lt"/>
              <a:buAutoNum type="alphaLcPeriod"/>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拟合残差 r 学习一颗回归树，得到这一轮的回归树</a:t>
            </a:r>
          </a:p>
          <a:p>
            <a:pPr marL="972000" lvl="2" indent="-180000" algn="just">
              <a:lnSpc>
                <a:spcPct val="110000"/>
              </a:lnSpc>
              <a:spcBef>
                <a:spcPts val="600"/>
              </a:spcBef>
              <a:buFont typeface="+mj-lt"/>
              <a:buAutoNum type="alphaLcPeriod"/>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更新 </a:t>
            </a: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10000"/>
              </a:lnSpc>
              <a:spcBef>
                <a:spcPts val="600"/>
              </a:spcBef>
              <a:buClr>
                <a:srgbClr val="FF6600"/>
              </a:buClr>
            </a:pPr>
            <a:endParaRPr lang="en-US" altLang="zh-CN"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10000"/>
              </a:lnSpc>
              <a:spcBef>
                <a:spcPts val="600"/>
              </a:spcBef>
              <a:buClr>
                <a:srgbClr val="FF6600"/>
              </a:buClr>
            </a:pPr>
            <a:endPar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lgn="just">
              <a:lnSpc>
                <a:spcPct val="110000"/>
              </a:lnSpc>
              <a:spcBef>
                <a:spcPts val="600"/>
              </a:spcBef>
              <a:buFont typeface="+mj-lt"/>
              <a:buAutoNum type="arabicPeriod" startAt="3"/>
            </a:pPr>
            <a:r>
              <a:rPr lang="zh-CN" altLang="en-US" sz="1800" noProof="1">
                <a:solidFill>
                  <a:schemeClr val="tx1">
                    <a:lumMod val="95000"/>
                    <a:lumOff val="5000"/>
                  </a:schemeClr>
                </a:solidFill>
                <a:latin typeface="Times New Roman" panose="02020603050405020304" pitchFamily="18" charset="0"/>
                <a:ea typeface="微软雅黑" panose="020B0503020204020204" pitchFamily="34" charset="-122"/>
                <a:sym typeface="Times New Roman" panose="02020603050405020304" pitchFamily="18" charset="0"/>
              </a:rPr>
              <a:t>得到回归提升树：　　</a:t>
            </a:r>
          </a:p>
        </p:txBody>
      </p:sp>
      <p:sp>
        <p:nvSpPr>
          <p:cNvPr id="8"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回归算法</a:t>
            </a:r>
          </a:p>
        </p:txBody>
      </p:sp>
      <p:pic>
        <p:nvPicPr>
          <p:cNvPr id="40963"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364" y="4263308"/>
            <a:ext cx="1104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633" y="6281140"/>
            <a:ext cx="3210666" cy="3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019" y="5481761"/>
            <a:ext cx="2486857" cy="7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95936" y="2380828"/>
            <a:ext cx="50292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170" y="4865600"/>
            <a:ext cx="894857" cy="27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6"/>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1066"/>
          <a:stretch/>
        </p:blipFill>
        <p:spPr bwMode="auto">
          <a:xfrm>
            <a:off x="4082132" y="977183"/>
            <a:ext cx="4850854" cy="2955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bwMode="auto">
          <a:xfrm>
            <a:off x="4082130" y="1042688"/>
            <a:ext cx="4882357" cy="72000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TextBox 2"/>
          <p:cNvSpPr txBox="1"/>
          <p:nvPr/>
        </p:nvSpPr>
        <p:spPr>
          <a:xfrm>
            <a:off x="4151226" y="1016534"/>
            <a:ext cx="576064" cy="369332"/>
          </a:xfrm>
          <a:prstGeom prst="rect">
            <a:avLst/>
          </a:prstGeom>
          <a:noFill/>
        </p:spPr>
        <p:txBody>
          <a:bodyPr wrap="square" rtlCol="0">
            <a:spAutoFit/>
          </a:bodyPr>
          <a:lstStyle/>
          <a:p>
            <a:r>
              <a:rPr lang="en-US" altLang="zh-CN"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步</a:t>
            </a:r>
          </a:p>
        </p:txBody>
      </p:sp>
      <p:sp>
        <p:nvSpPr>
          <p:cNvPr id="14" name="矩形 13"/>
          <p:cNvSpPr/>
          <p:nvPr/>
        </p:nvSpPr>
        <p:spPr bwMode="auto">
          <a:xfrm>
            <a:off x="4211961" y="2348880"/>
            <a:ext cx="4009878" cy="576064"/>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TextBox 14"/>
          <p:cNvSpPr txBox="1"/>
          <p:nvPr/>
        </p:nvSpPr>
        <p:spPr>
          <a:xfrm>
            <a:off x="7524328" y="2453933"/>
            <a:ext cx="576064" cy="369332"/>
          </a:xfrm>
          <a:prstGeom prst="rect">
            <a:avLst/>
          </a:prstGeom>
          <a:noFill/>
        </p:spPr>
        <p:txBody>
          <a:bodyPr wrap="square" rtlCol="0">
            <a:spAutoFit/>
          </a:bodyPr>
          <a:lstStyle/>
          <a:p>
            <a:r>
              <a:rPr lang="en-US" altLang="zh-CN"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步</a:t>
            </a:r>
          </a:p>
        </p:txBody>
      </p:sp>
      <p:sp>
        <p:nvSpPr>
          <p:cNvPr id="16" name="矩形 15"/>
          <p:cNvSpPr/>
          <p:nvPr/>
        </p:nvSpPr>
        <p:spPr bwMode="auto">
          <a:xfrm>
            <a:off x="4210259" y="2924944"/>
            <a:ext cx="4011579" cy="648072"/>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TextBox 16"/>
          <p:cNvSpPr txBox="1"/>
          <p:nvPr/>
        </p:nvSpPr>
        <p:spPr>
          <a:xfrm>
            <a:off x="4283968" y="3071339"/>
            <a:ext cx="576064" cy="369332"/>
          </a:xfrm>
          <a:prstGeom prst="rect">
            <a:avLst/>
          </a:prstGeom>
          <a:noFill/>
        </p:spPr>
        <p:txBody>
          <a:bodyPr wrap="square" rtlCol="0">
            <a:spAutoFit/>
          </a:bodyPr>
          <a:lstStyle/>
          <a:p>
            <a:r>
              <a:rPr lang="en-US" altLang="zh-CN"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步</a:t>
            </a:r>
          </a:p>
        </p:txBody>
      </p:sp>
      <p:sp>
        <p:nvSpPr>
          <p:cNvPr id="18" name="矩形 17"/>
          <p:cNvSpPr/>
          <p:nvPr/>
        </p:nvSpPr>
        <p:spPr bwMode="auto">
          <a:xfrm>
            <a:off x="4210258" y="3573016"/>
            <a:ext cx="4011579" cy="350748"/>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TextBox 18"/>
          <p:cNvSpPr txBox="1"/>
          <p:nvPr/>
        </p:nvSpPr>
        <p:spPr>
          <a:xfrm>
            <a:off x="6786364" y="3953424"/>
            <a:ext cx="1944216" cy="369332"/>
          </a:xfrm>
          <a:prstGeom prst="rect">
            <a:avLst/>
          </a:prstGeom>
          <a:noFill/>
        </p:spPr>
        <p:txBody>
          <a:bodyPr wrap="square" rtlCol="0">
            <a:spAutoFit/>
          </a:bodyPr>
          <a:lstStyle/>
          <a:p>
            <a:pPr algn="ct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均方误差变小</a:t>
            </a:r>
          </a:p>
        </p:txBody>
      </p:sp>
      <p:sp>
        <p:nvSpPr>
          <p:cNvPr id="20" name="矩形 19"/>
          <p:cNvSpPr/>
          <p:nvPr/>
        </p:nvSpPr>
        <p:spPr bwMode="auto">
          <a:xfrm>
            <a:off x="3965792" y="4447160"/>
            <a:ext cx="3672408" cy="1584176"/>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TextBox 20"/>
          <p:cNvSpPr txBox="1"/>
          <p:nvPr/>
        </p:nvSpPr>
        <p:spPr>
          <a:xfrm>
            <a:off x="6533721" y="4931876"/>
            <a:ext cx="1062615" cy="369332"/>
          </a:xfrm>
          <a:prstGeom prst="rect">
            <a:avLst/>
          </a:prstGeom>
          <a:noFill/>
        </p:spPr>
        <p:txBody>
          <a:bodyPr wrap="square" rtlCol="0">
            <a:spAutoFit/>
          </a:bodyPr>
          <a:lstStyle/>
          <a:p>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）步</a:t>
            </a:r>
          </a:p>
        </p:txBody>
      </p:sp>
      <p:sp>
        <p:nvSpPr>
          <p:cNvPr id="22" name="TextBox 21"/>
          <p:cNvSpPr txBox="1"/>
          <p:nvPr/>
        </p:nvSpPr>
        <p:spPr>
          <a:xfrm>
            <a:off x="6993247" y="6337664"/>
            <a:ext cx="1944216" cy="369332"/>
          </a:xfrm>
          <a:prstGeom prst="rect">
            <a:avLst/>
          </a:prstGeom>
          <a:noFill/>
        </p:spPr>
        <p:txBody>
          <a:bodyPr wrap="square" rtlCol="0">
            <a:spAutoFit/>
          </a:bodyPr>
          <a:lstStyle/>
          <a:p>
            <a:pPr algn="ct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均方误差变小</a:t>
            </a:r>
          </a:p>
        </p:txBody>
      </p:sp>
    </p:spTree>
    <p:extLst>
      <p:ext uri="{BB962C8B-B14F-4D97-AF65-F5344CB8AC3E}">
        <p14:creationId xmlns:p14="http://schemas.microsoft.com/office/powerpoint/2010/main" val="4059737078"/>
      </p:ext>
    </p:extLst>
  </p:cSld>
  <p:clrMapOvr>
    <a:masterClrMapping/>
  </p:clrMapOvr>
  <p:transition spd="med">
    <p:split orient="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决策树</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回归总结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最佳</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划分点选择</a:t>
            </a:r>
          </a:p>
        </p:txBody>
      </p:sp>
      <p:pic>
        <p:nvPicPr>
          <p:cNvPr id="13" name="图片 12">
            <a:extLst>
              <a:ext uri="{FF2B5EF4-FFF2-40B4-BE49-F238E27FC236}">
                <a16:creationId xmlns:a16="http://schemas.microsoft.com/office/drawing/2014/main" id="{7528E540-D908-41AB-9BDF-D242F36AC814}"/>
              </a:ext>
            </a:extLst>
          </p:cNvPr>
          <p:cNvPicPr>
            <a:picLocks noChangeAspect="1"/>
          </p:cNvPicPr>
          <p:nvPr/>
        </p:nvPicPr>
        <p:blipFill>
          <a:blip r:embed="rId2"/>
          <a:stretch>
            <a:fillRect/>
          </a:stretch>
        </p:blipFill>
        <p:spPr>
          <a:xfrm>
            <a:off x="129953" y="3169931"/>
            <a:ext cx="8884094" cy="1446656"/>
          </a:xfrm>
          <a:prstGeom prst="rect">
            <a:avLst/>
          </a:prstGeom>
        </p:spPr>
      </p:pic>
      <p:sp>
        <p:nvSpPr>
          <p:cNvPr id="14" name="内容占位符 2">
            <a:extLst>
              <a:ext uri="{FF2B5EF4-FFF2-40B4-BE49-F238E27FC236}">
                <a16:creationId xmlns:a16="http://schemas.microsoft.com/office/drawing/2014/main" id="{7825ADC6-3C7F-45B5-BE10-5323FF428BC4}"/>
              </a:ext>
            </a:extLst>
          </p:cNvPr>
          <p:cNvSpPr txBox="1">
            <a:spLocks/>
          </p:cNvSpPr>
          <p:nvPr/>
        </p:nvSpPr>
        <p:spPr>
          <a:xfrm>
            <a:off x="252000" y="756000"/>
            <a:ext cx="8640000" cy="139038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a:lnSpc>
                <a:spcPct val="12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分割区间的策略</a:t>
            </a:r>
            <a:endParaRPr lang="en-US" altLang="zh-CN" sz="2400">
              <a:cs typeface="+mn-ea"/>
              <a:sym typeface="Times New Roman" panose="02020603050405020304" pitchFamily="18" charset="0"/>
            </a:endParaRPr>
          </a:p>
          <a:p>
            <a:pPr lvl="1">
              <a:lnSpc>
                <a:spcPct val="12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从最小值开始建立分割区间，开始计算各自的信息增益，选择</a:t>
            </a:r>
            <a:r>
              <a:rPr lang="zh-CN" altLang="en-US" sz="2200" b="1">
                <a:solidFill>
                  <a:srgbClr val="FF6600"/>
                </a:solidFill>
                <a:sym typeface="Times New Roman" panose="02020603050405020304" pitchFamily="18" charset="0"/>
              </a:rPr>
              <a:t>信息增益最大</a:t>
            </a:r>
            <a:r>
              <a:rPr lang="zh-CN" altLang="en-US" sz="2200">
                <a:sym typeface="Times New Roman" panose="02020603050405020304" pitchFamily="18" charset="0"/>
              </a:rPr>
              <a:t>的一个分割区间作为最佳划分点</a:t>
            </a:r>
            <a:endParaRPr lang="en-US" altLang="zh-CN" sz="2200" dirty="0">
              <a:sym typeface="Times New Roman" panose="02020603050405020304" pitchFamily="18" charset="0"/>
            </a:endParaRPr>
          </a:p>
        </p:txBody>
      </p:sp>
      <p:cxnSp>
        <p:nvCxnSpPr>
          <p:cNvPr id="15" name="直接连接符 14">
            <a:extLst>
              <a:ext uri="{FF2B5EF4-FFF2-40B4-BE49-F238E27FC236}">
                <a16:creationId xmlns:a16="http://schemas.microsoft.com/office/drawing/2014/main" id="{B326737E-E1BF-47F9-9461-C14B16EB566F}"/>
              </a:ext>
            </a:extLst>
          </p:cNvPr>
          <p:cNvCxnSpPr/>
          <p:nvPr/>
        </p:nvCxnSpPr>
        <p:spPr bwMode="auto">
          <a:xfrm>
            <a:off x="1189296" y="3429000"/>
            <a:ext cx="0" cy="118758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6">
            <a:extLst>
              <a:ext uri="{FF2B5EF4-FFF2-40B4-BE49-F238E27FC236}">
                <a16:creationId xmlns:a16="http://schemas.microsoft.com/office/drawing/2014/main" id="{93F9F579-4679-4D3C-936F-9076AAB84D0E}"/>
              </a:ext>
            </a:extLst>
          </p:cNvPr>
          <p:cNvSpPr txBox="1"/>
          <p:nvPr/>
        </p:nvSpPr>
        <p:spPr>
          <a:xfrm>
            <a:off x="789732" y="3106475"/>
            <a:ext cx="901947" cy="369332"/>
          </a:xfrm>
          <a:prstGeom prst="rect">
            <a:avLst/>
          </a:prstGeom>
          <a:noFill/>
        </p:spPr>
        <p:txBody>
          <a:bodyPr wrap="square" rtlCol="0">
            <a:spAutoFit/>
          </a:bodyPr>
          <a:lstStyle/>
          <a:p>
            <a:pPr algn="ctr"/>
            <a:r>
              <a:rPr lang="en-US" altLang="zh-CN"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GAIN</a:t>
            </a:r>
            <a:endPar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7" name="图片 16">
            <a:extLst>
              <a:ext uri="{FF2B5EF4-FFF2-40B4-BE49-F238E27FC236}">
                <a16:creationId xmlns:a16="http://schemas.microsoft.com/office/drawing/2014/main" id="{51AD59B3-5DCB-4AF1-91A4-AE17268CB73A}"/>
              </a:ext>
            </a:extLst>
          </p:cNvPr>
          <p:cNvPicPr>
            <a:picLocks noChangeAspect="1"/>
          </p:cNvPicPr>
          <p:nvPr/>
        </p:nvPicPr>
        <p:blipFill>
          <a:blip r:embed="rId3"/>
          <a:stretch>
            <a:fillRect/>
          </a:stretch>
        </p:blipFill>
        <p:spPr>
          <a:xfrm>
            <a:off x="129953" y="2244039"/>
            <a:ext cx="8884094" cy="944985"/>
          </a:xfrm>
          <a:prstGeom prst="rect">
            <a:avLst/>
          </a:prstGeom>
        </p:spPr>
      </p:pic>
      <p:sp>
        <p:nvSpPr>
          <p:cNvPr id="18" name="内容占位符 2">
            <a:extLst>
              <a:ext uri="{FF2B5EF4-FFF2-40B4-BE49-F238E27FC236}">
                <a16:creationId xmlns:a16="http://schemas.microsoft.com/office/drawing/2014/main" id="{8B82581C-1F6B-4386-87D3-6686421B282C}"/>
              </a:ext>
            </a:extLst>
          </p:cNvPr>
          <p:cNvSpPr txBox="1">
            <a:spLocks/>
          </p:cNvSpPr>
          <p:nvPr/>
        </p:nvSpPr>
        <p:spPr bwMode="gray">
          <a:xfrm>
            <a:off x="252000" y="4667021"/>
            <a:ext cx="8640000" cy="1384161"/>
          </a:xfrm>
          <a:prstGeom prst="rect">
            <a:avLst/>
          </a:prstGeom>
        </p:spPr>
        <p:txBody>
          <a:bodyPr wrap="square">
            <a:spAutoFit/>
          </a:bodyPr>
          <a:lstStyle>
            <a:lvl1pPr marL="360000" indent="-360000" algn="just">
              <a:lnSpc>
                <a:spcPct val="120000"/>
              </a:lnSpc>
              <a:spcBef>
                <a:spcPts val="600"/>
              </a:spcBef>
              <a:buClr>
                <a:srgbClr val="FF6600"/>
              </a:buClr>
              <a:buSzPct val="80000"/>
              <a:buFont typeface="Wingdings" panose="05000000000000000000" pitchFamily="2" charset="2"/>
              <a:buChar char="l"/>
              <a:defRPr sz="2400">
                <a:cs typeface="+mn-ea"/>
              </a:defRPr>
            </a:lvl1pPr>
            <a:lvl2pPr marL="685800" lvl="1" indent="-228600">
              <a:lnSpc>
                <a:spcPct val="120000"/>
              </a:lnSpc>
              <a:spcBef>
                <a:spcPts val="600"/>
              </a:spcBef>
              <a:buClr>
                <a:srgbClr val="FF6600"/>
              </a:buClr>
              <a:buSzPct val="60000"/>
              <a:buFont typeface="Wingdings" panose="05000000000000000000" pitchFamily="2" charset="2"/>
              <a:buChar char="l"/>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noProof="1">
                <a:sym typeface="Times New Roman" panose="02020603050405020304" pitchFamily="18" charset="0"/>
              </a:rPr>
              <a:t>假如</a:t>
            </a:r>
            <a:r>
              <a:rPr lang="en-US" altLang="zh-CN" noProof="1">
                <a:sym typeface="Times New Roman" panose="02020603050405020304" pitchFamily="18" charset="0"/>
              </a:rPr>
              <a:t>n</a:t>
            </a:r>
            <a:r>
              <a:rPr lang="zh-CN" altLang="en-US" noProof="1">
                <a:sym typeface="Times New Roman" panose="02020603050405020304" pitchFamily="18" charset="0"/>
              </a:rPr>
              <a:t>个特征，每个特征有</a:t>
            </a:r>
            <a:r>
              <a:rPr lang="en-US" altLang="zh-CN" noProof="1">
                <a:sym typeface="Times New Roman" panose="02020603050405020304" pitchFamily="18" charset="0"/>
              </a:rPr>
              <a:t>s i (i∈(1,n))</a:t>
            </a:r>
            <a:r>
              <a:rPr lang="zh-CN" altLang="en-US" noProof="1">
                <a:sym typeface="Times New Roman" panose="02020603050405020304" pitchFamily="18" charset="0"/>
              </a:rPr>
              <a:t>个取值，则遍历所有特征，</a:t>
            </a:r>
            <a:r>
              <a:rPr lang="zh-CN" altLang="en-US" b="1" noProof="1">
                <a:solidFill>
                  <a:srgbClr val="FF6600"/>
                </a:solidFill>
                <a:sym typeface="Times New Roman" panose="02020603050405020304" pitchFamily="18" charset="0"/>
              </a:rPr>
              <a:t>尝试该特征所有取值</a:t>
            </a:r>
            <a:r>
              <a:rPr lang="zh-CN" altLang="en-US" noProof="1">
                <a:sym typeface="Times New Roman" panose="02020603050405020304" pitchFamily="18" charset="0"/>
              </a:rPr>
              <a:t>，对空间进行划分，直到</a:t>
            </a:r>
            <a:r>
              <a:rPr lang="zh-CN" altLang="en-US" b="1" noProof="1">
                <a:solidFill>
                  <a:srgbClr val="FF6600"/>
                </a:solidFill>
                <a:sym typeface="Times New Roman" panose="02020603050405020304" pitchFamily="18" charset="0"/>
              </a:rPr>
              <a:t>取到特征</a:t>
            </a:r>
            <a:r>
              <a:rPr lang="en-US" altLang="zh-CN" b="1" noProof="1">
                <a:solidFill>
                  <a:srgbClr val="FF6600"/>
                </a:solidFill>
                <a:sym typeface="Times New Roman" panose="02020603050405020304" pitchFamily="18" charset="0"/>
              </a:rPr>
              <a:t>j</a:t>
            </a:r>
            <a:r>
              <a:rPr lang="zh-CN" altLang="en-US" b="1" noProof="1">
                <a:solidFill>
                  <a:srgbClr val="FF6600"/>
                </a:solidFill>
                <a:sym typeface="Times New Roman" panose="02020603050405020304" pitchFamily="18" charset="0"/>
              </a:rPr>
              <a:t>的取值</a:t>
            </a:r>
            <a:r>
              <a:rPr lang="en-US" altLang="zh-CN" b="1" noProof="1">
                <a:solidFill>
                  <a:srgbClr val="FF6600"/>
                </a:solidFill>
                <a:sym typeface="Times New Roman" panose="02020603050405020304" pitchFamily="18" charset="0"/>
              </a:rPr>
              <a:t>s</a:t>
            </a:r>
            <a:r>
              <a:rPr lang="zh-CN" altLang="en-US" b="1" noProof="1">
                <a:solidFill>
                  <a:srgbClr val="FF6600"/>
                </a:solidFill>
                <a:sym typeface="Times New Roman" panose="02020603050405020304" pitchFamily="18" charset="0"/>
              </a:rPr>
              <a:t>，使得损失函数最小</a:t>
            </a:r>
            <a:r>
              <a:rPr lang="zh-CN" altLang="en-US" noProof="1">
                <a:sym typeface="Times New Roman" panose="02020603050405020304" pitchFamily="18" charset="0"/>
              </a:rPr>
              <a:t>，这样就得到了一个划分点。</a:t>
            </a:r>
          </a:p>
        </p:txBody>
      </p:sp>
      <p:pic>
        <p:nvPicPr>
          <p:cNvPr id="19" name="图片 3">
            <a:extLst>
              <a:ext uri="{FF2B5EF4-FFF2-40B4-BE49-F238E27FC236}">
                <a16:creationId xmlns:a16="http://schemas.microsoft.com/office/drawing/2014/main" id="{CBBB68AA-BD0F-411A-91A5-1A7018F94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597" y="6122389"/>
            <a:ext cx="4906667" cy="57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a:extLst>
              <a:ext uri="{FF2B5EF4-FFF2-40B4-BE49-F238E27FC236}">
                <a16:creationId xmlns:a16="http://schemas.microsoft.com/office/drawing/2014/main" id="{1A1AA01B-CC9A-4817-97B0-BEE475AAF8B9}"/>
              </a:ext>
            </a:extLst>
          </p:cNvPr>
          <p:cNvSpPr/>
          <p:nvPr/>
        </p:nvSpPr>
        <p:spPr bwMode="auto">
          <a:xfrm>
            <a:off x="2554337" y="6146949"/>
            <a:ext cx="4176000" cy="540000"/>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TextBox 4">
            <a:extLst>
              <a:ext uri="{FF2B5EF4-FFF2-40B4-BE49-F238E27FC236}">
                <a16:creationId xmlns:a16="http://schemas.microsoft.com/office/drawing/2014/main" id="{1B140B75-7B3A-43E0-B5EF-1648BE4A238C}"/>
              </a:ext>
            </a:extLst>
          </p:cNvPr>
          <p:cNvSpPr txBox="1"/>
          <p:nvPr/>
        </p:nvSpPr>
        <p:spPr>
          <a:xfrm>
            <a:off x="6826217" y="6101616"/>
            <a:ext cx="2065783" cy="646331"/>
          </a:xfrm>
          <a:prstGeom prst="rect">
            <a:avLst/>
          </a:prstGeom>
          <a:noFill/>
        </p:spPr>
        <p:txBody>
          <a:bodyPr wrap="square" rtlCol="0">
            <a:spAutoFit/>
          </a:bodyPr>
          <a:lstStyle/>
          <a:p>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其中一个特征损失函数最小值</a:t>
            </a:r>
          </a:p>
        </p:txBody>
      </p:sp>
    </p:spTree>
    <p:extLst>
      <p:ext uri="{BB962C8B-B14F-4D97-AF65-F5344CB8AC3E}">
        <p14:creationId xmlns:p14="http://schemas.microsoft.com/office/powerpoint/2010/main" val="4076689951"/>
      </p:ext>
    </p:extLst>
  </p:cSld>
  <p:clrMapOvr>
    <a:masterClrMapping/>
  </p:clrMapOvr>
  <p:transition spd="med">
    <p:split orient="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3602525"/>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线性回归</a:t>
            </a:r>
            <a:endParaRPr lang="en-US" altLang="zh-CN" sz="2400" dirty="0">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连续型</a:t>
            </a:r>
            <a:r>
              <a:rPr lang="zh-CN" altLang="en-US" sz="2200">
                <a:sym typeface="Times New Roman" panose="02020603050405020304" pitchFamily="18" charset="0"/>
              </a:rPr>
              <a:t>因变量态</a:t>
            </a:r>
            <a:r>
              <a:rPr lang="en-US" altLang="zh-CN" sz="2200" dirty="0">
                <a:sym typeface="Times New Roman" panose="02020603050405020304" pitchFamily="18" charset="0"/>
              </a:rPr>
              <a:t>-</a:t>
            </a:r>
            <a:r>
              <a:rPr lang="zh-CN" altLang="en-US" sz="2200">
                <a:sym typeface="Times New Roman" panose="02020603050405020304" pitchFamily="18" charset="0"/>
              </a:rPr>
              <a:t>数值预测</a:t>
            </a:r>
            <a:endParaRPr lang="en-US" altLang="zh-CN" sz="2200" dirty="0">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逻辑回归</a:t>
            </a:r>
            <a:endParaRPr lang="en-US" altLang="zh-CN" sz="2400" dirty="0">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分</a:t>
            </a:r>
            <a:r>
              <a:rPr lang="zh-CN" altLang="en-US" sz="2200">
                <a:sym typeface="Times New Roman" panose="02020603050405020304" pitchFamily="18" charset="0"/>
              </a:rPr>
              <a:t>类型因变量</a:t>
            </a:r>
            <a:r>
              <a:rPr lang="en-US" altLang="zh-CN" sz="2200" dirty="0">
                <a:sym typeface="Times New Roman" panose="02020603050405020304" pitchFamily="18" charset="0"/>
              </a:rPr>
              <a:t>-</a:t>
            </a:r>
            <a:r>
              <a:rPr lang="zh-CN" altLang="en-US" sz="2200">
                <a:sym typeface="Times New Roman" panose="02020603050405020304" pitchFamily="18" charset="0"/>
              </a:rPr>
              <a:t>类别预测</a:t>
            </a:r>
            <a:endParaRPr lang="en-US" altLang="zh-CN" sz="2200" dirty="0">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决策树回归</a:t>
            </a:r>
            <a:r>
              <a:rPr lang="en-US" altLang="zh-CN" sz="2400" dirty="0">
                <a:cs typeface="+mn-ea"/>
                <a:sym typeface="Times New Roman" panose="02020603050405020304" pitchFamily="18" charset="0"/>
              </a:rPr>
              <a:t>-</a:t>
            </a:r>
            <a:r>
              <a:rPr lang="zh-CN" altLang="en-US" sz="2400">
                <a:cs typeface="+mn-ea"/>
                <a:sym typeface="Times New Roman" panose="02020603050405020304" pitchFamily="18" charset="0"/>
              </a:rPr>
              <a:t>数值预测</a:t>
            </a:r>
            <a:endParaRPr lang="en-US" altLang="zh-CN" sz="2400" dirty="0">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连续型因变量</a:t>
            </a:r>
            <a:endParaRPr lang="zh-CN" altLang="en-US" sz="2200" dirty="0">
              <a:sym typeface="Times New Roman" panose="02020603050405020304" pitchFamily="18" charset="0"/>
            </a:endParaRP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小 结</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880155323"/>
      </p:ext>
    </p:extLst>
  </p:cSld>
  <p:clrMapOvr>
    <a:masterClrMapping/>
  </p:clrMapOvr>
  <p:transition spd="med">
    <p:split orient="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idx="4294967295"/>
          </p:nvPr>
        </p:nvSpPr>
        <p:spPr>
          <a:xfrm>
            <a:off x="756000" y="108000"/>
            <a:ext cx="1080120"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题 目</a:t>
            </a:r>
          </a:p>
        </p:txBody>
      </p:sp>
      <p:sp>
        <p:nvSpPr>
          <p:cNvPr id="4099" name="内容占位符 2"/>
          <p:cNvSpPr>
            <a:spLocks noGrp="1"/>
          </p:cNvSpPr>
          <p:nvPr>
            <p:ph idx="4294967295"/>
          </p:nvPr>
        </p:nvSpPr>
        <p:spPr>
          <a:xfrm>
            <a:off x="252000" y="756000"/>
            <a:ext cx="8640000" cy="2396746"/>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题目来源</a:t>
            </a:r>
            <a:r>
              <a:rPr lang="en-US" altLang="zh-CN" sz="2400">
                <a:cs typeface="+mn-ea"/>
                <a:sym typeface="Times New Roman" panose="02020603050405020304" pitchFamily="18" charset="0"/>
              </a:rPr>
              <a:t>——datacastle</a:t>
            </a: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题目内容：</a:t>
            </a:r>
            <a:endParaRPr lang="en-US" altLang="zh-CN" sz="2400">
              <a:cs typeface="+mn-ea"/>
              <a:sym typeface="Times New Roman" panose="02020603050405020304" pitchFamily="18" charset="0"/>
            </a:endParaRPr>
          </a:p>
          <a:p>
            <a:pPr marL="0" indent="0" algn="just">
              <a:lnSpc>
                <a:spcPct val="150000"/>
              </a:lnSpc>
              <a:spcBef>
                <a:spcPts val="600"/>
              </a:spcBef>
              <a:buClr>
                <a:srgbClr val="FF6600"/>
              </a:buClr>
              <a:buSzPct val="80000"/>
              <a:buNone/>
            </a:pPr>
            <a:r>
              <a:rPr lang="zh-CN" altLang="en-US" sz="2400">
                <a:cs typeface="+mn-ea"/>
                <a:sym typeface="Times New Roman" panose="02020603050405020304" pitchFamily="18" charset="0"/>
              </a:rPr>
              <a:t>        给定一段时间内的天气相关指数数据和</a:t>
            </a:r>
            <a:r>
              <a:rPr lang="en-US" altLang="zh-CN" sz="2400">
                <a:cs typeface="+mn-ea"/>
                <a:sym typeface="Times New Roman" panose="02020603050405020304" pitchFamily="18" charset="0"/>
              </a:rPr>
              <a:t>PM2.5</a:t>
            </a:r>
            <a:r>
              <a:rPr lang="zh-CN" altLang="en-US" sz="2400">
                <a:cs typeface="+mn-ea"/>
                <a:sym typeface="Times New Roman" panose="02020603050405020304" pitchFamily="18" charset="0"/>
              </a:rPr>
              <a:t>指数等，建立模型预测接下来一段时间内</a:t>
            </a:r>
            <a:r>
              <a:rPr lang="en-US" altLang="zh-CN" sz="2400">
                <a:cs typeface="+mn-ea"/>
                <a:sym typeface="Times New Roman" panose="02020603050405020304" pitchFamily="18" charset="0"/>
              </a:rPr>
              <a:t>PM2.5</a:t>
            </a:r>
            <a:r>
              <a:rPr lang="zh-CN" altLang="en-US" sz="2400">
                <a:cs typeface="+mn-ea"/>
                <a:sym typeface="Times New Roman" panose="02020603050405020304" pitchFamily="18" charset="0"/>
              </a:rPr>
              <a:t>指数。</a:t>
            </a:r>
          </a:p>
        </p:txBody>
      </p:sp>
    </p:spTree>
    <p:extLst>
      <p:ext uri="{BB962C8B-B14F-4D97-AF65-F5344CB8AC3E}">
        <p14:creationId xmlns:p14="http://schemas.microsoft.com/office/powerpoint/2010/main" val="3000643038"/>
      </p:ext>
    </p:extLst>
  </p:cSld>
  <p:clrMapOvr>
    <a:masterClrMapping/>
  </p:clrMapOvr>
  <p:transition spd="med">
    <p:split orient="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2"/>
          <p:cNvSpPr>
            <a:spLocks noGrp="1"/>
          </p:cNvSpPr>
          <p:nvPr>
            <p:ph idx="4294967295"/>
          </p:nvPr>
        </p:nvSpPr>
        <p:spPr>
          <a:xfrm>
            <a:off x="252000" y="756000"/>
            <a:ext cx="8640000" cy="5863144"/>
          </a:xfrm>
          <a:prstGeom prst="rect">
            <a:avLst/>
          </a:prstGeom>
        </p:spPr>
        <p:txBody>
          <a:bodyPr wrap="square">
            <a:spAutoFit/>
          </a:bodyPr>
          <a:lstStyle/>
          <a:p>
            <a:pPr marL="360000" indent="-360000" algn="just">
              <a:lnSpc>
                <a:spcPct val="10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题目数据</a:t>
            </a:r>
            <a:endParaRPr lang="en-US" altLang="zh-CN" sz="2400" dirty="0">
              <a:cs typeface="+mn-ea"/>
              <a:sym typeface="Times New Roman" panose="02020603050405020304" pitchFamily="18" charset="0"/>
            </a:endParaRPr>
          </a:p>
          <a:p>
            <a:pPr lvl="1">
              <a:lnSpc>
                <a:spcPct val="10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date</a:t>
            </a:r>
            <a:r>
              <a:rPr lang="zh-CN" altLang="en-US" sz="2200" dirty="0">
                <a:sym typeface="Times New Roman" panose="02020603050405020304" pitchFamily="18" charset="0"/>
              </a:rPr>
              <a:t>：观测数据发生的日期</a:t>
            </a:r>
            <a:r>
              <a:rPr lang="zh-CN" altLang="en-US" sz="2200">
                <a:sym typeface="Times New Roman" panose="02020603050405020304" pitchFamily="18" charset="0"/>
              </a:rPr>
              <a:t>（年</a:t>
            </a:r>
            <a:r>
              <a:rPr lang="en-US" altLang="zh-CN" sz="2200">
                <a:sym typeface="Times New Roman" panose="02020603050405020304" pitchFamily="18" charset="0"/>
              </a:rPr>
              <a:t>-</a:t>
            </a:r>
            <a:r>
              <a:rPr lang="zh-CN" altLang="en-US" sz="2200">
                <a:sym typeface="Times New Roman" panose="02020603050405020304" pitchFamily="18" charset="0"/>
              </a:rPr>
              <a:t>月</a:t>
            </a:r>
            <a:r>
              <a:rPr lang="en-US" altLang="zh-CN" sz="2200" dirty="0">
                <a:sym typeface="Times New Roman" panose="02020603050405020304" pitchFamily="18" charset="0"/>
              </a:rPr>
              <a:t>-</a:t>
            </a:r>
            <a:r>
              <a:rPr lang="zh-CN" altLang="en-US" sz="2200" dirty="0">
                <a:sym typeface="Times New Roman" panose="02020603050405020304" pitchFamily="18" charset="0"/>
              </a:rPr>
              <a:t>日</a:t>
            </a:r>
            <a:r>
              <a:rPr lang="zh-CN" altLang="en-US" sz="2200">
                <a:sym typeface="Times New Roman" panose="02020603050405020304" pitchFamily="18" charset="0"/>
              </a:rPr>
              <a:t>） </a:t>
            </a:r>
            <a:endParaRPr lang="en-US" altLang="zh-CN" sz="2200" dirty="0">
              <a:sym typeface="Times New Roman" panose="02020603050405020304" pitchFamily="18" charset="0"/>
            </a:endParaRPr>
          </a:p>
          <a:p>
            <a:pPr lvl="1">
              <a:lnSpc>
                <a:spcPct val="10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hour</a:t>
            </a:r>
            <a:r>
              <a:rPr lang="zh-CN" altLang="en-US" sz="2200" dirty="0">
                <a:sym typeface="Times New Roman" panose="02020603050405020304" pitchFamily="18" charset="0"/>
              </a:rPr>
              <a:t>：观测数据发生的时间点（时</a:t>
            </a:r>
            <a:r>
              <a:rPr lang="zh-CN" altLang="en-US" sz="2200">
                <a:sym typeface="Times New Roman" panose="02020603050405020304" pitchFamily="18" charset="0"/>
              </a:rPr>
              <a:t>） </a:t>
            </a:r>
            <a:endParaRPr lang="en-US" altLang="zh-CN" sz="2200" dirty="0">
              <a:sym typeface="Times New Roman" panose="02020603050405020304" pitchFamily="18" charset="0"/>
            </a:endParaRPr>
          </a:p>
          <a:p>
            <a:pPr lvl="1">
              <a:lnSpc>
                <a:spcPct val="10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pm2.5</a:t>
            </a:r>
            <a:r>
              <a:rPr lang="zh-CN" altLang="en-US" sz="2200" dirty="0">
                <a:sym typeface="Times New Roman" panose="02020603050405020304" pitchFamily="18" charset="0"/>
              </a:rPr>
              <a:t>：观测时间点</a:t>
            </a:r>
            <a:r>
              <a:rPr lang="zh-CN" altLang="en-US" sz="2200">
                <a:sym typeface="Times New Roman" panose="02020603050405020304" pitchFamily="18" charset="0"/>
              </a:rPr>
              <a:t>对应的</a:t>
            </a:r>
            <a:r>
              <a:rPr lang="en-US" altLang="zh-CN" sz="2200" dirty="0">
                <a:sym typeface="Times New Roman" panose="02020603050405020304" pitchFamily="18" charset="0"/>
              </a:rPr>
              <a:t>pm2.5</a:t>
            </a:r>
            <a:r>
              <a:rPr lang="zh-CN" altLang="en-US" sz="2200">
                <a:sym typeface="Times New Roman" panose="02020603050405020304" pitchFamily="18" charset="0"/>
              </a:rPr>
              <a:t>指数（</a:t>
            </a:r>
            <a:r>
              <a:rPr lang="en-US" altLang="zh-CN" sz="2200">
                <a:sym typeface="Times New Roman" panose="02020603050405020304" pitchFamily="18" charset="0"/>
              </a:rPr>
              <a:t>(ug</a:t>
            </a:r>
            <a:r>
              <a:rPr lang="en-US" altLang="zh-CN" sz="2200" dirty="0">
                <a:sym typeface="Times New Roman" panose="02020603050405020304" pitchFamily="18" charset="0"/>
              </a:rPr>
              <a:t>/m^3) </a:t>
            </a:r>
          </a:p>
          <a:p>
            <a:pPr lvl="1">
              <a:lnSpc>
                <a:spcPct val="10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DEWP</a:t>
            </a:r>
            <a:r>
              <a:rPr lang="zh-CN" altLang="en-US" sz="2200" dirty="0">
                <a:sym typeface="Times New Roman" panose="02020603050405020304" pitchFamily="18" charset="0"/>
              </a:rPr>
              <a:t>：露点，空气中水气含量达到饱和的</a:t>
            </a:r>
            <a:r>
              <a:rPr lang="zh-CN" altLang="en-US" sz="2200">
                <a:sym typeface="Times New Roman" panose="02020603050405020304" pitchFamily="18" charset="0"/>
              </a:rPr>
              <a:t>气温（</a:t>
            </a:r>
            <a:r>
              <a:rPr lang="en-US" altLang="zh-CN" sz="2200" dirty="0" err="1">
                <a:sym typeface="Times New Roman" panose="02020603050405020304" pitchFamily="18" charset="0"/>
              </a:rPr>
              <a:t>â„ƒ</a:t>
            </a:r>
            <a:r>
              <a:rPr lang="zh-CN" altLang="en-US" sz="2200">
                <a:sym typeface="Times New Roman" panose="02020603050405020304" pitchFamily="18" charset="0"/>
              </a:rPr>
              <a:t>） </a:t>
            </a:r>
            <a:endParaRPr lang="en-US" altLang="zh-CN" sz="2200" dirty="0">
              <a:sym typeface="Times New Roman" panose="02020603050405020304" pitchFamily="18" charset="0"/>
            </a:endParaRPr>
          </a:p>
          <a:p>
            <a:pPr lvl="1">
              <a:lnSpc>
                <a:spcPct val="10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TEMP</a:t>
            </a:r>
            <a:r>
              <a:rPr lang="zh-CN" altLang="en-US" sz="2200" dirty="0">
                <a:sym typeface="Times New Roman" panose="02020603050405020304" pitchFamily="18" charset="0"/>
              </a:rPr>
              <a:t>：温度，观测时间点对应的</a:t>
            </a:r>
            <a:r>
              <a:rPr lang="zh-CN" altLang="en-US" sz="2200">
                <a:sym typeface="Times New Roman" panose="02020603050405020304" pitchFamily="18" charset="0"/>
              </a:rPr>
              <a:t>温度（</a:t>
            </a:r>
            <a:r>
              <a:rPr lang="en-US" altLang="zh-CN" sz="2200" dirty="0" err="1">
                <a:sym typeface="Times New Roman" panose="02020603050405020304" pitchFamily="18" charset="0"/>
              </a:rPr>
              <a:t>â„ƒ</a:t>
            </a:r>
            <a:r>
              <a:rPr lang="zh-CN" altLang="en-US" sz="2200">
                <a:sym typeface="Times New Roman" panose="02020603050405020304" pitchFamily="18" charset="0"/>
              </a:rPr>
              <a:t>） </a:t>
            </a:r>
            <a:endParaRPr lang="en-US" altLang="zh-CN" sz="2200" dirty="0">
              <a:sym typeface="Times New Roman" panose="02020603050405020304" pitchFamily="18" charset="0"/>
            </a:endParaRPr>
          </a:p>
          <a:p>
            <a:pPr lvl="1">
              <a:lnSpc>
                <a:spcPct val="10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PRES</a:t>
            </a:r>
            <a:r>
              <a:rPr lang="zh-CN" altLang="en-US" sz="2200" dirty="0">
                <a:sym typeface="Times New Roman" panose="02020603050405020304" pitchFamily="18" charset="0"/>
              </a:rPr>
              <a:t>：压强，观测时间点对应的</a:t>
            </a:r>
            <a:r>
              <a:rPr lang="zh-CN" altLang="en-US" sz="2200">
                <a:sym typeface="Times New Roman" panose="02020603050405020304" pitchFamily="18" charset="0"/>
              </a:rPr>
              <a:t>压强（</a:t>
            </a:r>
            <a:r>
              <a:rPr lang="en-US" altLang="zh-CN" sz="2200" dirty="0" err="1">
                <a:sym typeface="Times New Roman" panose="02020603050405020304" pitchFamily="18" charset="0"/>
              </a:rPr>
              <a:t>hPa</a:t>
            </a:r>
            <a:r>
              <a:rPr lang="zh-CN" altLang="en-US" sz="2200">
                <a:sym typeface="Times New Roman" panose="02020603050405020304" pitchFamily="18" charset="0"/>
              </a:rPr>
              <a:t>） </a:t>
            </a:r>
            <a:endParaRPr lang="en-US" altLang="zh-CN" sz="2200" dirty="0">
              <a:sym typeface="Times New Roman" panose="02020603050405020304" pitchFamily="18" charset="0"/>
            </a:endParaRPr>
          </a:p>
          <a:p>
            <a:pPr lvl="1">
              <a:lnSpc>
                <a:spcPct val="100000"/>
              </a:lnSpc>
              <a:spcBef>
                <a:spcPts val="600"/>
              </a:spcBef>
              <a:buClr>
                <a:srgbClr val="FF6600"/>
              </a:buClr>
              <a:buSzPct val="60000"/>
              <a:buFont typeface="Wingdings" panose="05000000000000000000" pitchFamily="2" charset="2"/>
              <a:buChar char="l"/>
            </a:pPr>
            <a:r>
              <a:rPr lang="en-US" altLang="zh-CN" sz="2200" dirty="0" err="1">
                <a:sym typeface="Times New Roman" panose="02020603050405020304" pitchFamily="18" charset="0"/>
              </a:rPr>
              <a:t>Iws</a:t>
            </a:r>
            <a:r>
              <a:rPr lang="zh-CN" altLang="en-US" sz="2200" dirty="0">
                <a:sym typeface="Times New Roman" panose="02020603050405020304" pitchFamily="18" charset="0"/>
              </a:rPr>
              <a:t>：累积风速，观测时间点对应的累积</a:t>
            </a:r>
            <a:r>
              <a:rPr lang="zh-CN" altLang="en-US" sz="2200">
                <a:sym typeface="Times New Roman" panose="02020603050405020304" pitchFamily="18" charset="0"/>
              </a:rPr>
              <a:t>风速（</a:t>
            </a:r>
            <a:r>
              <a:rPr lang="en-US" altLang="zh-CN" sz="2200" dirty="0">
                <a:sym typeface="Times New Roman" panose="02020603050405020304" pitchFamily="18" charset="0"/>
              </a:rPr>
              <a:t>m/s</a:t>
            </a:r>
            <a:r>
              <a:rPr lang="zh-CN" altLang="en-US" sz="2200">
                <a:sym typeface="Times New Roman" panose="02020603050405020304" pitchFamily="18" charset="0"/>
              </a:rPr>
              <a:t>） </a:t>
            </a:r>
            <a:endParaRPr lang="en-US" altLang="zh-CN" sz="2200" dirty="0">
              <a:sym typeface="Times New Roman" panose="02020603050405020304" pitchFamily="18" charset="0"/>
            </a:endParaRPr>
          </a:p>
          <a:p>
            <a:pPr lvl="1">
              <a:lnSpc>
                <a:spcPct val="100000"/>
              </a:lnSpc>
              <a:spcBef>
                <a:spcPts val="600"/>
              </a:spcBef>
              <a:buClr>
                <a:srgbClr val="FF6600"/>
              </a:buClr>
              <a:buSzPct val="60000"/>
              <a:buFont typeface="Wingdings" panose="05000000000000000000" pitchFamily="2" charset="2"/>
              <a:buChar char="l"/>
            </a:pPr>
            <a:r>
              <a:rPr lang="en-US" altLang="zh-CN" sz="2200" dirty="0">
                <a:sym typeface="Times New Roman" panose="02020603050405020304" pitchFamily="18" charset="0"/>
              </a:rPr>
              <a:t>Is</a:t>
            </a:r>
            <a:r>
              <a:rPr lang="zh-CN" altLang="en-US" sz="2200" dirty="0">
                <a:sym typeface="Times New Roman" panose="02020603050405020304" pitchFamily="18" charset="0"/>
              </a:rPr>
              <a:t>：累计降雪，到观测时间点为止累计降雪的时长（小时</a:t>
            </a:r>
            <a:r>
              <a:rPr lang="zh-CN" altLang="en-US" sz="2200">
                <a:sym typeface="Times New Roman" panose="02020603050405020304" pitchFamily="18" charset="0"/>
              </a:rPr>
              <a:t>） </a:t>
            </a:r>
            <a:endParaRPr lang="en-US" altLang="zh-CN" sz="2200" dirty="0">
              <a:sym typeface="Times New Roman" panose="02020603050405020304" pitchFamily="18" charset="0"/>
            </a:endParaRPr>
          </a:p>
          <a:p>
            <a:pPr lvl="1">
              <a:lnSpc>
                <a:spcPct val="100000"/>
              </a:lnSpc>
              <a:spcBef>
                <a:spcPts val="600"/>
              </a:spcBef>
              <a:buClr>
                <a:srgbClr val="FF6600"/>
              </a:buClr>
              <a:buSzPct val="60000"/>
              <a:buFont typeface="Wingdings" panose="05000000000000000000" pitchFamily="2" charset="2"/>
              <a:buChar char="l"/>
            </a:pPr>
            <a:r>
              <a:rPr lang="en-US" altLang="zh-CN" sz="2200" dirty="0" err="1">
                <a:sym typeface="Times New Roman" panose="02020603050405020304" pitchFamily="18" charset="0"/>
              </a:rPr>
              <a:t>Ir</a:t>
            </a:r>
            <a:r>
              <a:rPr lang="zh-CN" altLang="en-US" sz="2200" dirty="0">
                <a:sym typeface="Times New Roman" panose="02020603050405020304" pitchFamily="18" charset="0"/>
              </a:rPr>
              <a:t>：累计降雨，到观测时间点为止累计降雨的时长（</a:t>
            </a:r>
            <a:r>
              <a:rPr lang="zh-CN" altLang="en-US" sz="2200">
                <a:sym typeface="Times New Roman" panose="02020603050405020304" pitchFamily="18" charset="0"/>
              </a:rPr>
              <a:t>小时）</a:t>
            </a:r>
            <a:endParaRPr lang="en-US" altLang="zh-CN" sz="2200" dirty="0">
              <a:sym typeface="Times New Roman" panose="02020603050405020304" pitchFamily="18" charset="0"/>
            </a:endParaRPr>
          </a:p>
          <a:p>
            <a:pPr lvl="1">
              <a:lnSpc>
                <a:spcPct val="100000"/>
              </a:lnSpc>
              <a:spcBef>
                <a:spcPts val="600"/>
              </a:spcBef>
              <a:buClr>
                <a:srgbClr val="FF6600"/>
              </a:buClr>
              <a:buSzPct val="60000"/>
              <a:buFont typeface="Wingdings" panose="05000000000000000000" pitchFamily="2" charset="2"/>
              <a:buChar char="l"/>
            </a:pPr>
            <a:r>
              <a:rPr lang="en-US" altLang="zh-CN" sz="2200">
                <a:sym typeface="Times New Roman" panose="02020603050405020304" pitchFamily="18" charset="0"/>
              </a:rPr>
              <a:t>Cbwd</a:t>
            </a:r>
            <a:r>
              <a:rPr lang="en-US" altLang="zh-CN" sz="2200" dirty="0">
                <a:sym typeface="Times New Roman" panose="02020603050405020304" pitchFamily="18" charset="0"/>
              </a:rPr>
              <a:t>-NE</a:t>
            </a:r>
            <a:r>
              <a:rPr lang="zh-CN" altLang="en-US" sz="2200" dirty="0">
                <a:sym typeface="Times New Roman" panose="02020603050405020304" pitchFamily="18" charset="0"/>
              </a:rPr>
              <a:t>：观测时间点对应的风向</a:t>
            </a:r>
            <a:r>
              <a:rPr lang="zh-CN" altLang="en-US" sz="2200">
                <a:sym typeface="Times New Roman" panose="02020603050405020304" pitchFamily="18" charset="0"/>
              </a:rPr>
              <a:t>为东北风</a:t>
            </a:r>
            <a:r>
              <a:rPr lang="en-US" altLang="zh-CN" sz="2200" dirty="0">
                <a:sym typeface="Times New Roman" panose="02020603050405020304" pitchFamily="18" charset="0"/>
              </a:rPr>
              <a:t>(m/s) </a:t>
            </a:r>
          </a:p>
          <a:p>
            <a:pPr lvl="1">
              <a:lnSpc>
                <a:spcPct val="100000"/>
              </a:lnSpc>
              <a:spcBef>
                <a:spcPts val="600"/>
              </a:spcBef>
              <a:buClr>
                <a:srgbClr val="FF6600"/>
              </a:buClr>
              <a:buSzPct val="60000"/>
              <a:buFont typeface="Wingdings" panose="05000000000000000000" pitchFamily="2" charset="2"/>
              <a:buChar char="l"/>
            </a:pPr>
            <a:r>
              <a:rPr lang="en-US" altLang="zh-CN" sz="2200">
                <a:sym typeface="Times New Roman" panose="02020603050405020304" pitchFamily="18" charset="0"/>
              </a:rPr>
              <a:t>Cbwd</a:t>
            </a:r>
            <a:r>
              <a:rPr lang="en-US" altLang="zh-CN" sz="2200" dirty="0">
                <a:sym typeface="Times New Roman" panose="02020603050405020304" pitchFamily="18" charset="0"/>
              </a:rPr>
              <a:t>-NW</a:t>
            </a:r>
            <a:r>
              <a:rPr lang="zh-CN" altLang="en-US" sz="2200" dirty="0">
                <a:sym typeface="Times New Roman" panose="02020603050405020304" pitchFamily="18" charset="0"/>
              </a:rPr>
              <a:t>：观测时间点对应的风向</a:t>
            </a:r>
            <a:r>
              <a:rPr lang="zh-CN" altLang="en-US" sz="2200">
                <a:sym typeface="Times New Roman" panose="02020603050405020304" pitchFamily="18" charset="0"/>
              </a:rPr>
              <a:t>为西北风</a:t>
            </a:r>
            <a:r>
              <a:rPr lang="en-US" altLang="zh-CN" sz="2200" dirty="0">
                <a:sym typeface="Times New Roman" panose="02020603050405020304" pitchFamily="18" charset="0"/>
              </a:rPr>
              <a:t>(m/s) </a:t>
            </a:r>
          </a:p>
          <a:p>
            <a:pPr lvl="1">
              <a:lnSpc>
                <a:spcPct val="100000"/>
              </a:lnSpc>
              <a:spcBef>
                <a:spcPts val="600"/>
              </a:spcBef>
              <a:buClr>
                <a:srgbClr val="FF6600"/>
              </a:buClr>
              <a:buSzPct val="60000"/>
              <a:buFont typeface="Wingdings" panose="05000000000000000000" pitchFamily="2" charset="2"/>
              <a:buChar char="l"/>
            </a:pPr>
            <a:r>
              <a:rPr lang="en-US" altLang="zh-CN" sz="2200">
                <a:sym typeface="Times New Roman" panose="02020603050405020304" pitchFamily="18" charset="0"/>
              </a:rPr>
              <a:t>Cbwd</a:t>
            </a:r>
            <a:r>
              <a:rPr lang="en-US" altLang="zh-CN" sz="2200" dirty="0">
                <a:sym typeface="Times New Roman" panose="02020603050405020304" pitchFamily="18" charset="0"/>
              </a:rPr>
              <a:t>-SE</a:t>
            </a:r>
            <a:r>
              <a:rPr lang="zh-CN" altLang="en-US" sz="2200" dirty="0">
                <a:sym typeface="Times New Roman" panose="02020603050405020304" pitchFamily="18" charset="0"/>
              </a:rPr>
              <a:t>：观测时间点对应的风向</a:t>
            </a:r>
            <a:r>
              <a:rPr lang="zh-CN" altLang="en-US" sz="2200">
                <a:sym typeface="Times New Roman" panose="02020603050405020304" pitchFamily="18" charset="0"/>
              </a:rPr>
              <a:t>为东南风</a:t>
            </a:r>
            <a:r>
              <a:rPr lang="en-US" altLang="zh-CN" sz="2200" dirty="0">
                <a:sym typeface="Times New Roman" panose="02020603050405020304" pitchFamily="18" charset="0"/>
              </a:rPr>
              <a:t>(m/s) </a:t>
            </a:r>
          </a:p>
          <a:p>
            <a:pPr lvl="1">
              <a:lnSpc>
                <a:spcPct val="100000"/>
              </a:lnSpc>
              <a:spcBef>
                <a:spcPts val="600"/>
              </a:spcBef>
              <a:buClr>
                <a:srgbClr val="FF6600"/>
              </a:buClr>
              <a:buSzPct val="60000"/>
              <a:buFont typeface="Wingdings" panose="05000000000000000000" pitchFamily="2" charset="2"/>
              <a:buChar char="l"/>
            </a:pPr>
            <a:r>
              <a:rPr lang="en-US" altLang="zh-CN" sz="2200">
                <a:sym typeface="Times New Roman" panose="02020603050405020304" pitchFamily="18" charset="0"/>
              </a:rPr>
              <a:t>Cbwd</a:t>
            </a:r>
            <a:r>
              <a:rPr lang="en-US" altLang="zh-CN" sz="2200" dirty="0">
                <a:sym typeface="Times New Roman" panose="02020603050405020304" pitchFamily="18" charset="0"/>
              </a:rPr>
              <a:t>-cv</a:t>
            </a:r>
            <a:r>
              <a:rPr lang="zh-CN" altLang="en-US" sz="2200" dirty="0">
                <a:sym typeface="Times New Roman" panose="02020603050405020304" pitchFamily="18" charset="0"/>
              </a:rPr>
              <a:t>：观测时间点对应的风向为</a:t>
            </a:r>
            <a:r>
              <a:rPr lang="zh-CN" altLang="en-US" sz="2200">
                <a:sym typeface="Times New Roman" panose="02020603050405020304" pitchFamily="18" charset="0"/>
              </a:rPr>
              <a:t>静风</a:t>
            </a:r>
            <a:r>
              <a:rPr lang="en-US" altLang="zh-CN" sz="2200" dirty="0">
                <a:sym typeface="Times New Roman" panose="02020603050405020304" pitchFamily="18" charset="0"/>
              </a:rPr>
              <a:t>(m/s) </a:t>
            </a:r>
            <a:endParaRPr lang="zh-CN" altLang="en-US" sz="2200" dirty="0">
              <a:sym typeface="Times New Roman" panose="02020603050405020304" pitchFamily="18" charset="0"/>
            </a:endParaRPr>
          </a:p>
        </p:txBody>
      </p:sp>
      <p:sp>
        <p:nvSpPr>
          <p:cNvPr id="5" name="标题 1">
            <a:extLst>
              <a:ext uri="{FF2B5EF4-FFF2-40B4-BE49-F238E27FC236}">
                <a16:creationId xmlns:a16="http://schemas.microsoft.com/office/drawing/2014/main" id="{B2500C82-56DC-43D1-8B59-25A70F44ACFB}"/>
              </a:ext>
            </a:extLst>
          </p:cNvPr>
          <p:cNvSpPr txBox="1">
            <a:spLocks/>
          </p:cNvSpPr>
          <p:nvPr/>
        </p:nvSpPr>
        <p:spPr>
          <a:xfrm>
            <a:off x="756000" y="108000"/>
            <a:ext cx="108012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题 目</a:t>
            </a:r>
          </a:p>
        </p:txBody>
      </p:sp>
    </p:spTree>
    <p:extLst>
      <p:ext uri="{BB962C8B-B14F-4D97-AF65-F5344CB8AC3E}">
        <p14:creationId xmlns:p14="http://schemas.microsoft.com/office/powerpoint/2010/main" val="1747704454"/>
      </p:ext>
    </p:extLst>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640960" cy="4658904"/>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线性回归假设特征和结果</a:t>
            </a:r>
            <a:r>
              <a:rPr lang="zh-CN" altLang="en-US" sz="2400">
                <a:cs typeface="+mn-ea"/>
                <a:sym typeface="Times New Roman" panose="02020603050405020304" pitchFamily="18" charset="0"/>
              </a:rPr>
              <a:t>满足</a:t>
            </a:r>
            <a:r>
              <a:rPr lang="zh-CN" altLang="en-US" sz="2400" b="1">
                <a:solidFill>
                  <a:srgbClr val="FF6600"/>
                </a:solidFill>
                <a:cs typeface="+mn-ea"/>
                <a:sym typeface="Times New Roman" panose="02020603050405020304" pitchFamily="18" charset="0"/>
              </a:rPr>
              <a:t>线性关系</a:t>
            </a:r>
            <a:endParaRPr lang="en-US" altLang="zh-CN" sz="2400" b="1" dirty="0">
              <a:solidFill>
                <a:srgbClr val="FF6600"/>
              </a:solidFill>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一元线性回归问题函数关系</a:t>
            </a:r>
            <a:r>
              <a:rPr lang="zh-CN" altLang="en-US" sz="2400">
                <a:cs typeface="+mn-ea"/>
                <a:sym typeface="Times New Roman" panose="02020603050405020304" pitchFamily="18" charset="0"/>
              </a:rPr>
              <a:t>可表示</a:t>
            </a:r>
            <a:endParaRPr lang="en-US" altLang="zh-CN" sz="2400" dirty="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endParaRPr lang="en-US" altLang="zh-CN" sz="2400" dirty="0">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dirty="0">
                <a:sym typeface="Times New Roman" panose="02020603050405020304" pitchFamily="18" charset="0"/>
              </a:rPr>
              <a:t>根据上式，</a:t>
            </a:r>
            <a:r>
              <a:rPr lang="zh-CN" altLang="en-US" sz="2200">
                <a:sym typeface="Times New Roman" panose="02020603050405020304" pitchFamily="18" charset="0"/>
              </a:rPr>
              <a:t>在确定</a:t>
            </a:r>
            <a:r>
              <a:rPr lang="en-US" altLang="zh-CN" sz="2200">
                <a:sym typeface="Times New Roman" panose="02020603050405020304" pitchFamily="18" charset="0"/>
              </a:rPr>
              <a:t>a</a:t>
            </a:r>
            <a:r>
              <a:rPr lang="zh-CN" altLang="en-US" sz="2200">
                <a:sym typeface="Times New Roman" panose="02020603050405020304" pitchFamily="18" charset="0"/>
              </a:rPr>
              <a:t>、</a:t>
            </a:r>
            <a:r>
              <a:rPr lang="en-US" altLang="zh-CN" sz="2200" dirty="0">
                <a:sym typeface="Times New Roman" panose="02020603050405020304" pitchFamily="18" charset="0"/>
              </a:rPr>
              <a:t>b</a:t>
            </a:r>
            <a:r>
              <a:rPr lang="zh-CN" altLang="en-US" sz="2200" dirty="0">
                <a:sym typeface="Times New Roman" panose="02020603050405020304" pitchFamily="18" charset="0"/>
              </a:rPr>
              <a:t>的情况下，给定</a:t>
            </a:r>
            <a:r>
              <a:rPr lang="zh-CN" altLang="en-US" sz="2200">
                <a:sym typeface="Times New Roman" panose="02020603050405020304" pitchFamily="18" charset="0"/>
              </a:rPr>
              <a:t>一个</a:t>
            </a:r>
            <a:r>
              <a:rPr lang="en-US" altLang="zh-CN" sz="2200" dirty="0">
                <a:sym typeface="Times New Roman" panose="02020603050405020304" pitchFamily="18" charset="0"/>
              </a:rPr>
              <a:t>x</a:t>
            </a:r>
            <a:r>
              <a:rPr lang="zh-CN" altLang="en-US" sz="2200" dirty="0">
                <a:sym typeface="Times New Roman" panose="02020603050405020304" pitchFamily="18" charset="0"/>
              </a:rPr>
              <a:t>值，我们就能够得到一个</a:t>
            </a:r>
            <a:r>
              <a:rPr lang="zh-CN" altLang="en-US" sz="2200">
                <a:sym typeface="Times New Roman" panose="02020603050405020304" pitchFamily="18" charset="0"/>
              </a:rPr>
              <a:t>确定的</a:t>
            </a:r>
            <a:r>
              <a:rPr lang="en-US" altLang="zh-CN" sz="2200" dirty="0">
                <a:sym typeface="Times New Roman" panose="02020603050405020304" pitchFamily="18" charset="0"/>
              </a:rPr>
              <a:t>y</a:t>
            </a:r>
            <a:r>
              <a:rPr lang="zh-CN" altLang="en-US" sz="2200" dirty="0">
                <a:sym typeface="Times New Roman" panose="02020603050405020304" pitchFamily="18" charset="0"/>
              </a:rPr>
              <a:t>值，然而根据上式</a:t>
            </a:r>
            <a:r>
              <a:rPr lang="zh-CN" altLang="en-US" sz="2200">
                <a:sym typeface="Times New Roman" panose="02020603050405020304" pitchFamily="18" charset="0"/>
              </a:rPr>
              <a:t>得到的</a:t>
            </a:r>
            <a:r>
              <a:rPr lang="en-US" altLang="zh-CN" sz="2200" dirty="0">
                <a:sym typeface="Times New Roman" panose="02020603050405020304" pitchFamily="18" charset="0"/>
              </a:rPr>
              <a:t>y</a:t>
            </a:r>
            <a:r>
              <a:rPr lang="zh-CN" altLang="en-US" sz="2200" dirty="0">
                <a:sym typeface="Times New Roman" panose="02020603050405020304" pitchFamily="18" charset="0"/>
              </a:rPr>
              <a:t>值与</a:t>
            </a:r>
            <a:r>
              <a:rPr lang="zh-CN" altLang="en-US" sz="2200">
                <a:sym typeface="Times New Roman" panose="02020603050405020304" pitchFamily="18" charset="0"/>
              </a:rPr>
              <a:t>实际的</a:t>
            </a:r>
            <a:r>
              <a:rPr lang="en-US" altLang="zh-CN" sz="2200" dirty="0">
                <a:sym typeface="Times New Roman" panose="02020603050405020304" pitchFamily="18" charset="0"/>
              </a:rPr>
              <a:t>y</a:t>
            </a:r>
            <a:r>
              <a:rPr lang="zh-CN" altLang="en-US" sz="2200" dirty="0">
                <a:sym typeface="Times New Roman" panose="02020603050405020304" pitchFamily="18" charset="0"/>
              </a:rPr>
              <a:t>值存在一</a:t>
            </a:r>
            <a:r>
              <a:rPr lang="zh-CN" altLang="en-US" sz="2200">
                <a:sym typeface="Times New Roman" panose="02020603050405020304" pitchFamily="18" charset="0"/>
              </a:rPr>
              <a:t>个误差</a:t>
            </a:r>
            <a:endParaRPr lang="en-US" altLang="zh-CN" sz="2200" dirty="0">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en-US" altLang="zh-CN" sz="2200">
                <a:sym typeface="Times New Roman" panose="02020603050405020304" pitchFamily="18" charset="0"/>
              </a:rPr>
              <a:t>a</a:t>
            </a:r>
            <a:r>
              <a:rPr lang="zh-CN" altLang="el-GR" sz="2200">
                <a:sym typeface="Times New Roman" panose="02020603050405020304" pitchFamily="18" charset="0"/>
              </a:rPr>
              <a:t>、</a:t>
            </a:r>
            <a:r>
              <a:rPr lang="en-US" altLang="zh-CN" sz="2200" dirty="0">
                <a:sym typeface="Times New Roman" panose="02020603050405020304" pitchFamily="18" charset="0"/>
              </a:rPr>
              <a:t>b</a:t>
            </a:r>
            <a:r>
              <a:rPr lang="zh-CN" altLang="en-US" sz="2200">
                <a:sym typeface="Times New Roman" panose="02020603050405020304" pitchFamily="18" charset="0"/>
              </a:rPr>
              <a:t>为参数</a:t>
            </a:r>
            <a:r>
              <a:rPr lang="en-US" altLang="zh-CN" sz="2200">
                <a:sym typeface="Times New Roman" panose="02020603050405020304" pitchFamily="18" charset="0"/>
              </a:rPr>
              <a:t>(parameters)</a:t>
            </a:r>
            <a:r>
              <a:rPr lang="zh-CN" altLang="en-US" sz="2200">
                <a:sym typeface="Times New Roman" panose="02020603050405020304" pitchFamily="18" charset="0"/>
              </a:rPr>
              <a:t>、或称回归系数</a:t>
            </a:r>
            <a:r>
              <a:rPr lang="en-US" altLang="zh-CN" sz="2200">
                <a:sym typeface="Times New Roman" panose="02020603050405020304" pitchFamily="18" charset="0"/>
              </a:rPr>
              <a:t>(regression coefficients)</a:t>
            </a:r>
            <a:endParaRPr lang="en-US" altLang="zh-CN" sz="2200" dirty="0">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用什么样的线性关系刻画更好</a:t>
            </a:r>
            <a:r>
              <a:rPr lang="zh-CN" altLang="en-US" sz="2400">
                <a:cs typeface="+mn-ea"/>
                <a:sym typeface="Times New Roman" panose="02020603050405020304" pitchFamily="18" charset="0"/>
              </a:rPr>
              <a:t>呢？</a:t>
            </a:r>
            <a:endParaRPr lang="en-US" altLang="zh-CN" sz="2400" dirty="0">
              <a:cs typeface="+mn-ea"/>
              <a:sym typeface="Times New Roman" panose="02020603050405020304" pitchFamily="18" charset="0"/>
            </a:endParaRPr>
          </a:p>
        </p:txBody>
      </p:sp>
      <p:sp>
        <p:nvSpPr>
          <p:cNvPr id="4" name="标题 3"/>
          <p:cNvSpPr>
            <a:spLocks noGrp="1"/>
          </p:cNvSpPr>
          <p:nvPr>
            <p:ph type="title" idx="4294967295"/>
          </p:nvPr>
        </p:nvSpPr>
        <p:spPr>
          <a:xfrm>
            <a:off x="756000" y="108000"/>
            <a:ext cx="2663872"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线性回归</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727761227"/>
              </p:ext>
            </p:extLst>
          </p:nvPr>
        </p:nvGraphicFramePr>
        <p:xfrm>
          <a:off x="3258343" y="2060848"/>
          <a:ext cx="2627313" cy="601662"/>
        </p:xfrm>
        <a:graphic>
          <a:graphicData uri="http://schemas.openxmlformats.org/presentationml/2006/ole">
            <mc:AlternateContent xmlns:mc="http://schemas.openxmlformats.org/markup-compatibility/2006">
              <mc:Choice xmlns:v="urn:schemas-microsoft-com:vml" Requires="v">
                <p:oleObj spid="_x0000_s1233" name="公式" r:id="rId3" imgW="825480" imgH="190440" progId="Equation.3">
                  <p:embed/>
                </p:oleObj>
              </mc:Choice>
              <mc:Fallback>
                <p:oleObj name="公式" r:id="rId3" imgW="825480" imgH="190440" progId="Equation.3">
                  <p:embed/>
                  <p:pic>
                    <p:nvPicPr>
                      <p:cNvPr id="6" name="对象 5"/>
                      <p:cNvPicPr>
                        <a:picLocks noChangeAspect="1" noChangeArrowheads="1"/>
                      </p:cNvPicPr>
                      <p:nvPr/>
                    </p:nvPicPr>
                    <p:blipFill>
                      <a:blip r:embed="rId4"/>
                      <a:srcRect/>
                      <a:stretch>
                        <a:fillRect/>
                      </a:stretch>
                    </p:blipFill>
                    <p:spPr bwMode="auto">
                      <a:xfrm>
                        <a:off x="3258343" y="2060848"/>
                        <a:ext cx="26273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684668"/>
      </p:ext>
    </p:extLst>
  </p:cSld>
  <p:clrMapOvr>
    <a:masterClrMapping/>
  </p:clrMapOvr>
  <p:transition spd="med">
    <p:split orient="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idx="4294967295"/>
          </p:nvPr>
        </p:nvSpPr>
        <p:spPr>
          <a:xfrm>
            <a:off x="756000" y="108000"/>
            <a:ext cx="2519856"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解题过程</a:t>
            </a:r>
          </a:p>
        </p:txBody>
      </p:sp>
      <p:sp>
        <p:nvSpPr>
          <p:cNvPr id="6147" name="内容占位符 2"/>
          <p:cNvSpPr>
            <a:spLocks noGrp="1"/>
          </p:cNvSpPr>
          <p:nvPr>
            <p:ph idx="4294967295"/>
          </p:nvPr>
        </p:nvSpPr>
        <p:spPr>
          <a:xfrm>
            <a:off x="252000" y="756000"/>
            <a:ext cx="8297863" cy="1842749"/>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数据处理</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特征工程</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建模与评估</a:t>
            </a:r>
          </a:p>
        </p:txBody>
      </p:sp>
    </p:spTree>
    <p:extLst>
      <p:ext uri="{BB962C8B-B14F-4D97-AF65-F5344CB8AC3E}">
        <p14:creationId xmlns:p14="http://schemas.microsoft.com/office/powerpoint/2010/main" val="813867581"/>
      </p:ext>
    </p:extLst>
  </p:cSld>
  <p:clrMapOvr>
    <a:masterClrMapping/>
  </p:clrMapOvr>
  <p:transition spd="med">
    <p:split orient="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idx="4294967295"/>
          </p:nvPr>
        </p:nvSpPr>
        <p:spPr>
          <a:xfrm>
            <a:off x="756000" y="108000"/>
            <a:ext cx="2951904"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数据质量分析</a:t>
            </a:r>
          </a:p>
        </p:txBody>
      </p:sp>
      <p:sp>
        <p:nvSpPr>
          <p:cNvPr id="3" name="内容占位符 2"/>
          <p:cNvSpPr>
            <a:spLocks noGrp="1"/>
          </p:cNvSpPr>
          <p:nvPr>
            <p:ph idx="4294967295"/>
          </p:nvPr>
        </p:nvSpPr>
        <p:spPr>
          <a:xfrm>
            <a:off x="252000" y="756000"/>
            <a:ext cx="8297863" cy="1211807"/>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缺失值分析</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一致性分析</a:t>
            </a:r>
            <a:endParaRPr lang="en-US" altLang="zh-CN" sz="2400">
              <a:cs typeface="+mn-ea"/>
              <a:sym typeface="Times New Roman" panose="02020603050405020304" pitchFamily="18" charset="0"/>
            </a:endParaRPr>
          </a:p>
        </p:txBody>
      </p:sp>
    </p:spTree>
    <p:extLst>
      <p:ext uri="{BB962C8B-B14F-4D97-AF65-F5344CB8AC3E}">
        <p14:creationId xmlns:p14="http://schemas.microsoft.com/office/powerpoint/2010/main" val="2019291198"/>
      </p:ext>
    </p:extLst>
  </p:cSld>
  <p:clrMapOvr>
    <a:masterClrMapping/>
  </p:clrMapOvr>
  <p:transition spd="med">
    <p:split orient="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756000" y="108000"/>
            <a:ext cx="1655760"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数据处理</a:t>
            </a:r>
          </a:p>
        </p:txBody>
      </p:sp>
      <p:sp>
        <p:nvSpPr>
          <p:cNvPr id="8195" name="内容占位符 2"/>
          <p:cNvSpPr>
            <a:spLocks noGrp="1"/>
          </p:cNvSpPr>
          <p:nvPr>
            <p:ph idx="4294967295"/>
          </p:nvPr>
        </p:nvSpPr>
        <p:spPr>
          <a:xfrm>
            <a:off x="252001" y="756000"/>
            <a:ext cx="3239880" cy="1842749"/>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缺失值分析</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一致性分析</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异常值分析</a:t>
            </a:r>
            <a:endParaRPr lang="en-US" altLang="zh-CN" sz="2400">
              <a:cs typeface="+mn-ea"/>
              <a:sym typeface="Times New Roman" panose="02020603050405020304" pitchFamily="18" charset="0"/>
            </a:endParaRPr>
          </a:p>
        </p:txBody>
      </p:sp>
      <p:pic>
        <p:nvPicPr>
          <p:cNvPr id="1843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8445" y="908720"/>
            <a:ext cx="1679619" cy="56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855924"/>
      </p:ext>
    </p:extLst>
  </p:cSld>
  <p:clrMapOvr>
    <a:masterClrMapping/>
  </p:clrMapOvr>
  <p:transition spd="med">
    <p:split orient="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p:cNvSpPr>
          <p:nvPr>
            <p:ph idx="4294967295"/>
          </p:nvPr>
        </p:nvSpPr>
        <p:spPr>
          <a:xfrm>
            <a:off x="252000" y="756000"/>
            <a:ext cx="8297863" cy="2386807"/>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需要对天气情况进行量化</a:t>
            </a:r>
            <a:endParaRPr lang="en-US" altLang="zh-CN" sz="2400">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风向</a:t>
            </a:r>
            <a:endParaRPr lang="en-US" altLang="zh-CN" sz="2200">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量纲不一致</a:t>
            </a:r>
            <a:endParaRPr lang="en-US" altLang="zh-CN" sz="2400">
              <a:cs typeface="+mn-ea"/>
              <a:sym typeface="Times New Roman" panose="02020603050405020304" pitchFamily="18" charset="0"/>
            </a:endParaRPr>
          </a:p>
          <a:p>
            <a:pPr lvl="1">
              <a:lnSpc>
                <a:spcPct val="150000"/>
              </a:lnSpc>
              <a:spcBef>
                <a:spcPts val="600"/>
              </a:spcBef>
              <a:buClr>
                <a:srgbClr val="FF6600"/>
              </a:buClr>
              <a:buSzPct val="60000"/>
              <a:buFont typeface="Wingdings" panose="05000000000000000000" pitchFamily="2" charset="2"/>
              <a:buChar char="l"/>
            </a:pPr>
            <a:r>
              <a:rPr lang="zh-CN" altLang="en-US" sz="2200">
                <a:sym typeface="Times New Roman" panose="02020603050405020304" pitchFamily="18" charset="0"/>
              </a:rPr>
              <a:t>数据标准化</a:t>
            </a:r>
            <a:endParaRPr lang="en-US" altLang="zh-CN" sz="2200">
              <a:sym typeface="Times New Roman" panose="02020603050405020304" pitchFamily="18" charset="0"/>
            </a:endParaRPr>
          </a:p>
        </p:txBody>
      </p:sp>
      <p:sp>
        <p:nvSpPr>
          <p:cNvPr id="5" name="标题 1">
            <a:extLst>
              <a:ext uri="{FF2B5EF4-FFF2-40B4-BE49-F238E27FC236}">
                <a16:creationId xmlns:a16="http://schemas.microsoft.com/office/drawing/2014/main" id="{DFBC613B-1A1D-4C82-9FE9-02EADE1AB227}"/>
              </a:ext>
            </a:extLst>
          </p:cNvPr>
          <p:cNvSpPr txBox="1">
            <a:spLocks/>
          </p:cNvSpPr>
          <p:nvPr/>
        </p:nvSpPr>
        <p:spPr>
          <a:xfrm>
            <a:off x="756000" y="108000"/>
            <a:ext cx="165576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数据处理</a:t>
            </a:r>
          </a:p>
        </p:txBody>
      </p:sp>
    </p:spTree>
    <p:extLst>
      <p:ext uri="{BB962C8B-B14F-4D97-AF65-F5344CB8AC3E}">
        <p14:creationId xmlns:p14="http://schemas.microsoft.com/office/powerpoint/2010/main" val="3125921254"/>
      </p:ext>
    </p:extLst>
  </p:cSld>
  <p:clrMapOvr>
    <a:masterClrMapping/>
  </p:clrMapOvr>
  <p:transition spd="med">
    <p:split orient="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756000" y="108000"/>
            <a:ext cx="1800200"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特征工程</a:t>
            </a:r>
          </a:p>
        </p:txBody>
      </p:sp>
      <p:sp>
        <p:nvSpPr>
          <p:cNvPr id="3" name="内容占位符 2"/>
          <p:cNvSpPr>
            <a:spLocks noGrp="1"/>
          </p:cNvSpPr>
          <p:nvPr>
            <p:ph idx="4294967295"/>
          </p:nvPr>
        </p:nvSpPr>
        <p:spPr>
          <a:xfrm>
            <a:off x="251520" y="756000"/>
            <a:ext cx="8297863" cy="2340641"/>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特征工程能获取更好的数据特征，使模型的性能得到提升。</a:t>
            </a:r>
            <a:endParaRPr lang="en-US" altLang="zh-CN" sz="2400">
              <a:cs typeface="+mn-ea"/>
              <a:sym typeface="Times New Roman" panose="02020603050405020304" pitchFamily="18" charset="0"/>
            </a:endParaRPr>
          </a:p>
          <a:p>
            <a:pPr marL="457200" lvl="1" indent="0" algn="just">
              <a:lnSpc>
                <a:spcPct val="150000"/>
              </a:lnSpc>
              <a:spcBef>
                <a:spcPts val="600"/>
              </a:spcBef>
              <a:buClr>
                <a:srgbClr val="FF6600"/>
              </a:buClr>
              <a:buSzPct val="80000"/>
              <a:buNone/>
            </a:pPr>
            <a:r>
              <a:rPr lang="en-US" altLang="zh-CN" sz="2200">
                <a:cs typeface="+mn-ea"/>
                <a:sym typeface="Times New Roman" panose="02020603050405020304" pitchFamily="18" charset="0"/>
              </a:rPr>
              <a:t>1.</a:t>
            </a:r>
            <a:r>
              <a:rPr lang="zh-CN" altLang="en-US" sz="2200">
                <a:cs typeface="+mn-ea"/>
                <a:sym typeface="Times New Roman" panose="02020603050405020304" pitchFamily="18" charset="0"/>
              </a:rPr>
              <a:t>特征构建</a:t>
            </a:r>
            <a:endParaRPr lang="en-US" altLang="zh-CN" sz="2200">
              <a:cs typeface="+mn-ea"/>
              <a:sym typeface="Times New Roman" panose="02020603050405020304" pitchFamily="18" charset="0"/>
            </a:endParaRPr>
          </a:p>
          <a:p>
            <a:pPr marL="457200" lvl="1" indent="0" algn="just">
              <a:lnSpc>
                <a:spcPct val="150000"/>
              </a:lnSpc>
              <a:spcBef>
                <a:spcPts val="600"/>
              </a:spcBef>
              <a:buClr>
                <a:srgbClr val="FF6600"/>
              </a:buClr>
              <a:buSzPct val="80000"/>
              <a:buNone/>
            </a:pPr>
            <a:r>
              <a:rPr lang="en-US" altLang="zh-CN" sz="2200">
                <a:cs typeface="+mn-ea"/>
                <a:sym typeface="Times New Roman" panose="02020603050405020304" pitchFamily="18" charset="0"/>
              </a:rPr>
              <a:t>2.</a:t>
            </a:r>
            <a:r>
              <a:rPr lang="zh-CN" altLang="en-US" sz="2200">
                <a:cs typeface="+mn-ea"/>
                <a:sym typeface="Times New Roman" panose="02020603050405020304" pitchFamily="18" charset="0"/>
              </a:rPr>
              <a:t>特征提取</a:t>
            </a:r>
            <a:endParaRPr lang="en-US" altLang="zh-CN" sz="2200">
              <a:cs typeface="+mn-ea"/>
              <a:sym typeface="Times New Roman" panose="02020603050405020304" pitchFamily="18" charset="0"/>
            </a:endParaRPr>
          </a:p>
          <a:p>
            <a:pPr marL="457200" lvl="1" indent="0" algn="just">
              <a:lnSpc>
                <a:spcPct val="150000"/>
              </a:lnSpc>
              <a:spcBef>
                <a:spcPts val="600"/>
              </a:spcBef>
              <a:buClr>
                <a:srgbClr val="FF6600"/>
              </a:buClr>
              <a:buSzPct val="80000"/>
              <a:buNone/>
            </a:pPr>
            <a:r>
              <a:rPr lang="en-US" altLang="zh-CN" sz="2200">
                <a:cs typeface="+mn-ea"/>
                <a:sym typeface="Times New Roman" panose="02020603050405020304" pitchFamily="18" charset="0"/>
              </a:rPr>
              <a:t>3.</a:t>
            </a:r>
            <a:r>
              <a:rPr lang="zh-CN" altLang="en-US" sz="2200">
                <a:cs typeface="+mn-ea"/>
                <a:sym typeface="Times New Roman" panose="02020603050405020304" pitchFamily="18" charset="0"/>
              </a:rPr>
              <a:t>特征选择</a:t>
            </a:r>
            <a:endParaRPr lang="en-US" altLang="zh-CN" sz="2200">
              <a:cs typeface="+mn-ea"/>
              <a:sym typeface="Times New Roman" panose="02020603050405020304" pitchFamily="18" charset="0"/>
            </a:endParaRPr>
          </a:p>
        </p:txBody>
      </p:sp>
    </p:spTree>
    <p:extLst>
      <p:ext uri="{BB962C8B-B14F-4D97-AF65-F5344CB8AC3E}">
        <p14:creationId xmlns:p14="http://schemas.microsoft.com/office/powerpoint/2010/main" val="1603142684"/>
      </p:ext>
    </p:extLst>
  </p:cSld>
  <p:clrMapOvr>
    <a:masterClrMapping/>
  </p:clrMapOvr>
  <p:transition spd="med">
    <p:split orient="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idx="4294967295"/>
          </p:nvPr>
        </p:nvSpPr>
        <p:spPr>
          <a:xfrm>
            <a:off x="756000" y="108000"/>
            <a:ext cx="2016224"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特征构建</a:t>
            </a:r>
          </a:p>
        </p:txBody>
      </p:sp>
      <p:sp>
        <p:nvSpPr>
          <p:cNvPr id="11267" name="内容占位符 2"/>
          <p:cNvSpPr>
            <a:spLocks noGrp="1"/>
          </p:cNvSpPr>
          <p:nvPr>
            <p:ph idx="4294967295"/>
          </p:nvPr>
        </p:nvSpPr>
        <p:spPr>
          <a:xfrm>
            <a:off x="252000" y="756000"/>
            <a:ext cx="8297863" cy="1755865"/>
          </a:xfrm>
          <a:prstGeom prst="rect">
            <a:avLst/>
          </a:prstGeom>
        </p:spPr>
        <p:txBody>
          <a:bodyPr wrap="square">
            <a:spAutoFit/>
          </a:bodyPr>
          <a:lstStyle/>
          <a:p>
            <a:pPr marL="0" indent="0" algn="just">
              <a:lnSpc>
                <a:spcPct val="150000"/>
              </a:lnSpc>
              <a:spcBef>
                <a:spcPts val="600"/>
              </a:spcBef>
              <a:buClr>
                <a:srgbClr val="FF6600"/>
              </a:buClr>
              <a:buSzPct val="80000"/>
              <a:buNone/>
            </a:pPr>
            <a:r>
              <a:rPr lang="en-US" altLang="zh-CN" sz="2400">
                <a:cs typeface="+mn-ea"/>
                <a:sym typeface="Times New Roman" panose="02020603050405020304" pitchFamily="18" charset="0"/>
              </a:rPr>
              <a:t>1.</a:t>
            </a:r>
            <a:r>
              <a:rPr lang="zh-CN" altLang="en-US" sz="2400">
                <a:cs typeface="+mn-ea"/>
                <a:sym typeface="Times New Roman" panose="02020603050405020304" pitchFamily="18" charset="0"/>
              </a:rPr>
              <a:t>特征构建</a:t>
            </a:r>
            <a:r>
              <a:rPr lang="en-US" altLang="zh-CN" sz="2400">
                <a:cs typeface="+mn-ea"/>
                <a:sym typeface="Times New Roman" panose="02020603050405020304" pitchFamily="18" charset="0"/>
              </a:rPr>
              <a:t>—</a:t>
            </a:r>
            <a:r>
              <a:rPr lang="zh-CN" altLang="en-US" sz="2400">
                <a:cs typeface="+mn-ea"/>
                <a:sym typeface="Times New Roman" panose="02020603050405020304" pitchFamily="18" charset="0"/>
              </a:rPr>
              <a:t>构建新的特征</a:t>
            </a:r>
            <a:endParaRPr lang="en-US" altLang="zh-CN" sz="2400">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a:cs typeface="+mn-ea"/>
                <a:sym typeface="Times New Roman" panose="02020603050405020304" pitchFamily="18" charset="0"/>
              </a:rPr>
              <a:t>气象条件与大气污染物浓度存在的时延</a:t>
            </a:r>
            <a:endParaRPr lang="en-US" altLang="zh-CN" sz="2200">
              <a:cs typeface="+mn-ea"/>
              <a:sym typeface="Times New Roman" panose="02020603050405020304" pitchFamily="18" charset="0"/>
            </a:endParaRPr>
          </a:p>
          <a:p>
            <a:pPr marL="817200" lvl="1" indent="-360000" algn="just">
              <a:lnSpc>
                <a:spcPct val="150000"/>
              </a:lnSpc>
              <a:spcBef>
                <a:spcPts val="600"/>
              </a:spcBef>
              <a:buClr>
                <a:srgbClr val="FF6600"/>
              </a:buClr>
              <a:buSzPct val="80000"/>
              <a:buFont typeface="Wingdings" panose="05000000000000000000" pitchFamily="2" charset="2"/>
              <a:buChar char="l"/>
            </a:pPr>
            <a:r>
              <a:rPr lang="zh-CN" altLang="en-US" sz="2200">
                <a:cs typeface="+mn-ea"/>
                <a:sym typeface="Times New Roman" panose="02020603050405020304" pitchFamily="18" charset="0"/>
              </a:rPr>
              <a:t>将昨日的数据作为一项重要的指标</a:t>
            </a:r>
            <a:endParaRPr lang="en-US" altLang="zh-CN" sz="2200">
              <a:cs typeface="+mn-ea"/>
              <a:sym typeface="Times New Roman" panose="02020603050405020304" pitchFamily="18" charset="0"/>
            </a:endParaRPr>
          </a:p>
        </p:txBody>
      </p:sp>
      <p:sp>
        <p:nvSpPr>
          <p:cNvPr id="2" name="TextBox 1"/>
          <p:cNvSpPr txBox="1"/>
          <p:nvPr/>
        </p:nvSpPr>
        <p:spPr>
          <a:xfrm>
            <a:off x="6439106" y="4298834"/>
            <a:ext cx="1728192" cy="400110"/>
          </a:xfrm>
          <a:prstGeom prst="rect">
            <a:avLst/>
          </a:prstGeom>
          <a:noFill/>
        </p:spPr>
        <p:txBody>
          <a:bodyPr wrap="square" rtlCol="0">
            <a:spAutoFit/>
          </a:bodyPr>
          <a:lstStyle/>
          <a:p>
            <a:r>
              <a:rPr lang="zh-CN" altLang="en-US"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特征数目</a:t>
            </a:r>
            <a:r>
              <a:rPr lang="en-US" altLang="zh-CN"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10</a:t>
            </a:r>
            <a:r>
              <a:rPr lang="zh-CN" altLang="en-US"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a:extLst>
              <a:ext uri="{FF2B5EF4-FFF2-40B4-BE49-F238E27FC236}">
                <a16:creationId xmlns:a16="http://schemas.microsoft.com/office/drawing/2014/main" id="{D31F86B0-ACB2-4B86-B2FD-B26A5DAC418C}"/>
              </a:ext>
            </a:extLst>
          </p:cNvPr>
          <p:cNvPicPr>
            <a:picLocks noChangeAspect="1"/>
          </p:cNvPicPr>
          <p:nvPr/>
        </p:nvPicPr>
        <p:blipFill>
          <a:blip r:embed="rId2"/>
          <a:stretch>
            <a:fillRect/>
          </a:stretch>
        </p:blipFill>
        <p:spPr>
          <a:xfrm>
            <a:off x="497356" y="2645578"/>
            <a:ext cx="5962033" cy="4108573"/>
          </a:xfrm>
          <a:prstGeom prst="rect">
            <a:avLst/>
          </a:prstGeom>
        </p:spPr>
      </p:pic>
    </p:spTree>
    <p:extLst>
      <p:ext uri="{BB962C8B-B14F-4D97-AF65-F5344CB8AC3E}">
        <p14:creationId xmlns:p14="http://schemas.microsoft.com/office/powerpoint/2010/main" val="51413583"/>
      </p:ext>
    </p:extLst>
  </p:cSld>
  <p:clrMapOvr>
    <a:masterClrMapping/>
  </p:clrMapOvr>
  <p:transition spd="med">
    <p:split orient="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4294967295"/>
          </p:nvPr>
        </p:nvSpPr>
        <p:spPr>
          <a:xfrm>
            <a:off x="252000" y="756000"/>
            <a:ext cx="8297863" cy="1211807"/>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时间特性</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cs typeface="+mn-ea"/>
                <a:sym typeface="Times New Roman" panose="02020603050405020304" pitchFamily="18" charset="0"/>
              </a:rPr>
              <a:t>Pm2.5</a:t>
            </a:r>
            <a:r>
              <a:rPr lang="zh-CN" altLang="en-US" sz="2400">
                <a:cs typeface="+mn-ea"/>
                <a:sym typeface="Times New Roman" panose="02020603050405020304" pitchFamily="18" charset="0"/>
              </a:rPr>
              <a:t>月变化特征</a:t>
            </a:r>
            <a:endParaRPr lang="en-US" altLang="zh-CN" sz="2400">
              <a:cs typeface="+mn-ea"/>
              <a:sym typeface="Times New Roman" panose="02020603050405020304" pitchFamily="18" charset="0"/>
            </a:endParaRPr>
          </a:p>
        </p:txBody>
      </p:sp>
      <p:pic>
        <p:nvPicPr>
          <p:cNvPr id="2253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000" y="2340000"/>
            <a:ext cx="7812000" cy="189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53E6658A-CCD5-47FF-B97D-82C55F737311}"/>
              </a:ext>
            </a:extLst>
          </p:cNvPr>
          <p:cNvSpPr txBox="1">
            <a:spLocks/>
          </p:cNvSpPr>
          <p:nvPr/>
        </p:nvSpPr>
        <p:spPr>
          <a:xfrm>
            <a:off x="756000" y="108000"/>
            <a:ext cx="2016224"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特征构建</a:t>
            </a:r>
          </a:p>
        </p:txBody>
      </p:sp>
    </p:spTree>
    <p:extLst>
      <p:ext uri="{BB962C8B-B14F-4D97-AF65-F5344CB8AC3E}">
        <p14:creationId xmlns:p14="http://schemas.microsoft.com/office/powerpoint/2010/main" val="1033420464"/>
      </p:ext>
    </p:extLst>
  </p:cSld>
  <p:clrMapOvr>
    <a:masterClrMapping/>
  </p:clrMapOvr>
  <p:transition spd="med">
    <p:split orient="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p:cNvSpPr>
          <p:nvPr>
            <p:ph idx="4294967295"/>
          </p:nvPr>
        </p:nvSpPr>
        <p:spPr>
          <a:xfrm>
            <a:off x="251520" y="756000"/>
            <a:ext cx="8297863" cy="1211807"/>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时间特性</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cs typeface="+mn-ea"/>
                <a:sym typeface="Times New Roman" panose="02020603050405020304" pitchFamily="18" charset="0"/>
              </a:rPr>
              <a:t>Pm2.5</a:t>
            </a:r>
            <a:r>
              <a:rPr lang="zh-CN" altLang="en-US" sz="2400">
                <a:cs typeface="+mn-ea"/>
                <a:sym typeface="Times New Roman" panose="02020603050405020304" pitchFamily="18" charset="0"/>
              </a:rPr>
              <a:t>日变化特征</a:t>
            </a:r>
            <a:endParaRPr lang="en-US" altLang="zh-CN" sz="2400">
              <a:cs typeface="+mn-ea"/>
              <a:sym typeface="Times New Roman" panose="02020603050405020304" pitchFamily="18" charset="0"/>
            </a:endParaRPr>
          </a:p>
        </p:txBody>
      </p:sp>
      <p:pic>
        <p:nvPicPr>
          <p:cNvPr id="2355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000" y="2340000"/>
            <a:ext cx="7812000" cy="182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0AF499EB-E36F-459F-BAF2-B69B5B2C386F}"/>
              </a:ext>
            </a:extLst>
          </p:cNvPr>
          <p:cNvSpPr txBox="1">
            <a:spLocks/>
          </p:cNvSpPr>
          <p:nvPr/>
        </p:nvSpPr>
        <p:spPr>
          <a:xfrm>
            <a:off x="756000" y="108000"/>
            <a:ext cx="2016224"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特征构建</a:t>
            </a:r>
          </a:p>
        </p:txBody>
      </p:sp>
    </p:spTree>
    <p:extLst>
      <p:ext uri="{BB962C8B-B14F-4D97-AF65-F5344CB8AC3E}">
        <p14:creationId xmlns:p14="http://schemas.microsoft.com/office/powerpoint/2010/main" val="3177192887"/>
      </p:ext>
    </p:extLst>
  </p:cSld>
  <p:clrMapOvr>
    <a:masterClrMapping/>
  </p:clrMapOvr>
  <p:transition spd="med">
    <p:split orient="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000" y="2340000"/>
            <a:ext cx="7812000" cy="177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269B3839-1A90-431B-9E88-2CA248E7F90C}"/>
              </a:ext>
            </a:extLst>
          </p:cNvPr>
          <p:cNvSpPr txBox="1">
            <a:spLocks/>
          </p:cNvSpPr>
          <p:nvPr/>
        </p:nvSpPr>
        <p:spPr>
          <a:xfrm>
            <a:off x="756000" y="108000"/>
            <a:ext cx="2016224"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特征构建</a:t>
            </a:r>
          </a:p>
        </p:txBody>
      </p:sp>
      <p:sp>
        <p:nvSpPr>
          <p:cNvPr id="7" name="内容占位符 2">
            <a:extLst>
              <a:ext uri="{FF2B5EF4-FFF2-40B4-BE49-F238E27FC236}">
                <a16:creationId xmlns:a16="http://schemas.microsoft.com/office/drawing/2014/main" id="{94555A30-6A9B-452D-94B1-3FFDEBA2C36D}"/>
              </a:ext>
            </a:extLst>
          </p:cNvPr>
          <p:cNvSpPr txBox="1">
            <a:spLocks/>
          </p:cNvSpPr>
          <p:nvPr/>
        </p:nvSpPr>
        <p:spPr>
          <a:xfrm>
            <a:off x="251520" y="756000"/>
            <a:ext cx="8297863" cy="121180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时间特性</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en-US" altLang="zh-CN" sz="2400">
                <a:cs typeface="+mn-ea"/>
                <a:sym typeface="Times New Roman" panose="02020603050405020304" pitchFamily="18" charset="0"/>
              </a:rPr>
              <a:t>Pm2.5</a:t>
            </a:r>
            <a:r>
              <a:rPr lang="zh-CN" altLang="en-US" sz="2400">
                <a:cs typeface="+mn-ea"/>
                <a:sym typeface="Times New Roman" panose="02020603050405020304" pitchFamily="18" charset="0"/>
              </a:rPr>
              <a:t>小时变化特征</a:t>
            </a:r>
            <a:endParaRPr lang="en-US" altLang="zh-CN" sz="2400">
              <a:cs typeface="+mn-ea"/>
              <a:sym typeface="Times New Roman" panose="02020603050405020304" pitchFamily="18" charset="0"/>
            </a:endParaRPr>
          </a:p>
        </p:txBody>
      </p:sp>
    </p:spTree>
    <p:extLst>
      <p:ext uri="{BB962C8B-B14F-4D97-AF65-F5344CB8AC3E}">
        <p14:creationId xmlns:p14="http://schemas.microsoft.com/office/powerpoint/2010/main" val="3449216020"/>
      </p:ext>
    </p:extLst>
  </p:cSld>
  <p:clrMapOvr>
    <a:masterClrMapping/>
  </p:clrMapOvr>
  <p:transition spd="med">
    <p:split orient="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4294967295"/>
          </p:nvPr>
        </p:nvSpPr>
        <p:spPr>
          <a:xfrm>
            <a:off x="251520" y="756000"/>
            <a:ext cx="8297863" cy="1211807"/>
          </a:xfrm>
          <a:prstGeom prst="rect">
            <a:avLst/>
          </a:prstGeom>
        </p:spPr>
        <p:txBody>
          <a:bodyPr wrap="square">
            <a:spAutoFit/>
          </a:bodyPr>
          <a:lstStyle/>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气象因子</a:t>
            </a:r>
            <a:endParaRPr lang="en-US" altLang="zh-CN" sz="2400">
              <a:cs typeface="+mn-ea"/>
              <a:sym typeface="Times New Roman" panose="02020603050405020304" pitchFamily="18" charset="0"/>
            </a:endParaRPr>
          </a:p>
          <a:p>
            <a:pPr marL="360000" indent="-360000" algn="just">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加入多项式特征</a:t>
            </a:r>
            <a:endParaRPr lang="en-US" altLang="zh-CN" sz="2400">
              <a:cs typeface="+mn-ea"/>
              <a:sym typeface="Times New Roman" panose="02020603050405020304" pitchFamily="18" charset="0"/>
            </a:endParaRPr>
          </a:p>
        </p:txBody>
      </p:sp>
      <p:sp>
        <p:nvSpPr>
          <p:cNvPr id="5" name="标题 1">
            <a:extLst>
              <a:ext uri="{FF2B5EF4-FFF2-40B4-BE49-F238E27FC236}">
                <a16:creationId xmlns:a16="http://schemas.microsoft.com/office/drawing/2014/main" id="{49E62461-E08B-42AD-BA4E-99226E35CF64}"/>
              </a:ext>
            </a:extLst>
          </p:cNvPr>
          <p:cNvSpPr txBox="1">
            <a:spLocks/>
          </p:cNvSpPr>
          <p:nvPr/>
        </p:nvSpPr>
        <p:spPr>
          <a:xfrm>
            <a:off x="756000" y="108000"/>
            <a:ext cx="2016224"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特征构建</a:t>
            </a:r>
          </a:p>
        </p:txBody>
      </p:sp>
    </p:spTree>
    <p:extLst>
      <p:ext uri="{BB962C8B-B14F-4D97-AF65-F5344CB8AC3E}">
        <p14:creationId xmlns:p14="http://schemas.microsoft.com/office/powerpoint/2010/main" val="3494734136"/>
      </p:ext>
    </p:extLst>
  </p:cSld>
  <p:clrMapOvr>
    <a:masterClrMapping/>
  </p:clrMapOvr>
  <p:transition spd="med">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849&quot;],&quot;CaseSensitive&quot;:false,&quot;FuzzyMatch&quot;:tru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quot;],&quot;CaseSensitive&quot;:false,&quot;FuzzyMatch&quot;:tru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3.0"/>
  <p:tag name="PROBLEMBLANK" val="[{&quot;Num&quot;:1,&quot;Score&quot;:1.0,&quot;Answers&quot;:[&quot;5.56&quot;],&quot;CaseSensitive&quot;:false,&quot;FuzzyMatch&quot;:true},{&quot;Num&quot;:2,&quot;Score&quot;:1.0,&quot;Answers&quot;:[&quot;7.5&quot;],&quot;CaseSensitive&quot;:false,&quot;FuzzyMatch&quot;:true},{&quot;Num&quot;:3,&quot;Score&quot;:1.0,&quot;Answers&quot;:[&quot;15.72&quot;],&quot;CaseSensitive&quot;:false,&quot;FuzzyMatch&quot;:true}]"/>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21.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14&quot;],&quot;CaseSensitive&quot;:false,&quot;FuzzyMatch&quot;:true}]"/>
</p:tagLst>
</file>

<file path=ppt/tags/tag129.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2&quot;],&quot;CaseSensitive&quot;:false,&quot;FuzzyMatch&quot;:true}]"/>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8.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color{red}\theta_1&#10;$&#10;% \delta_i^{(l)} = \left(\sum_j W_{ji}^{(l)} \delta_j^{(l+1)}\right) f'(z_i^{(l)})&#10;&#10;&#10;&#10;\end{document}"/>
  <p:tag name="IGUANATEXSIZE" val="24"/>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color{red}\theta_1&#10;$&#10;% \delta_i^{(l)} = \left(\sum_j W_{ji}^{(l)} \delta_j^{(l+1)}\right) f'(z_i^{(l)})&#10;&#10;&#10;&#10;\end{document}"/>
  <p:tag name="IGUANATEXSIZE" val="24"/>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10;\quad\theta_1 := \theta_1 - \alpha \frac{d}{d \theta_1} J(\theta_1)&#10;$ &#10;&#10;% \delta_i^{(l)} = \left(\sum_j W_{ji}^{(l)} \delta_j^{(l+1)}\right) f'(z_i^{(l)})&#10;&#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10;\quad\theta_1 := \theta_1 - \alpha \frac{d}{d \theta_1} J(\theta_1)&#10;$ &#10;&#10;% \delta_i^{(l)} = \left(\sum_j W_{ji}^{(l)} \delta_j^{(l+1)}\right) f'(z_i^{(l)})&#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正类&quot;],&quot;CaseSensitive&quot;:false,&quot;FuzzyMatch&quot;:true},{&quot;Num&quot;:2,&quot;Score&quot;:1.0,&quot;Answers&quot;:[&quot;负类&quot;],&quot;CaseSensitive&quot;:false,&quot;FuzzyMatch&quot;:true}]"/>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2&quot;],&quot;CaseSensitive&quot;:false,&quot;FuzzyMatch&quot;:false},{&quot;Num&quot;:2,&quot;Score&quot;:1.0,&quot;Answers&quot;:[&quot;2&quot;],&quot;CaseSensitive&quot;:false,&quot;FuzzyMatch&quot;:false}]"/>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97.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27842</TotalTime>
  <Words>5810</Words>
  <Application>Microsoft Office PowerPoint</Application>
  <PresentationFormat>全屏显示(4:3)</PresentationFormat>
  <Paragraphs>1354</Paragraphs>
  <Slides>103</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103</vt:i4>
      </vt:variant>
    </vt:vector>
  </HeadingPairs>
  <TitlesOfParts>
    <vt:vector size="119" baseType="lpstr">
      <vt:lpstr>等线</vt:lpstr>
      <vt:lpstr>微软雅黑</vt:lpstr>
      <vt:lpstr>微软雅黑 Light</vt:lpstr>
      <vt:lpstr>Arial</vt:lpstr>
      <vt:lpstr>Calibri</vt:lpstr>
      <vt:lpstr>Cambria Math</vt:lpstr>
      <vt:lpstr>Symbol</vt:lpstr>
      <vt:lpstr>Times New Roman</vt:lpstr>
      <vt:lpstr>Trebuchet MS</vt:lpstr>
      <vt:lpstr>Wingdings</vt:lpstr>
      <vt:lpstr>Wingdings 3</vt:lpstr>
      <vt:lpstr>2_Office 主题​​</vt:lpstr>
      <vt:lpstr>公式</vt:lpstr>
      <vt:lpstr>Equation</vt:lpstr>
      <vt:lpstr>STATISTICA Graph</vt:lpstr>
      <vt:lpstr>Document</vt:lpstr>
      <vt:lpstr>PowerPoint 演示文稿</vt:lpstr>
      <vt:lpstr>案例引入</vt:lpstr>
      <vt:lpstr>PowerPoint 演示文稿</vt:lpstr>
      <vt:lpstr>PowerPoint 演示文稿</vt:lpstr>
      <vt:lpstr>PowerPoint 演示文稿</vt:lpstr>
      <vt:lpstr>PowerPoint 演示文稿</vt:lpstr>
      <vt:lpstr>1.1 回归问题</vt:lpstr>
      <vt:lpstr>1.1 回归问题的起源</vt:lpstr>
      <vt:lpstr>1.2 线性回归</vt:lpstr>
      <vt:lpstr>1.3 模型刻画</vt:lpstr>
      <vt:lpstr>1.4 最小二乘法</vt:lpstr>
      <vt:lpstr>PowerPoint 演示文稿</vt:lpstr>
      <vt:lpstr>PowerPoint 演示文稿</vt:lpstr>
      <vt:lpstr>PowerPoint 演示文稿</vt:lpstr>
      <vt:lpstr>PowerPoint 演示文稿</vt:lpstr>
      <vt:lpstr>PowerPoint 演示文稿</vt:lpstr>
      <vt:lpstr>2.1 优化求解 —— 梯度下降法</vt:lpstr>
      <vt:lpstr>PowerPoint 演示文稿</vt:lpstr>
      <vt:lpstr>PowerPoint 演示文稿</vt:lpstr>
      <vt:lpstr>PowerPoint 演示文稿</vt:lpstr>
      <vt:lpstr>PowerPoint 演示文稿</vt:lpstr>
      <vt:lpstr>PowerPoint 演示文稿</vt:lpstr>
      <vt:lpstr>2.3 优化求解-学习速率的影响</vt:lpstr>
      <vt:lpstr>2.4 优化求解 —— 梯度下降法收敛</vt:lpstr>
      <vt:lpstr>2.5 优化求解 —— 变种梯度下降法1</vt:lpstr>
      <vt:lpstr>PowerPoint 演示文稿</vt:lpstr>
      <vt:lpstr>PowerPoint 演示文稿</vt:lpstr>
      <vt:lpstr>PowerPoint 演示文稿</vt:lpstr>
      <vt:lpstr>3.1 逻辑回归 —— 案例引入</vt:lpstr>
      <vt:lpstr>PowerPoint 演示文稿</vt:lpstr>
      <vt:lpstr>3.1 案例引入</vt:lpstr>
      <vt:lpstr>PowerPoint 演示文稿</vt:lpstr>
      <vt:lpstr>3.2 逻辑回归函数</vt:lpstr>
      <vt:lpstr>3.2 逻辑回归特点：线性分类器</vt:lpstr>
      <vt:lpstr>PowerPoint 演示文稿</vt:lpstr>
      <vt:lpstr>3.2 逻辑回归特点：线性分类器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3.6 逻辑回归参数估计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3.8 逻辑回归数值优化1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3.8 逻辑回归训练方法优化</vt:lpstr>
      <vt:lpstr>PowerPoint 演示文稿</vt:lpstr>
      <vt:lpstr>PowerPoint 演示文稿</vt:lpstr>
      <vt:lpstr>4 决策树回归</vt:lpstr>
      <vt:lpstr>4.1 决策树分类最佳划分点选择</vt:lpstr>
      <vt:lpstr>4.1 决策树分类最佳划分点选择</vt:lpstr>
      <vt:lpstr>4.3 决策树回归 —— 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决策树回归算法</vt:lpstr>
      <vt:lpstr>4 决策树回归总结 —— 最佳划分点选择</vt:lpstr>
      <vt:lpstr>小 结</vt:lpstr>
      <vt:lpstr>题 目</vt:lpstr>
      <vt:lpstr>PowerPoint 演示文稿</vt:lpstr>
      <vt:lpstr>解题过程</vt:lpstr>
      <vt:lpstr>数据质量分析</vt:lpstr>
      <vt:lpstr>数据处理</vt:lpstr>
      <vt:lpstr>PowerPoint 演示文稿</vt:lpstr>
      <vt:lpstr>特征工程</vt:lpstr>
      <vt:lpstr>特征构建</vt:lpstr>
      <vt:lpstr>PowerPoint 演示文稿</vt:lpstr>
      <vt:lpstr>PowerPoint 演示文稿</vt:lpstr>
      <vt:lpstr>PowerPoint 演示文稿</vt:lpstr>
      <vt:lpstr>PowerPoint 演示文稿</vt:lpstr>
      <vt:lpstr>建模与评估</vt:lpstr>
      <vt:lpstr>PowerPoint 演示文稿</vt:lpstr>
      <vt:lpstr>实验结果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基于异构多源信息的安全分析、态势感知与决策关键技术与系统</dc:title>
  <dc:creator>Mirror</dc:creator>
  <cp:lastModifiedBy>zyding</cp:lastModifiedBy>
  <cp:revision>1138</cp:revision>
  <dcterms:created xsi:type="dcterms:W3CDTF">2017-03-02T08:29:50Z</dcterms:created>
  <dcterms:modified xsi:type="dcterms:W3CDTF">2022-02-22T03:59:11Z</dcterms:modified>
</cp:coreProperties>
</file>